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2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3" r:id="rId1"/>
    <p:sldMasterId id="2147484015" r:id="rId2"/>
    <p:sldMasterId id="2147484027" r:id="rId3"/>
    <p:sldMasterId id="2147484029" r:id="rId4"/>
    <p:sldMasterId id="2147484031" r:id="rId5"/>
    <p:sldMasterId id="2147484032" r:id="rId6"/>
    <p:sldMasterId id="2147484034" r:id="rId7"/>
    <p:sldMasterId id="2147484035" r:id="rId8"/>
    <p:sldMasterId id="2147484036" r:id="rId9"/>
    <p:sldMasterId id="2147484038" r:id="rId10"/>
    <p:sldMasterId id="2147484054" r:id="rId11"/>
  </p:sldMasterIdLst>
  <p:notesMasterIdLst>
    <p:notesMasterId r:id="rId26"/>
  </p:notesMasterIdLst>
  <p:sldIdLst>
    <p:sldId id="333" r:id="rId12"/>
    <p:sldId id="311" r:id="rId13"/>
    <p:sldId id="359" r:id="rId14"/>
    <p:sldId id="360" r:id="rId15"/>
    <p:sldId id="361" r:id="rId16"/>
    <p:sldId id="362" r:id="rId17"/>
    <p:sldId id="363" r:id="rId18"/>
    <p:sldId id="357" r:id="rId19"/>
    <p:sldId id="312" r:id="rId20"/>
    <p:sldId id="358" r:id="rId21"/>
    <p:sldId id="307" r:id="rId22"/>
    <p:sldId id="321" r:id="rId23"/>
    <p:sldId id="339" r:id="rId24"/>
    <p:sldId id="280" r:id="rId2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eman, Yvette G (CHFS DPH DPHPS)" initials="CYG(DD" lastIdx="3" clrIdx="0">
    <p:extLst>
      <p:ext uri="{19B8F6BF-5375-455C-9EA6-DF929625EA0E}">
        <p15:presenceInfo xmlns:p15="http://schemas.microsoft.com/office/powerpoint/2012/main" userId="S::yvette.coleman@ky.gov::319ed7f4-ac3f-41ca-83be-10159d9b23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2834A4"/>
    <a:srgbClr val="244F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196" autoAdjust="0"/>
  </p:normalViewPr>
  <p:slideViewPr>
    <p:cSldViewPr snapToGrid="0">
      <p:cViewPr varScale="1">
        <p:scale>
          <a:sx n="123" d="100"/>
          <a:sy n="123" d="100"/>
        </p:scale>
        <p:origin x="114" y="186"/>
      </p:cViewPr>
      <p:guideLst/>
    </p:cSldViewPr>
  </p:slideViewPr>
  <p:outlineViewPr>
    <p:cViewPr>
      <p:scale>
        <a:sx n="33" d="100"/>
        <a:sy n="33" d="100"/>
      </p:scale>
      <p:origin x="0" y="-71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commentAuthors" Target="commentAuthors.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2" Type="http://schemas.openxmlformats.org/officeDocument/2006/relationships/hyperlink" Target="mailto:India.Martinez@barrenriverhealth.org" TargetMode="External"/><Relationship Id="rId1" Type="http://schemas.openxmlformats.org/officeDocument/2006/relationships/hyperlink" Target="mailto:Kristen.Eggles@ky.gov"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mailto:India.Martinez@barrenriverhealth.org" TargetMode="External"/><Relationship Id="rId1" Type="http://schemas.openxmlformats.org/officeDocument/2006/relationships/hyperlink" Target="mailto:Kristen.Eggles@ky.gov"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dirty="0">
              <a:solidFill>
                <a:schemeClr val="bg1"/>
              </a:solidFill>
              <a:latin typeface="Grandview" panose="020B0502040204020203" pitchFamily="34" charset="0"/>
            </a:rPr>
            <a:t>Commissioner’s Office</a:t>
          </a:r>
          <a:endParaRPr lang="en-US" sz="2000" i="1" dirty="0">
            <a:solidFill>
              <a:schemeClr val="bg1"/>
            </a:solidFill>
            <a:latin typeface="Grandview" panose="020B0502040204020203" pitchFamily="34" charset="0"/>
          </a:endParaRPr>
        </a:p>
      </dgm:t>
    </dgm:pt>
    <dgm:pt modelId="{C499392C-CCD8-4667-ABC7-27F285F4D7CD}" type="parTrans" cxnId="{4E9AA6E3-D355-401C-A6BF-119CB8513E5A}">
      <dgm:prSet/>
      <dgm:spPr/>
      <dgm:t>
        <a:bodyPr/>
        <a:lstStyle/>
        <a:p>
          <a:endParaRPr lang="en-US">
            <a:latin typeface="Grandview" panose="020B0502040204020203" pitchFamily="34" charset="0"/>
          </a:endParaRPr>
        </a:p>
      </dgm:t>
    </dgm:pt>
    <dgm:pt modelId="{9EE6FBBB-E592-4881-BC26-A964F93FED14}" type="sibTrans" cxnId="{4E9AA6E3-D355-401C-A6BF-119CB8513E5A}">
      <dgm:prSet/>
      <dgm:spPr/>
      <dgm:t>
        <a:bodyPr/>
        <a:lstStyle/>
        <a:p>
          <a:endParaRPr lang="en-US">
            <a:latin typeface="Grandview" panose="020B0502040204020203" pitchFamily="34" charset="0"/>
          </a:endParaRPr>
        </a:p>
      </dgm:t>
    </dgm:pt>
    <dgm:pt modelId="{4951533E-B55E-4DDB-A2A1-0DD1A410B39D}">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AEAE29A3-FF9F-4497-962E-AEF9F1A7EAC9}" type="sibTrans" cxnId="{C561B666-7D7A-4CFF-A534-76A7B1AFDBA8}">
      <dgm:prSet/>
      <dgm:spPr/>
      <dgm:t>
        <a:bodyPr/>
        <a:lstStyle/>
        <a:p>
          <a:endParaRPr lang="en-US">
            <a:latin typeface="Grandview" panose="020B0502040204020203" pitchFamily="34" charset="0"/>
          </a:endParaRPr>
        </a:p>
      </dgm:t>
    </dgm:pt>
    <dgm:pt modelId="{5949EB21-4911-4926-8458-9EEBA62DC847}">
      <dgm:prSet phldrT="[Text]" custT="1"/>
      <dgm:spPr>
        <a:solidFill>
          <a:srgbClr val="62BCF0"/>
        </a:solidFill>
        <a:ln w="28575">
          <a:noFill/>
        </a:ln>
      </dgm:spPr>
      <dgm:t>
        <a:bodyPr/>
        <a:lstStyle/>
        <a:p>
          <a:r>
            <a:rPr lang="en-US" sz="2000">
              <a:solidFill>
                <a:schemeClr val="bg1"/>
              </a:solidFill>
              <a:latin typeface="Grandview" panose="020B0502040204020203" pitchFamily="34" charset="0"/>
            </a:rPr>
            <a:t>Women’s Health</a:t>
          </a:r>
          <a:endParaRPr lang="en-US" sz="2000" dirty="0">
            <a:solidFill>
              <a:schemeClr val="bg1"/>
            </a:solidFill>
            <a:latin typeface="Grandview" panose="020B0502040204020203" pitchFamily="34" charset="0"/>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8317971A-2589-4C00-BBB7-6A1EE6FEA2D8}" type="sibTrans" cxnId="{D5460841-2773-499B-954B-032563B960E2}">
      <dgm:prSet/>
      <dgm:spPr/>
      <dgm:t>
        <a:bodyPr/>
        <a:lstStyle/>
        <a:p>
          <a:endParaRPr lang="en-US">
            <a:latin typeface="Grandview" panose="020B0502040204020203" pitchFamily="34" charset="0"/>
          </a:endParaRPr>
        </a:p>
      </dgm:t>
    </dgm:pt>
    <dgm:pt modelId="{D6BC36C3-C210-4A00-9247-EC06B7C445C6}">
      <dgm:prSet phldrT="[Text]" custT="1"/>
      <dgm:spPr>
        <a:solidFill>
          <a:srgbClr val="84BC49"/>
        </a:solidFill>
        <a:ln w="28575">
          <a:noFill/>
        </a:ln>
      </dgm:spPr>
      <dgm:t>
        <a:bodyPr/>
        <a:lstStyle/>
        <a:p>
          <a:r>
            <a:rPr lang="en-US" sz="2000" dirty="0">
              <a:solidFill>
                <a:schemeClr val="bg1"/>
              </a:solidFill>
              <a:latin typeface="Grandview" panose="020B0502040204020203" pitchFamily="34" charset="0"/>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7291E221-0BAB-4182-9161-51E79B6002CD}" type="sibTrans" cxnId="{CC515B48-77B5-4D76-AA99-6C6B24B80A11}">
      <dgm:prSet/>
      <dgm:spPr/>
      <dgm:t>
        <a:bodyPr/>
        <a:lstStyle/>
        <a:p>
          <a:endParaRPr lang="en-US">
            <a:latin typeface="Grandview" panose="020B0502040204020203" pitchFamily="34" charset="0"/>
          </a:endParaRPr>
        </a:p>
      </dgm:t>
    </dgm:pt>
    <dgm:pt modelId="{5D034D43-3765-4458-B6D9-C01B4EF1CE9C}">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latin typeface="Grandview" panose="020B0502040204020203" pitchFamily="34" charset="0"/>
          </a:endParaRPr>
        </a:p>
      </dgm:t>
    </dgm:pt>
    <dgm:pt modelId="{B6E60E56-7A91-4CB5-A6E6-7AFF437EEB83}" type="sibTrans" cxnId="{32E03D97-96E3-4DD7-9C7D-F279B56AB2CD}">
      <dgm:prSet/>
      <dgm:spPr/>
      <dgm:t>
        <a:bodyPr/>
        <a:lstStyle/>
        <a:p>
          <a:endParaRPr lang="en-US">
            <a:latin typeface="Grandview" panose="020B0502040204020203" pitchFamily="34" charset="0"/>
          </a:endParaRPr>
        </a:p>
      </dgm:t>
    </dgm:pt>
    <dgm:pt modelId="{A0E5D163-823F-4EB7-A974-8639FA53F1AE}">
      <dgm:prSet phldrT="[Text]" custT="1"/>
      <dgm:spPr>
        <a:solidFill>
          <a:srgbClr val="62BCF0"/>
        </a:solidFill>
        <a:ln w="28575">
          <a:noFill/>
        </a:ln>
      </dgm:spPr>
      <dgm:t>
        <a:bodyPr/>
        <a:lstStyle/>
        <a:p>
          <a:r>
            <a:rPr lang="en-US" sz="2000" dirty="0">
              <a:solidFill>
                <a:schemeClr val="bg1"/>
              </a:solidFill>
              <a:latin typeface="Grandview" panose="020B0502040204020203" pitchFamily="34" charset="0"/>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BEB3162B-DD54-463B-949D-ACA9C47C6D7F}" type="sibTrans" cxnId="{CEDEDDBB-1D2A-45B1-A3A9-2ADA843F3EB8}">
      <dgm:prSet/>
      <dgm:spPr/>
      <dgm:t>
        <a:bodyPr/>
        <a:lstStyle/>
        <a:p>
          <a:endParaRPr lang="en-US">
            <a:latin typeface="Grandview" panose="020B0502040204020203" pitchFamily="34" charset="0"/>
          </a:endParaRPr>
        </a:p>
      </dgm:t>
    </dgm:pt>
    <dgm:pt modelId="{98F641F5-43FC-4A7F-91B1-545C5E7DD563}">
      <dgm:prSet phldrT="[Text]" custT="1"/>
      <dgm:spPr>
        <a:solidFill>
          <a:srgbClr val="84BC49"/>
        </a:solidFill>
        <a:ln w="28575">
          <a:noFill/>
        </a:ln>
      </dgm:spPr>
      <dgm:t>
        <a:bodyPr/>
        <a:lstStyle/>
        <a:p>
          <a:r>
            <a:rPr lang="en-US" sz="2000">
              <a:solidFill>
                <a:schemeClr val="bg1"/>
              </a:solidFill>
              <a:latin typeface="Grandview" panose="020B0502040204020203" pitchFamily="34" charset="0"/>
            </a:rPr>
            <a:t>Laboratory Services</a:t>
          </a:r>
          <a:endParaRPr lang="en-US" sz="2000" dirty="0">
            <a:solidFill>
              <a:schemeClr val="bg1"/>
            </a:solidFill>
            <a:latin typeface="Grandview" panose="020B0502040204020203" pitchFamily="34" charset="0"/>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B846EDF0-E76C-4AEB-A3D6-6B60AD2CAC87}" type="sibTrans" cxnId="{0DE76E73-D0DD-4E1C-AFAC-BDBD79BAA55B}">
      <dgm:prSet/>
      <dgm:spPr/>
      <dgm:t>
        <a:bodyPr/>
        <a:lstStyle/>
        <a:p>
          <a:endParaRPr lang="en-US">
            <a:latin typeface="Grandview" panose="020B0502040204020203" pitchFamily="34" charset="0"/>
          </a:endParaRPr>
        </a:p>
      </dgm:t>
    </dgm:pt>
    <dgm:pt modelId="{B81D7114-4009-4981-9A51-5763C8737810}">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0E4AB4C3-DBBE-4007-A8B5-2BFA2173F09F}" type="sibTrans" cxnId="{DA305433-3FC2-43BA-A04A-E323652EA15F}">
      <dgm:prSet/>
      <dgm:spPr/>
      <dgm:t>
        <a:bodyPr/>
        <a:lstStyle/>
        <a:p>
          <a:endParaRPr lang="en-US">
            <a:latin typeface="Grandview" panose="020B0502040204020203" pitchFamily="34" charset="0"/>
          </a:endParaRPr>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59120">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59291">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59291">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59291">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59291">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59291">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59291">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85CB2B-E1F8-457E-94CF-E14D919E6093}"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1026868B-6B1E-40A5-9C20-9D196E2E7E18}">
      <dgm:prSet/>
      <dgm:spPr/>
      <dgm:t>
        <a:bodyPr/>
        <a:lstStyle/>
        <a:p>
          <a:r>
            <a:rPr lang="en-US" dirty="0"/>
            <a:t>Regional Epi: Kristen Eggles </a:t>
          </a:r>
        </a:p>
      </dgm:t>
    </dgm:pt>
    <dgm:pt modelId="{1CE885E2-5EFA-4A28-8657-9EFEF8B44433}" type="parTrans" cxnId="{5A24DBC2-9737-45AC-B74B-1F0551500855}">
      <dgm:prSet/>
      <dgm:spPr/>
      <dgm:t>
        <a:bodyPr/>
        <a:lstStyle/>
        <a:p>
          <a:endParaRPr lang="en-US"/>
        </a:p>
      </dgm:t>
    </dgm:pt>
    <dgm:pt modelId="{FB6DF09D-86D8-4152-9A0B-7A41E1337A66}" type="sibTrans" cxnId="{5A24DBC2-9737-45AC-B74B-1F0551500855}">
      <dgm:prSet/>
      <dgm:spPr/>
      <dgm:t>
        <a:bodyPr/>
        <a:lstStyle/>
        <a:p>
          <a:endParaRPr lang="en-US"/>
        </a:p>
      </dgm:t>
    </dgm:pt>
    <dgm:pt modelId="{B8BCA8E6-63CF-47A9-88D9-4D16B58D282F}">
      <dgm:prSet/>
      <dgm:spPr/>
      <dgm:t>
        <a:bodyPr/>
        <a:lstStyle/>
        <a:p>
          <a:r>
            <a:rPr lang="en-US" dirty="0">
              <a:hlinkClick xmlns:r="http://schemas.openxmlformats.org/officeDocument/2006/relationships" r:id="rId1"/>
            </a:rPr>
            <a:t>Kristen.Eggles@ky.gov</a:t>
          </a:r>
          <a:endParaRPr lang="en-US" dirty="0"/>
        </a:p>
      </dgm:t>
    </dgm:pt>
    <dgm:pt modelId="{3C4E0C04-DC6C-41F1-9606-41FB3160CC1A}" type="parTrans" cxnId="{227C6C4E-53EB-4D7D-AB30-D80A26A52A1F}">
      <dgm:prSet/>
      <dgm:spPr/>
      <dgm:t>
        <a:bodyPr/>
        <a:lstStyle/>
        <a:p>
          <a:endParaRPr lang="en-US"/>
        </a:p>
      </dgm:t>
    </dgm:pt>
    <dgm:pt modelId="{78E7E44B-6F7B-4FBA-9B6F-1A4917C9DD05}" type="sibTrans" cxnId="{227C6C4E-53EB-4D7D-AB30-D80A26A52A1F}">
      <dgm:prSet/>
      <dgm:spPr/>
      <dgm:t>
        <a:bodyPr/>
        <a:lstStyle/>
        <a:p>
          <a:endParaRPr lang="en-US"/>
        </a:p>
      </dgm:t>
    </dgm:pt>
    <dgm:pt modelId="{C72CE8E1-9B13-420E-93DF-562E7AACD347}">
      <dgm:prSet/>
      <dgm:spPr/>
      <dgm:t>
        <a:bodyPr/>
        <a:lstStyle/>
        <a:p>
          <a:r>
            <a:rPr lang="en-US" dirty="0"/>
            <a:t>Ext. 262</a:t>
          </a:r>
        </a:p>
      </dgm:t>
    </dgm:pt>
    <dgm:pt modelId="{1B21523E-9AD1-4C62-848B-774A02F5E0AB}" type="parTrans" cxnId="{24336290-88B7-4997-BECB-8FC43156B74D}">
      <dgm:prSet/>
      <dgm:spPr/>
      <dgm:t>
        <a:bodyPr/>
        <a:lstStyle/>
        <a:p>
          <a:endParaRPr lang="en-US"/>
        </a:p>
      </dgm:t>
    </dgm:pt>
    <dgm:pt modelId="{D2295D41-0FCE-4423-85D6-5CD8AE5F1815}" type="sibTrans" cxnId="{24336290-88B7-4997-BECB-8FC43156B74D}">
      <dgm:prSet/>
      <dgm:spPr/>
      <dgm:t>
        <a:bodyPr/>
        <a:lstStyle/>
        <a:p>
          <a:endParaRPr lang="en-US"/>
        </a:p>
      </dgm:t>
    </dgm:pt>
    <dgm:pt modelId="{8954F0F5-FA00-4F1A-9E2A-58E64C5E9A6B}">
      <dgm:prSet/>
      <dgm:spPr/>
      <dgm:t>
        <a:bodyPr/>
        <a:lstStyle/>
        <a:p>
          <a:r>
            <a:rPr lang="en-US" dirty="0"/>
            <a:t>District Epi: India Martinez</a:t>
          </a:r>
        </a:p>
      </dgm:t>
    </dgm:pt>
    <dgm:pt modelId="{A488331F-3DB9-4295-A057-200ED87B32CF}" type="parTrans" cxnId="{E5B1BE5F-A3D4-4A32-8A5C-17F20F3269DD}">
      <dgm:prSet/>
      <dgm:spPr/>
      <dgm:t>
        <a:bodyPr/>
        <a:lstStyle/>
        <a:p>
          <a:endParaRPr lang="en-US"/>
        </a:p>
      </dgm:t>
    </dgm:pt>
    <dgm:pt modelId="{28442F12-79EE-480B-8581-B09B7520FAF2}" type="sibTrans" cxnId="{E5B1BE5F-A3D4-4A32-8A5C-17F20F3269DD}">
      <dgm:prSet/>
      <dgm:spPr/>
      <dgm:t>
        <a:bodyPr/>
        <a:lstStyle/>
        <a:p>
          <a:endParaRPr lang="en-US"/>
        </a:p>
      </dgm:t>
    </dgm:pt>
    <dgm:pt modelId="{DD537BEB-05E7-4387-8F3E-3D5088CD66DE}">
      <dgm:prSet/>
      <dgm:spPr/>
      <dgm:t>
        <a:bodyPr/>
        <a:lstStyle/>
        <a:p>
          <a:r>
            <a:rPr lang="en-US" dirty="0">
              <a:hlinkClick xmlns:r="http://schemas.openxmlformats.org/officeDocument/2006/relationships" r:id="rId2"/>
            </a:rPr>
            <a:t>India.Martinez@barrenriverhealth.org</a:t>
          </a:r>
          <a:endParaRPr lang="en-US" dirty="0"/>
        </a:p>
      </dgm:t>
    </dgm:pt>
    <dgm:pt modelId="{295A35DF-F71E-43FD-B672-8BAFDE434769}" type="parTrans" cxnId="{27F5FCA0-C441-4FCC-8B3B-27DA0FCB0C58}">
      <dgm:prSet/>
      <dgm:spPr/>
      <dgm:t>
        <a:bodyPr/>
        <a:lstStyle/>
        <a:p>
          <a:endParaRPr lang="en-US"/>
        </a:p>
      </dgm:t>
    </dgm:pt>
    <dgm:pt modelId="{9284E3BE-A5FC-47F7-937A-C044F568C0ED}" type="sibTrans" cxnId="{27F5FCA0-C441-4FCC-8B3B-27DA0FCB0C58}">
      <dgm:prSet/>
      <dgm:spPr/>
      <dgm:t>
        <a:bodyPr/>
        <a:lstStyle/>
        <a:p>
          <a:endParaRPr lang="en-US"/>
        </a:p>
      </dgm:t>
    </dgm:pt>
    <dgm:pt modelId="{29B63B0E-2173-4C0A-825D-68EFB093B832}">
      <dgm:prSet/>
      <dgm:spPr/>
      <dgm:t>
        <a:bodyPr/>
        <a:lstStyle/>
        <a:p>
          <a:r>
            <a:rPr lang="en-US" dirty="0"/>
            <a:t>Ext. 105</a:t>
          </a:r>
        </a:p>
      </dgm:t>
    </dgm:pt>
    <dgm:pt modelId="{B7FF473B-D9E2-4775-8A81-A64454D1354D}" type="parTrans" cxnId="{CEB8B812-BF8F-487B-BD5B-2BDCA0498FA2}">
      <dgm:prSet/>
      <dgm:spPr/>
      <dgm:t>
        <a:bodyPr/>
        <a:lstStyle/>
        <a:p>
          <a:endParaRPr lang="en-US"/>
        </a:p>
      </dgm:t>
    </dgm:pt>
    <dgm:pt modelId="{B08A98A7-D47E-42C3-BE37-D59C40012C83}" type="sibTrans" cxnId="{CEB8B812-BF8F-487B-BD5B-2BDCA0498FA2}">
      <dgm:prSet/>
      <dgm:spPr/>
      <dgm:t>
        <a:bodyPr/>
        <a:lstStyle/>
        <a:p>
          <a:endParaRPr lang="en-US"/>
        </a:p>
      </dgm:t>
    </dgm:pt>
    <dgm:pt modelId="{63529F29-F144-495B-BD62-D9B6F2D7AE58}" type="pres">
      <dgm:prSet presAssocID="{E285CB2B-E1F8-457E-94CF-E14D919E6093}" presName="linear" presStyleCnt="0">
        <dgm:presLayoutVars>
          <dgm:dir/>
          <dgm:animLvl val="lvl"/>
          <dgm:resizeHandles val="exact"/>
        </dgm:presLayoutVars>
      </dgm:prSet>
      <dgm:spPr/>
    </dgm:pt>
    <dgm:pt modelId="{DDC0D550-35C7-40C7-B6C9-6EC6B8414D24}" type="pres">
      <dgm:prSet presAssocID="{1026868B-6B1E-40A5-9C20-9D196E2E7E18}" presName="parentLin" presStyleCnt="0"/>
      <dgm:spPr/>
    </dgm:pt>
    <dgm:pt modelId="{FC98EF43-16AD-495C-8826-C039E4579E87}" type="pres">
      <dgm:prSet presAssocID="{1026868B-6B1E-40A5-9C20-9D196E2E7E18}" presName="parentLeftMargin" presStyleLbl="node1" presStyleIdx="0" presStyleCnt="2"/>
      <dgm:spPr/>
    </dgm:pt>
    <dgm:pt modelId="{662761AC-C65D-4975-8CA9-1CD5F2332F78}" type="pres">
      <dgm:prSet presAssocID="{1026868B-6B1E-40A5-9C20-9D196E2E7E18}" presName="parentText" presStyleLbl="node1" presStyleIdx="0" presStyleCnt="2">
        <dgm:presLayoutVars>
          <dgm:chMax val="0"/>
          <dgm:bulletEnabled val="1"/>
        </dgm:presLayoutVars>
      </dgm:prSet>
      <dgm:spPr/>
    </dgm:pt>
    <dgm:pt modelId="{857B66D0-7944-4C19-BD14-243CA4E7655B}" type="pres">
      <dgm:prSet presAssocID="{1026868B-6B1E-40A5-9C20-9D196E2E7E18}" presName="negativeSpace" presStyleCnt="0"/>
      <dgm:spPr/>
    </dgm:pt>
    <dgm:pt modelId="{B4384C4A-6AB1-4A5D-9736-4E0C4D46D426}" type="pres">
      <dgm:prSet presAssocID="{1026868B-6B1E-40A5-9C20-9D196E2E7E18}" presName="childText" presStyleLbl="conFgAcc1" presStyleIdx="0" presStyleCnt="2">
        <dgm:presLayoutVars>
          <dgm:bulletEnabled val="1"/>
        </dgm:presLayoutVars>
      </dgm:prSet>
      <dgm:spPr/>
    </dgm:pt>
    <dgm:pt modelId="{4F24926C-34B1-44DC-A492-8B2CA71BD920}" type="pres">
      <dgm:prSet presAssocID="{FB6DF09D-86D8-4152-9A0B-7A41E1337A66}" presName="spaceBetweenRectangles" presStyleCnt="0"/>
      <dgm:spPr/>
    </dgm:pt>
    <dgm:pt modelId="{C73A3FCC-E37A-4AC9-9296-2EA2BF3B4ACC}" type="pres">
      <dgm:prSet presAssocID="{8954F0F5-FA00-4F1A-9E2A-58E64C5E9A6B}" presName="parentLin" presStyleCnt="0"/>
      <dgm:spPr/>
    </dgm:pt>
    <dgm:pt modelId="{E9A8DFE5-76F6-4DF0-A23A-90C98605988B}" type="pres">
      <dgm:prSet presAssocID="{8954F0F5-FA00-4F1A-9E2A-58E64C5E9A6B}" presName="parentLeftMargin" presStyleLbl="node1" presStyleIdx="0" presStyleCnt="2"/>
      <dgm:spPr/>
    </dgm:pt>
    <dgm:pt modelId="{0E855E36-B58B-45B8-A3D8-949B770DB796}" type="pres">
      <dgm:prSet presAssocID="{8954F0F5-FA00-4F1A-9E2A-58E64C5E9A6B}" presName="parentText" presStyleLbl="node1" presStyleIdx="1" presStyleCnt="2">
        <dgm:presLayoutVars>
          <dgm:chMax val="0"/>
          <dgm:bulletEnabled val="1"/>
        </dgm:presLayoutVars>
      </dgm:prSet>
      <dgm:spPr/>
    </dgm:pt>
    <dgm:pt modelId="{615C5AD1-C691-4279-BDDB-DE3065BA77A7}" type="pres">
      <dgm:prSet presAssocID="{8954F0F5-FA00-4F1A-9E2A-58E64C5E9A6B}" presName="negativeSpace" presStyleCnt="0"/>
      <dgm:spPr/>
    </dgm:pt>
    <dgm:pt modelId="{06CF2291-BEF1-4AD6-8D7B-804C25CCE3B4}" type="pres">
      <dgm:prSet presAssocID="{8954F0F5-FA00-4F1A-9E2A-58E64C5E9A6B}" presName="childText" presStyleLbl="conFgAcc1" presStyleIdx="1" presStyleCnt="2">
        <dgm:presLayoutVars>
          <dgm:bulletEnabled val="1"/>
        </dgm:presLayoutVars>
      </dgm:prSet>
      <dgm:spPr/>
    </dgm:pt>
  </dgm:ptLst>
  <dgm:cxnLst>
    <dgm:cxn modelId="{C4EA9605-143B-49B9-964C-229632549FBF}" type="presOf" srcId="{1026868B-6B1E-40A5-9C20-9D196E2E7E18}" destId="{662761AC-C65D-4975-8CA9-1CD5F2332F78}" srcOrd="1" destOrd="0" presId="urn:microsoft.com/office/officeart/2005/8/layout/list1"/>
    <dgm:cxn modelId="{CEB8B812-BF8F-487B-BD5B-2BDCA0498FA2}" srcId="{8954F0F5-FA00-4F1A-9E2A-58E64C5E9A6B}" destId="{29B63B0E-2173-4C0A-825D-68EFB093B832}" srcOrd="1" destOrd="0" parTransId="{B7FF473B-D9E2-4775-8A81-A64454D1354D}" sibTransId="{B08A98A7-D47E-42C3-BE37-D59C40012C83}"/>
    <dgm:cxn modelId="{7DF7AA24-F9EF-4B74-A714-53DD4BC01F52}" type="presOf" srcId="{8954F0F5-FA00-4F1A-9E2A-58E64C5E9A6B}" destId="{E9A8DFE5-76F6-4DF0-A23A-90C98605988B}" srcOrd="0" destOrd="0" presId="urn:microsoft.com/office/officeart/2005/8/layout/list1"/>
    <dgm:cxn modelId="{75843529-10B1-4240-B006-68D4D2CC374D}" type="presOf" srcId="{B8BCA8E6-63CF-47A9-88D9-4D16B58D282F}" destId="{B4384C4A-6AB1-4A5D-9736-4E0C4D46D426}" srcOrd="0" destOrd="0" presId="urn:microsoft.com/office/officeart/2005/8/layout/list1"/>
    <dgm:cxn modelId="{E5B1BE5F-A3D4-4A32-8A5C-17F20F3269DD}" srcId="{E285CB2B-E1F8-457E-94CF-E14D919E6093}" destId="{8954F0F5-FA00-4F1A-9E2A-58E64C5E9A6B}" srcOrd="1" destOrd="0" parTransId="{A488331F-3DB9-4295-A057-200ED87B32CF}" sibTransId="{28442F12-79EE-480B-8581-B09B7520FAF2}"/>
    <dgm:cxn modelId="{3BFE3849-4EAF-47FE-9024-FE8F6CF78BEF}" type="presOf" srcId="{29B63B0E-2173-4C0A-825D-68EFB093B832}" destId="{06CF2291-BEF1-4AD6-8D7B-804C25CCE3B4}" srcOrd="0" destOrd="1" presId="urn:microsoft.com/office/officeart/2005/8/layout/list1"/>
    <dgm:cxn modelId="{463DFF6D-7EE5-4EDD-95B9-ECFE3F93C29B}" type="presOf" srcId="{E285CB2B-E1F8-457E-94CF-E14D919E6093}" destId="{63529F29-F144-495B-BD62-D9B6F2D7AE58}" srcOrd="0" destOrd="0" presId="urn:microsoft.com/office/officeart/2005/8/layout/list1"/>
    <dgm:cxn modelId="{227C6C4E-53EB-4D7D-AB30-D80A26A52A1F}" srcId="{1026868B-6B1E-40A5-9C20-9D196E2E7E18}" destId="{B8BCA8E6-63CF-47A9-88D9-4D16B58D282F}" srcOrd="0" destOrd="0" parTransId="{3C4E0C04-DC6C-41F1-9606-41FB3160CC1A}" sibTransId="{78E7E44B-6F7B-4FBA-9B6F-1A4917C9DD05}"/>
    <dgm:cxn modelId="{24336290-88B7-4997-BECB-8FC43156B74D}" srcId="{1026868B-6B1E-40A5-9C20-9D196E2E7E18}" destId="{C72CE8E1-9B13-420E-93DF-562E7AACD347}" srcOrd="1" destOrd="0" parTransId="{1B21523E-9AD1-4C62-848B-774A02F5E0AB}" sibTransId="{D2295D41-0FCE-4423-85D6-5CD8AE5F1815}"/>
    <dgm:cxn modelId="{27F5FCA0-C441-4FCC-8B3B-27DA0FCB0C58}" srcId="{8954F0F5-FA00-4F1A-9E2A-58E64C5E9A6B}" destId="{DD537BEB-05E7-4387-8F3E-3D5088CD66DE}" srcOrd="0" destOrd="0" parTransId="{295A35DF-F71E-43FD-B672-8BAFDE434769}" sibTransId="{9284E3BE-A5FC-47F7-937A-C044F568C0ED}"/>
    <dgm:cxn modelId="{DD2654B4-EB9C-48BD-AA7F-DB8FCF1C0EEC}" type="presOf" srcId="{1026868B-6B1E-40A5-9C20-9D196E2E7E18}" destId="{FC98EF43-16AD-495C-8826-C039E4579E87}" srcOrd="0" destOrd="0" presId="urn:microsoft.com/office/officeart/2005/8/layout/list1"/>
    <dgm:cxn modelId="{5A24DBC2-9737-45AC-B74B-1F0551500855}" srcId="{E285CB2B-E1F8-457E-94CF-E14D919E6093}" destId="{1026868B-6B1E-40A5-9C20-9D196E2E7E18}" srcOrd="0" destOrd="0" parTransId="{1CE885E2-5EFA-4A28-8657-9EFEF8B44433}" sibTransId="{FB6DF09D-86D8-4152-9A0B-7A41E1337A66}"/>
    <dgm:cxn modelId="{0E800CD2-2661-498F-AA19-2E83C4AE89B1}" type="presOf" srcId="{DD537BEB-05E7-4387-8F3E-3D5088CD66DE}" destId="{06CF2291-BEF1-4AD6-8D7B-804C25CCE3B4}" srcOrd="0" destOrd="0" presId="urn:microsoft.com/office/officeart/2005/8/layout/list1"/>
    <dgm:cxn modelId="{5268E6DD-3351-4D84-89A0-0A931F0553BB}" type="presOf" srcId="{8954F0F5-FA00-4F1A-9E2A-58E64C5E9A6B}" destId="{0E855E36-B58B-45B8-A3D8-949B770DB796}" srcOrd="1" destOrd="0" presId="urn:microsoft.com/office/officeart/2005/8/layout/list1"/>
    <dgm:cxn modelId="{C78615F2-2F0B-4C16-ACF7-ED80EE1A62CE}" type="presOf" srcId="{C72CE8E1-9B13-420E-93DF-562E7AACD347}" destId="{B4384C4A-6AB1-4A5D-9736-4E0C4D46D426}" srcOrd="0" destOrd="1" presId="urn:microsoft.com/office/officeart/2005/8/layout/list1"/>
    <dgm:cxn modelId="{3CFA6322-847A-444C-AACF-E3B2B1D1EDE5}" type="presParOf" srcId="{63529F29-F144-495B-BD62-D9B6F2D7AE58}" destId="{DDC0D550-35C7-40C7-B6C9-6EC6B8414D24}" srcOrd="0" destOrd="0" presId="urn:microsoft.com/office/officeart/2005/8/layout/list1"/>
    <dgm:cxn modelId="{969046A6-B425-4F55-8435-DFD4232E275E}" type="presParOf" srcId="{DDC0D550-35C7-40C7-B6C9-6EC6B8414D24}" destId="{FC98EF43-16AD-495C-8826-C039E4579E87}" srcOrd="0" destOrd="0" presId="urn:microsoft.com/office/officeart/2005/8/layout/list1"/>
    <dgm:cxn modelId="{77703287-C628-48D0-BADE-0E5252A9E0D5}" type="presParOf" srcId="{DDC0D550-35C7-40C7-B6C9-6EC6B8414D24}" destId="{662761AC-C65D-4975-8CA9-1CD5F2332F78}" srcOrd="1" destOrd="0" presId="urn:microsoft.com/office/officeart/2005/8/layout/list1"/>
    <dgm:cxn modelId="{AF47AD3D-1CB3-4753-A312-32B4E9875F77}" type="presParOf" srcId="{63529F29-F144-495B-BD62-D9B6F2D7AE58}" destId="{857B66D0-7944-4C19-BD14-243CA4E7655B}" srcOrd="1" destOrd="0" presId="urn:microsoft.com/office/officeart/2005/8/layout/list1"/>
    <dgm:cxn modelId="{36D41C11-7461-4BA5-AEB7-9185437B4F5C}" type="presParOf" srcId="{63529F29-F144-495B-BD62-D9B6F2D7AE58}" destId="{B4384C4A-6AB1-4A5D-9736-4E0C4D46D426}" srcOrd="2" destOrd="0" presId="urn:microsoft.com/office/officeart/2005/8/layout/list1"/>
    <dgm:cxn modelId="{805E0F3E-EF2D-4067-8650-1BF1F99CF38F}" type="presParOf" srcId="{63529F29-F144-495B-BD62-D9B6F2D7AE58}" destId="{4F24926C-34B1-44DC-A492-8B2CA71BD920}" srcOrd="3" destOrd="0" presId="urn:microsoft.com/office/officeart/2005/8/layout/list1"/>
    <dgm:cxn modelId="{3C56C1A2-D669-4E31-935A-9096AEB94C5D}" type="presParOf" srcId="{63529F29-F144-495B-BD62-D9B6F2D7AE58}" destId="{C73A3FCC-E37A-4AC9-9296-2EA2BF3B4ACC}" srcOrd="4" destOrd="0" presId="urn:microsoft.com/office/officeart/2005/8/layout/list1"/>
    <dgm:cxn modelId="{BF34B3ED-FE2B-4279-9ECA-6A67948F2D4B}" type="presParOf" srcId="{C73A3FCC-E37A-4AC9-9296-2EA2BF3B4ACC}" destId="{E9A8DFE5-76F6-4DF0-A23A-90C98605988B}" srcOrd="0" destOrd="0" presId="urn:microsoft.com/office/officeart/2005/8/layout/list1"/>
    <dgm:cxn modelId="{C43449AE-B10B-40B9-8309-9931E95BA8CF}" type="presParOf" srcId="{C73A3FCC-E37A-4AC9-9296-2EA2BF3B4ACC}" destId="{0E855E36-B58B-45B8-A3D8-949B770DB796}" srcOrd="1" destOrd="0" presId="urn:microsoft.com/office/officeart/2005/8/layout/list1"/>
    <dgm:cxn modelId="{EB0077E0-2E89-4833-AF1A-1D5196B1B750}" type="presParOf" srcId="{63529F29-F144-495B-BD62-D9B6F2D7AE58}" destId="{615C5AD1-C691-4279-BDDB-DE3065BA77A7}" srcOrd="5" destOrd="0" presId="urn:microsoft.com/office/officeart/2005/8/layout/list1"/>
    <dgm:cxn modelId="{469851A3-0A6F-49B9-A323-FF44CCF432E5}" type="presParOf" srcId="{63529F29-F144-495B-BD62-D9B6F2D7AE58}" destId="{06CF2291-BEF1-4AD6-8D7B-804C25CCE3B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060987"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16236" y="4023714"/>
        <a:ext cx="126923" cy="126923"/>
      </dsp:txXfrm>
    </dsp:sp>
    <dsp:sp modelId="{4BAC4599-5689-437F-90F2-D586D824B66C}">
      <dsp:nvSpPr>
        <dsp:cNvPr id="0" name=""/>
        <dsp:cNvSpPr/>
      </dsp:nvSpPr>
      <dsp:spPr>
        <a:xfrm>
          <a:off x="1060987"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36612" y="3627340"/>
        <a:ext cx="86171" cy="86171"/>
      </dsp:txXfrm>
    </dsp:sp>
    <dsp:sp modelId="{E20EDDB1-67FA-4D7D-9539-9F9A64C6DD66}">
      <dsp:nvSpPr>
        <dsp:cNvPr id="0" name=""/>
        <dsp:cNvSpPr/>
      </dsp:nvSpPr>
      <dsp:spPr>
        <a:xfrm>
          <a:off x="1060987"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56165" y="3230142"/>
        <a:ext cx="47065" cy="47065"/>
      </dsp:txXfrm>
    </dsp:sp>
    <dsp:sp modelId="{4014ECEF-0888-4009-892D-AB08DF214F2C}">
      <dsp:nvSpPr>
        <dsp:cNvPr id="0" name=""/>
        <dsp:cNvSpPr/>
      </dsp:nvSpPr>
      <dsp:spPr>
        <a:xfrm>
          <a:off x="1060987"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randview" panose="020B0502040204020203" pitchFamily="34" charset="0"/>
          </a:endParaRPr>
        </a:p>
      </dsp:txBody>
      <dsp:txXfrm>
        <a:off x="1268762" y="2825988"/>
        <a:ext cx="21871" cy="21871"/>
      </dsp:txXfrm>
    </dsp:sp>
    <dsp:sp modelId="{31B24B2D-92AE-440C-A1A6-5F475784AD35}">
      <dsp:nvSpPr>
        <dsp:cNvPr id="0" name=""/>
        <dsp:cNvSpPr/>
      </dsp:nvSpPr>
      <dsp:spPr>
        <a:xfrm>
          <a:off x="1060987"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56165" y="2396641"/>
        <a:ext cx="47065" cy="47065"/>
      </dsp:txXfrm>
    </dsp:sp>
    <dsp:sp modelId="{6BE7391D-3772-45C7-BB03-B5B214683C6E}">
      <dsp:nvSpPr>
        <dsp:cNvPr id="0" name=""/>
        <dsp:cNvSpPr/>
      </dsp:nvSpPr>
      <dsp:spPr>
        <a:xfrm>
          <a:off x="1060987"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36612" y="1960337"/>
        <a:ext cx="86171" cy="86171"/>
      </dsp:txXfrm>
    </dsp:sp>
    <dsp:sp modelId="{D06C129D-FFB9-48A9-9033-F70ED61AAC72}">
      <dsp:nvSpPr>
        <dsp:cNvPr id="0" name=""/>
        <dsp:cNvSpPr/>
      </dsp:nvSpPr>
      <dsp:spPr>
        <a:xfrm>
          <a:off x="1060987"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16236" y="1523210"/>
        <a:ext cx="126923" cy="126923"/>
      </dsp:txXfrm>
    </dsp:sp>
    <dsp:sp modelId="{59935916-D8C6-4C4E-B14F-48A57B6B9F68}">
      <dsp:nvSpPr>
        <dsp:cNvPr id="0" name=""/>
        <dsp:cNvSpPr/>
      </dsp:nvSpPr>
      <dsp:spPr>
        <a:xfrm rot="16200000">
          <a:off x="-1860433" y="2460438"/>
          <a:ext cx="5089868" cy="75297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Commissioner’s Office</a:t>
          </a:r>
          <a:endParaRPr lang="en-US" sz="2000" i="1" kern="1200" dirty="0">
            <a:solidFill>
              <a:schemeClr val="bg1"/>
            </a:solidFill>
            <a:latin typeface="Grandview" panose="020B0502040204020203" pitchFamily="34" charset="0"/>
          </a:endParaRPr>
        </a:p>
      </dsp:txBody>
      <dsp:txXfrm>
        <a:off x="-1860433" y="2460438"/>
        <a:ext cx="5089868" cy="752971"/>
      </dsp:txXfrm>
    </dsp:sp>
    <dsp:sp modelId="{B73CF9B0-EB3F-4577-8369-54F3E07425DB}">
      <dsp:nvSpPr>
        <dsp:cNvPr id="0" name=""/>
        <dsp:cNvSpPr/>
      </dsp:nvSpPr>
      <dsp:spPr>
        <a:xfrm>
          <a:off x="1498408" y="3019"/>
          <a:ext cx="348012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Maternal and Child Health</a:t>
          </a:r>
        </a:p>
      </dsp:txBody>
      <dsp:txXfrm>
        <a:off x="1498408" y="3019"/>
        <a:ext cx="3480125" cy="666801"/>
      </dsp:txXfrm>
    </dsp:sp>
    <dsp:sp modelId="{57F0B218-B8AE-4220-9430-48E42516228E}">
      <dsp:nvSpPr>
        <dsp:cNvPr id="0" name=""/>
        <dsp:cNvSpPr/>
      </dsp:nvSpPr>
      <dsp:spPr>
        <a:xfrm>
          <a:off x="1498408" y="836520"/>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latin typeface="Grandview" panose="020B0502040204020203" pitchFamily="34" charset="0"/>
            </a:rPr>
            <a:t>Women’s Health</a:t>
          </a:r>
          <a:endParaRPr lang="en-US" sz="2000" kern="1200" dirty="0">
            <a:solidFill>
              <a:schemeClr val="bg1"/>
            </a:solidFill>
            <a:latin typeface="Grandview" panose="020B0502040204020203" pitchFamily="34" charset="0"/>
          </a:endParaRPr>
        </a:p>
      </dsp:txBody>
      <dsp:txXfrm>
        <a:off x="1498408" y="836520"/>
        <a:ext cx="3483865" cy="666801"/>
      </dsp:txXfrm>
    </dsp:sp>
    <dsp:sp modelId="{7273DBFA-A064-4CD0-8B35-089175BB930D}">
      <dsp:nvSpPr>
        <dsp:cNvPr id="0" name=""/>
        <dsp:cNvSpPr/>
      </dsp:nvSpPr>
      <dsp:spPr>
        <a:xfrm>
          <a:off x="1498408" y="1670022"/>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Prevention and Quality Improvement</a:t>
          </a:r>
        </a:p>
      </dsp:txBody>
      <dsp:txXfrm>
        <a:off x="1498408" y="1670022"/>
        <a:ext cx="3483865" cy="666801"/>
      </dsp:txXfrm>
    </dsp:sp>
    <dsp:sp modelId="{6D7F8648-288A-4A1F-B54A-807646FA6E13}">
      <dsp:nvSpPr>
        <dsp:cNvPr id="0" name=""/>
        <dsp:cNvSpPr/>
      </dsp:nvSpPr>
      <dsp:spPr>
        <a:xfrm>
          <a:off x="1498408" y="2503523"/>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Epidemiology and Health Planning</a:t>
          </a:r>
        </a:p>
      </dsp:txBody>
      <dsp:txXfrm>
        <a:off x="1498408" y="2503523"/>
        <a:ext cx="3483865" cy="666801"/>
      </dsp:txXfrm>
    </dsp:sp>
    <dsp:sp modelId="{42D61C59-8415-4E78-A2CC-696EF3213CB7}">
      <dsp:nvSpPr>
        <dsp:cNvPr id="0" name=""/>
        <dsp:cNvSpPr/>
      </dsp:nvSpPr>
      <dsp:spPr>
        <a:xfrm>
          <a:off x="1498408" y="3337025"/>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Public Health Protection and Safety</a:t>
          </a:r>
        </a:p>
      </dsp:txBody>
      <dsp:txXfrm>
        <a:off x="1498408" y="3337025"/>
        <a:ext cx="3483865" cy="666801"/>
      </dsp:txXfrm>
    </dsp:sp>
    <dsp:sp modelId="{86B6F8FD-94AF-47EE-A573-412109D0A061}">
      <dsp:nvSpPr>
        <dsp:cNvPr id="0" name=""/>
        <dsp:cNvSpPr/>
      </dsp:nvSpPr>
      <dsp:spPr>
        <a:xfrm>
          <a:off x="1498408" y="4170526"/>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latin typeface="Grandview" panose="020B0502040204020203" pitchFamily="34" charset="0"/>
            </a:rPr>
            <a:t>Laboratory Services</a:t>
          </a:r>
          <a:endParaRPr lang="en-US" sz="2000" kern="1200" dirty="0">
            <a:solidFill>
              <a:schemeClr val="bg1"/>
            </a:solidFill>
            <a:latin typeface="Grandview" panose="020B0502040204020203" pitchFamily="34" charset="0"/>
          </a:endParaRPr>
        </a:p>
      </dsp:txBody>
      <dsp:txXfrm>
        <a:off x="1498408" y="4170526"/>
        <a:ext cx="3483865" cy="666801"/>
      </dsp:txXfrm>
    </dsp:sp>
    <dsp:sp modelId="{0060CFB8-2A8A-4A1B-B7AA-F0317BA7B739}">
      <dsp:nvSpPr>
        <dsp:cNvPr id="0" name=""/>
        <dsp:cNvSpPr/>
      </dsp:nvSpPr>
      <dsp:spPr>
        <a:xfrm>
          <a:off x="1498408" y="5004028"/>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Administration and Financial Management</a:t>
          </a:r>
        </a:p>
      </dsp:txBody>
      <dsp:txXfrm>
        <a:off x="1498408" y="5004028"/>
        <a:ext cx="3483865" cy="6668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84C4A-6AB1-4A5D-9736-4E0C4D46D426}">
      <dsp:nvSpPr>
        <dsp:cNvPr id="0" name=""/>
        <dsp:cNvSpPr/>
      </dsp:nvSpPr>
      <dsp:spPr>
        <a:xfrm>
          <a:off x="0" y="1240992"/>
          <a:ext cx="6291714" cy="1456875"/>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8307" tIns="520700" rIns="48830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hlinkClick xmlns:r="http://schemas.openxmlformats.org/officeDocument/2006/relationships" r:id="rId1"/>
            </a:rPr>
            <a:t>Kristen.Eggles@ky.gov</a:t>
          </a:r>
          <a:endParaRPr lang="en-US" sz="2500" kern="1200" dirty="0"/>
        </a:p>
        <a:p>
          <a:pPr marL="228600" lvl="1" indent="-228600" algn="l" defTabSz="1111250">
            <a:lnSpc>
              <a:spcPct val="90000"/>
            </a:lnSpc>
            <a:spcBef>
              <a:spcPct val="0"/>
            </a:spcBef>
            <a:spcAft>
              <a:spcPct val="15000"/>
            </a:spcAft>
            <a:buChar char="•"/>
          </a:pPr>
          <a:r>
            <a:rPr lang="en-US" sz="2500" kern="1200" dirty="0"/>
            <a:t>Ext. 262</a:t>
          </a:r>
        </a:p>
      </dsp:txBody>
      <dsp:txXfrm>
        <a:off x="0" y="1240992"/>
        <a:ext cx="6291714" cy="1456875"/>
      </dsp:txXfrm>
    </dsp:sp>
    <dsp:sp modelId="{662761AC-C65D-4975-8CA9-1CD5F2332F78}">
      <dsp:nvSpPr>
        <dsp:cNvPr id="0" name=""/>
        <dsp:cNvSpPr/>
      </dsp:nvSpPr>
      <dsp:spPr>
        <a:xfrm>
          <a:off x="314585" y="871992"/>
          <a:ext cx="4404199" cy="738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468" tIns="0" rIns="166468" bIns="0" numCol="1" spcCol="1270" anchor="ctr" anchorCtr="0">
          <a:noAutofit/>
        </a:bodyPr>
        <a:lstStyle/>
        <a:p>
          <a:pPr marL="0" lvl="0" indent="0" algn="l" defTabSz="1111250">
            <a:lnSpc>
              <a:spcPct val="90000"/>
            </a:lnSpc>
            <a:spcBef>
              <a:spcPct val="0"/>
            </a:spcBef>
            <a:spcAft>
              <a:spcPct val="35000"/>
            </a:spcAft>
            <a:buNone/>
          </a:pPr>
          <a:r>
            <a:rPr lang="en-US" sz="2500" kern="1200" dirty="0"/>
            <a:t>Regional Epi: Kristen Eggles </a:t>
          </a:r>
        </a:p>
      </dsp:txBody>
      <dsp:txXfrm>
        <a:off x="350611" y="908018"/>
        <a:ext cx="4332147" cy="665948"/>
      </dsp:txXfrm>
    </dsp:sp>
    <dsp:sp modelId="{06CF2291-BEF1-4AD6-8D7B-804C25CCE3B4}">
      <dsp:nvSpPr>
        <dsp:cNvPr id="0" name=""/>
        <dsp:cNvSpPr/>
      </dsp:nvSpPr>
      <dsp:spPr>
        <a:xfrm>
          <a:off x="0" y="3201867"/>
          <a:ext cx="6291714" cy="1456875"/>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8307" tIns="520700" rIns="48830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hlinkClick xmlns:r="http://schemas.openxmlformats.org/officeDocument/2006/relationships" r:id="rId2"/>
            </a:rPr>
            <a:t>India.Martinez@barrenriverhealth.org</a:t>
          </a:r>
          <a:endParaRPr lang="en-US" sz="2500" kern="1200" dirty="0"/>
        </a:p>
        <a:p>
          <a:pPr marL="228600" lvl="1" indent="-228600" algn="l" defTabSz="1111250">
            <a:lnSpc>
              <a:spcPct val="90000"/>
            </a:lnSpc>
            <a:spcBef>
              <a:spcPct val="0"/>
            </a:spcBef>
            <a:spcAft>
              <a:spcPct val="15000"/>
            </a:spcAft>
            <a:buChar char="•"/>
          </a:pPr>
          <a:r>
            <a:rPr lang="en-US" sz="2500" kern="1200" dirty="0"/>
            <a:t>Ext. 105</a:t>
          </a:r>
        </a:p>
      </dsp:txBody>
      <dsp:txXfrm>
        <a:off x="0" y="3201867"/>
        <a:ext cx="6291714" cy="1456875"/>
      </dsp:txXfrm>
    </dsp:sp>
    <dsp:sp modelId="{0E855E36-B58B-45B8-A3D8-949B770DB796}">
      <dsp:nvSpPr>
        <dsp:cNvPr id="0" name=""/>
        <dsp:cNvSpPr/>
      </dsp:nvSpPr>
      <dsp:spPr>
        <a:xfrm>
          <a:off x="314585" y="2832867"/>
          <a:ext cx="4404199" cy="738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468" tIns="0" rIns="166468" bIns="0" numCol="1" spcCol="1270" anchor="ctr" anchorCtr="0">
          <a:noAutofit/>
        </a:bodyPr>
        <a:lstStyle/>
        <a:p>
          <a:pPr marL="0" lvl="0" indent="0" algn="l" defTabSz="1111250">
            <a:lnSpc>
              <a:spcPct val="90000"/>
            </a:lnSpc>
            <a:spcBef>
              <a:spcPct val="0"/>
            </a:spcBef>
            <a:spcAft>
              <a:spcPct val="35000"/>
            </a:spcAft>
            <a:buNone/>
          </a:pPr>
          <a:r>
            <a:rPr lang="en-US" sz="2500" kern="1200" dirty="0"/>
            <a:t>District Epi: India Martinez</a:t>
          </a:r>
        </a:p>
      </dsp:txBody>
      <dsp:txXfrm>
        <a:off x="350611" y="2868893"/>
        <a:ext cx="4332147" cy="66594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8A8CA3B-4F8E-4581-AED6-D5BA5B9C090E}" type="datetimeFigureOut">
              <a:rPr lang="en-US" smtClean="0"/>
              <a:t>6/5/2023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BE11978-8C19-4339-9CA6-E9123CA0E39B}" type="slidenum">
              <a:rPr lang="en-US" smtClean="0"/>
              <a:t>‹#›</a:t>
            </a:fld>
            <a:endParaRPr lang="en-US" dirty="0"/>
          </a:p>
        </p:txBody>
      </p:sp>
    </p:spTree>
    <p:extLst>
      <p:ext uri="{BB962C8B-B14F-4D97-AF65-F5344CB8AC3E}">
        <p14:creationId xmlns:p14="http://schemas.microsoft.com/office/powerpoint/2010/main" val="340674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All data presented is for situational awareness and is not to be shared with the general public.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5AE93F-1D82-428D-A0D2-105DFB9FB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675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data is from KDPH COVID dashboard.</a:t>
            </a:r>
          </a:p>
          <a:p>
            <a:endParaRPr lang="en-US" dirty="0"/>
          </a:p>
          <a:p>
            <a:r>
              <a:rPr lang="en-US" dirty="0"/>
              <a:t>We saw the largest increase of case in the month of December.</a:t>
            </a:r>
          </a:p>
          <a:p>
            <a:r>
              <a:rPr lang="en-US" dirty="0"/>
              <a:t>**This table and numbers below are showing COVID deaths as they are being counted instead of when they occurred.</a:t>
            </a:r>
          </a:p>
          <a:p>
            <a:endParaRPr lang="en-US" dirty="0"/>
          </a:p>
          <a:p>
            <a:r>
              <a:rPr lang="en-US" dirty="0"/>
              <a:t>May to June</a:t>
            </a:r>
          </a:p>
          <a:p>
            <a:r>
              <a:rPr lang="en-US" dirty="0"/>
              <a:t>+377 cases</a:t>
            </a:r>
          </a:p>
          <a:p>
            <a:r>
              <a:rPr lang="en-US" dirty="0"/>
              <a:t>+15 deaths </a:t>
            </a:r>
          </a:p>
          <a:p>
            <a:r>
              <a:rPr lang="en-US" dirty="0"/>
              <a:t>April to May</a:t>
            </a:r>
          </a:p>
          <a:p>
            <a:r>
              <a:rPr lang="en-US" dirty="0"/>
              <a:t>+815 case</a:t>
            </a:r>
          </a:p>
          <a:p>
            <a:r>
              <a:rPr lang="en-US" dirty="0"/>
              <a:t>+17 deaths</a:t>
            </a:r>
          </a:p>
          <a:p>
            <a:endParaRPr lang="en-US" dirty="0"/>
          </a:p>
          <a:p>
            <a:r>
              <a:rPr lang="en-US" dirty="0"/>
              <a:t>March to April</a:t>
            </a:r>
          </a:p>
          <a:p>
            <a:r>
              <a:rPr lang="en-US" dirty="0"/>
              <a:t>+984 case</a:t>
            </a:r>
          </a:p>
          <a:p>
            <a:r>
              <a:rPr lang="en-US" dirty="0"/>
              <a:t>+34 deaths</a:t>
            </a:r>
          </a:p>
          <a:p>
            <a:endParaRPr lang="en-US" dirty="0"/>
          </a:p>
          <a:p>
            <a:r>
              <a:rPr lang="en-US" dirty="0"/>
              <a:t>February to March</a:t>
            </a:r>
          </a:p>
          <a:p>
            <a:r>
              <a:rPr lang="en-US" dirty="0"/>
              <a:t>+1,720 cases</a:t>
            </a:r>
          </a:p>
          <a:p>
            <a:r>
              <a:rPr lang="en-US" dirty="0"/>
              <a:t>+8 deaths</a:t>
            </a:r>
          </a:p>
          <a:p>
            <a:endParaRPr lang="en-US" dirty="0"/>
          </a:p>
          <a:p>
            <a:r>
              <a:rPr lang="en-US" dirty="0"/>
              <a:t>January to February</a:t>
            </a:r>
          </a:p>
          <a:p>
            <a:r>
              <a:rPr lang="en-US" dirty="0"/>
              <a:t>+2,487 cases</a:t>
            </a:r>
          </a:p>
          <a:p>
            <a:r>
              <a:rPr lang="en-US" dirty="0"/>
              <a:t>+21 deaths</a:t>
            </a:r>
          </a:p>
          <a:p>
            <a:endParaRPr lang="en-US" dirty="0"/>
          </a:p>
          <a:p>
            <a:r>
              <a:rPr lang="en-US" dirty="0"/>
              <a:t>December to January:</a:t>
            </a:r>
          </a:p>
          <a:p>
            <a:r>
              <a:rPr lang="en-US" dirty="0"/>
              <a:t>+ 3,281 cases</a:t>
            </a:r>
          </a:p>
          <a:p>
            <a:r>
              <a:rPr lang="en-US" dirty="0"/>
              <a:t>+ 18 deaths </a:t>
            </a:r>
          </a:p>
          <a:p>
            <a:endParaRPr lang="en-US" dirty="0"/>
          </a:p>
          <a:p>
            <a:r>
              <a:rPr lang="en-US" dirty="0"/>
              <a:t>November to December:</a:t>
            </a:r>
          </a:p>
          <a:p>
            <a:r>
              <a:rPr lang="en-US" dirty="0"/>
              <a:t>+2,011 cases</a:t>
            </a:r>
          </a:p>
          <a:p>
            <a:r>
              <a:rPr lang="en-US" dirty="0"/>
              <a:t>+ 13 deaths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5AE93F-1D82-428D-A0D2-105DFB9FB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498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2023: 124 cases confirmed/probable/suspect as of 6/7/2023. This time last year, there were about 103 cases investigated.</a:t>
            </a:r>
          </a:p>
          <a:p>
            <a:endParaRPr lang="en-US" dirty="0"/>
          </a:p>
          <a:p>
            <a:endParaRPr lang="en-US" dirty="0"/>
          </a:p>
          <a:p>
            <a:r>
              <a:rPr lang="en-US" dirty="0"/>
              <a:t>**Numbers are not finalized and are subject to change.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5AE93F-1D82-428D-A0D2-105DFB9FB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17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Overdose Related ED Visits: Fentanyl, Heroin, Opioid</a:t>
            </a:r>
          </a:p>
          <a:p>
            <a:endParaRPr lang="en-US" dirty="0"/>
          </a:p>
          <a:p>
            <a:r>
              <a:rPr lang="en-US" dirty="0"/>
              <a:t>* These are patients who were seen at hospitals in the Barren River Region. Bases on Chief Complaint and Discharge Diagnosis coding.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5AE93F-1D82-428D-A0D2-105DFB9FBE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48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0.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0.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0.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0.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0.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0.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299685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213142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290415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bg>
      <p:bgPr>
        <a:noFill/>
        <a:effectLst/>
      </p:bgPr>
    </p:bg>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AEB0-C2A5-4FAB-B283-B9A69E55D0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83F938-A448-42A8-A818-28BBE343EA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7D1BDF-06E2-4025-ACC0-78AC8FFCB187}"/>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95B94617-1290-4C19-9943-F916AB92E6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BCD3FA-34D6-4B23-ABA6-81D1E593A39E}"/>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358208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69BF-E533-4EF0-9F4E-18F12565C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F0C8FE-0332-4D3F-860A-D44C9AA29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55A0E0-36F8-489A-B0DC-432387E8B6B7}"/>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A270FA13-A6FC-4290-B241-CB35A90929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6589AD-86C8-4E58-AB7C-7F05E24B58B3}"/>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29627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D181-B9D1-4307-8252-278FD08A2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06145E-33A5-4E1D-BA2F-C5E0C45B0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267A0C-0687-47EB-AD8F-D0319CFC7557}"/>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1ABA19AC-8FBA-4564-9D41-E7DF8FA51F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3D9D69-6EF9-414D-B4A9-803546FAC14F}"/>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810774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0F8F-71A0-4358-9B66-64B7B5DC9E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2FCBF-FD46-4F75-953E-FD7C225357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54A159-0090-4700-B1BB-C3173CF0B4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A790C2-ADE7-4D62-80F2-2CCC3E0B8E52}"/>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6" name="Footer Placeholder 5">
            <a:extLst>
              <a:ext uri="{FF2B5EF4-FFF2-40B4-BE49-F238E27FC236}">
                <a16:creationId xmlns:a16="http://schemas.microsoft.com/office/drawing/2014/main" id="{5E8D0943-4225-4521-A132-AC9857BC5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28CE44-65D5-4818-91BF-FD6ACD9410A8}"/>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616674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BF54-B346-45C1-A647-333D71B19C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6447CB-10A4-40AB-9E6C-31D1F1083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5FC865-C19C-4343-A030-97DFD1935B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C14890-0EE2-4A29-B544-EEF935B53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08F76-B76A-4D4D-96EF-93A0F1B194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20DC0F-0F0A-4D5D-9C12-E6581FB38FE6}"/>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8" name="Footer Placeholder 7">
            <a:extLst>
              <a:ext uri="{FF2B5EF4-FFF2-40B4-BE49-F238E27FC236}">
                <a16:creationId xmlns:a16="http://schemas.microsoft.com/office/drawing/2014/main" id="{B801BB20-6A4B-4CA7-BABC-1CE53DDB8A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53AF35-BF3C-40FD-BC76-C296FE196850}"/>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11561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0D02-4726-4CB0-BB10-B648CB3FBB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D8454D-BD27-4E3A-98D1-BB266942675F}"/>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4" name="Footer Placeholder 3">
            <a:extLst>
              <a:ext uri="{FF2B5EF4-FFF2-40B4-BE49-F238E27FC236}">
                <a16:creationId xmlns:a16="http://schemas.microsoft.com/office/drawing/2014/main" id="{72C435D9-EFF1-47E1-8449-0173EEC9A8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4D504DC-65F3-466A-A1A0-B2C471DABAD4}"/>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927949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DD750-E22A-48E7-99B1-C07E48FE63B3}"/>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3" name="Footer Placeholder 2">
            <a:extLst>
              <a:ext uri="{FF2B5EF4-FFF2-40B4-BE49-F238E27FC236}">
                <a16:creationId xmlns:a16="http://schemas.microsoft.com/office/drawing/2014/main" id="{0509553F-95D0-4FAE-83BA-EBAB10AAC32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23EEE5E-9332-4BF1-A72F-21E422814D47}"/>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395635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3099502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3B8D-1935-4695-913B-E6999D45F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E90B2A-E847-4D32-B845-7E8C59959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67A239-A2C6-4D7D-AFFA-FFA0B2822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572E8-163B-4405-90E2-14C970998890}"/>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6" name="Footer Placeholder 5">
            <a:extLst>
              <a:ext uri="{FF2B5EF4-FFF2-40B4-BE49-F238E27FC236}">
                <a16:creationId xmlns:a16="http://schemas.microsoft.com/office/drawing/2014/main" id="{1D8A8ACE-3970-4881-9571-161B9F9ED9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EA55E8-6C0C-4659-9194-1EC75306F8F8}"/>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114892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3BFC-0917-48B6-8D5A-675D1A95E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38B515-C63B-4540-AE75-0430E077E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93CA482-8D59-4A44-B25D-A16AAFA9C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90B2C-8F68-43AF-B3BB-9E5DED9B7148}"/>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6" name="Footer Placeholder 5">
            <a:extLst>
              <a:ext uri="{FF2B5EF4-FFF2-40B4-BE49-F238E27FC236}">
                <a16:creationId xmlns:a16="http://schemas.microsoft.com/office/drawing/2014/main" id="{C33F24D5-3855-4D50-BB8F-97FCE18493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8B32A9-027B-47C3-B9A6-7071E78BD1C1}"/>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2164629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8155-35C2-42AA-9A33-55C8698EBA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64B1D-2655-4616-9F71-C23CF8F6CC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842C4-6AB1-4BF3-AB8D-25C75DA07B0F}"/>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3EC19EBD-3DF6-45F6-811D-999ECB9763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BCF962-7B77-4E03-9EFC-D7259569008C}"/>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1794465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87A35-2557-49DC-8828-21DF4487DC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65E322-593C-42F9-B85E-D1DEF3951F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8C67F-23BF-47D8-9ACB-ED927F2C6A11}"/>
              </a:ext>
            </a:extLst>
          </p:cNvPr>
          <p:cNvSpPr>
            <a:spLocks noGrp="1"/>
          </p:cNvSpPr>
          <p:nvPr>
            <p:ph type="dt" sz="half" idx="10"/>
          </p:nvPr>
        </p:nvSpPr>
        <p:spPr/>
        <p:txBody>
          <a:body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F05520F5-80BB-48AE-84EB-26410A5E41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53D5A3-0C27-4123-A3CC-1D9A4842CEE7}"/>
              </a:ext>
            </a:extLst>
          </p:cNvPr>
          <p:cNvSpPr>
            <a:spLocks noGrp="1"/>
          </p:cNvSpPr>
          <p:nvPr>
            <p:ph type="sldNum" sz="quarter" idx="12"/>
          </p:nvPr>
        </p:nvSpPr>
        <p:spPr/>
        <p:txBody>
          <a:bodyPr/>
          <a:lstStyle/>
          <a:p>
            <a:fld id="{3D934273-E8B1-481C-AFDA-B96181A1415E}" type="slidenum">
              <a:rPr lang="en-US" smtClean="0"/>
              <a:t>‹#›</a:t>
            </a:fld>
            <a:endParaRPr lang="en-US" dirty="0"/>
          </a:p>
        </p:txBody>
      </p:sp>
    </p:spTree>
    <p:extLst>
      <p:ext uri="{BB962C8B-B14F-4D97-AF65-F5344CB8AC3E}">
        <p14:creationId xmlns:p14="http://schemas.microsoft.com/office/powerpoint/2010/main" val="3040328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203D-F5DD-4C11-867A-07589E43251A}"/>
              </a:ext>
            </a:extLst>
          </p:cNvPr>
          <p:cNvSpPr>
            <a:spLocks noGrp="1"/>
          </p:cNvSpPr>
          <p:nvPr>
            <p:ph type="title"/>
          </p:nvPr>
        </p:nvSpPr>
        <p:spPr>
          <a:xfrm>
            <a:off x="2231136" y="964692"/>
            <a:ext cx="7729728" cy="1188720"/>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A2A6DFB-35A6-4113-8F91-49BB2D8A6974}"/>
              </a:ext>
            </a:extLst>
          </p:cNvPr>
          <p:cNvSpPr>
            <a:spLocks noGrp="1"/>
          </p:cNvSpPr>
          <p:nvPr>
            <p:ph type="body" idx="1"/>
          </p:nvPr>
        </p:nvSpPr>
        <p:spPr>
          <a:xfrm>
            <a:off x="2231136" y="2638044"/>
            <a:ext cx="7729728" cy="31019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BDA1B-23EB-4428-86BF-86B72366605B}"/>
              </a:ext>
            </a:extLst>
          </p:cNvPr>
          <p:cNvSpPr>
            <a:spLocks noGrp="1"/>
          </p:cNvSpPr>
          <p:nvPr>
            <p:ph type="dt" sz="half" idx="10"/>
          </p:nvPr>
        </p:nvSpPr>
        <p:spPr>
          <a:xfrm>
            <a:off x="7821429" y="6238816"/>
            <a:ext cx="2753746" cy="323968"/>
          </a:xfrm>
          <a:prstGeom prst="rect">
            <a:avLst/>
          </a:prstGeom>
        </p:spPr>
        <p:txBody>
          <a:bodyPr/>
          <a:lstStyle/>
          <a:p>
            <a:fld id="{9DD0F58F-385B-4E3B-AE98-0AABC052F2D7}" type="datetimeFigureOut">
              <a:rPr lang="en-US" smtClean="0"/>
              <a:t>6/5/2023</a:t>
            </a:fld>
            <a:endParaRPr lang="en-US" dirty="0"/>
          </a:p>
        </p:txBody>
      </p:sp>
      <p:sp>
        <p:nvSpPr>
          <p:cNvPr id="5" name="Footer Placeholder 4">
            <a:extLst>
              <a:ext uri="{FF2B5EF4-FFF2-40B4-BE49-F238E27FC236}">
                <a16:creationId xmlns:a16="http://schemas.microsoft.com/office/drawing/2014/main" id="{B06BFB42-9589-483C-AEF9-6EBDB7DE16BD}"/>
              </a:ext>
            </a:extLst>
          </p:cNvPr>
          <p:cNvSpPr>
            <a:spLocks noGrp="1"/>
          </p:cNvSpPr>
          <p:nvPr>
            <p:ph type="ftr" sz="quarter" idx="11"/>
          </p:nvPr>
        </p:nvSpPr>
        <p:spPr>
          <a:xfrm>
            <a:off x="1600200" y="6236208"/>
            <a:ext cx="5901189" cy="32004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D53F1878-EEE0-4FC8-9D47-66C9EAC92640}"/>
              </a:ext>
            </a:extLst>
          </p:cNvPr>
          <p:cNvSpPr>
            <a:spLocks noGrp="1"/>
          </p:cNvSpPr>
          <p:nvPr>
            <p:ph type="sldNum" sz="quarter" idx="12"/>
          </p:nvPr>
        </p:nvSpPr>
        <p:spPr>
          <a:xfrm>
            <a:off x="10758922" y="6217920"/>
            <a:ext cx="365760" cy="365760"/>
          </a:xfrm>
          <a:prstGeom prst="ellipse">
            <a:avLst/>
          </a:prstGeom>
        </p:spPr>
        <p:txBody>
          <a:bodyPr/>
          <a:lstStyle/>
          <a:p>
            <a:fld id="{2F4905BC-13E0-4616-9D49-8892E4B0D9AD}" type="slidenum">
              <a:rPr lang="en-US" smtClean="0"/>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759E-521B-4FDF-BAEB-537189CC1B4B}"/>
              </a:ext>
            </a:extLst>
          </p:cNvPr>
          <p:cNvSpPr>
            <a:spLocks noGrp="1"/>
          </p:cNvSpPr>
          <p:nvPr>
            <p:ph type="title"/>
          </p:nvPr>
        </p:nvSpPr>
        <p:spPr>
          <a:xfrm>
            <a:off x="2231136" y="964692"/>
            <a:ext cx="7729728" cy="1188720"/>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65BA07A-33F3-4E60-ADAE-A12DA44D8673}"/>
              </a:ext>
            </a:extLst>
          </p:cNvPr>
          <p:cNvSpPr>
            <a:spLocks noGrp="1"/>
          </p:cNvSpPr>
          <p:nvPr>
            <p:ph type="body" idx="1"/>
          </p:nvPr>
        </p:nvSpPr>
        <p:spPr>
          <a:xfrm>
            <a:off x="2231136" y="2638044"/>
            <a:ext cx="7729728" cy="31019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2F73D-9E14-47CF-946A-CB3DC5DC40C4}"/>
              </a:ext>
            </a:extLst>
          </p:cNvPr>
          <p:cNvSpPr>
            <a:spLocks noGrp="1"/>
          </p:cNvSpPr>
          <p:nvPr>
            <p:ph type="dt" sz="half" idx="10"/>
          </p:nvPr>
        </p:nvSpPr>
        <p:spPr>
          <a:xfrm>
            <a:off x="7821429" y="6238816"/>
            <a:ext cx="2753746" cy="323968"/>
          </a:xfrm>
          <a:prstGeom prst="rect">
            <a:avLst/>
          </a:prstGeom>
        </p:spPr>
        <p:txBody>
          <a:bodyPr/>
          <a:lstStyle/>
          <a:p>
            <a:fld id="{9DD0F58F-385B-4E3B-AE98-0AABC052F2D7}" type="datetimeFigureOut">
              <a:rPr lang="en-US" smtClean="0"/>
              <a:t>6/5/2023</a:t>
            </a:fld>
            <a:endParaRPr lang="en-US" dirty="0"/>
          </a:p>
        </p:txBody>
      </p:sp>
      <p:sp>
        <p:nvSpPr>
          <p:cNvPr id="5" name="Footer Placeholder 4">
            <a:extLst>
              <a:ext uri="{FF2B5EF4-FFF2-40B4-BE49-F238E27FC236}">
                <a16:creationId xmlns:a16="http://schemas.microsoft.com/office/drawing/2014/main" id="{EF04D24F-BE08-4D5D-B280-EAE0A6986A33}"/>
              </a:ext>
            </a:extLst>
          </p:cNvPr>
          <p:cNvSpPr>
            <a:spLocks noGrp="1"/>
          </p:cNvSpPr>
          <p:nvPr>
            <p:ph type="ftr" sz="quarter" idx="11"/>
          </p:nvPr>
        </p:nvSpPr>
        <p:spPr>
          <a:xfrm>
            <a:off x="1600200" y="6236208"/>
            <a:ext cx="5901189" cy="32004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DA7A33D-A9FB-4414-BF20-B64E36B607AB}"/>
              </a:ext>
            </a:extLst>
          </p:cNvPr>
          <p:cNvSpPr>
            <a:spLocks noGrp="1"/>
          </p:cNvSpPr>
          <p:nvPr>
            <p:ph type="sldNum" sz="quarter" idx="12"/>
          </p:nvPr>
        </p:nvSpPr>
        <p:spPr>
          <a:xfrm>
            <a:off x="10758922" y="6217920"/>
            <a:ext cx="365760" cy="365760"/>
          </a:xfrm>
          <a:prstGeom prst="ellipse">
            <a:avLst/>
          </a:prstGeom>
        </p:spPr>
        <p:txBody>
          <a:bodyPr/>
          <a:lstStyle/>
          <a:p>
            <a:fld id="{2F4905BC-13E0-4616-9D49-8892E4B0D9AD}" type="slidenum">
              <a:rPr lang="en-US" smtClean="0"/>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7C600-8572-4980-9DD1-BC8375058CF8}"/>
              </a:ext>
            </a:extLst>
          </p:cNvPr>
          <p:cNvSpPr>
            <a:spLocks noGrp="1"/>
          </p:cNvSpPr>
          <p:nvPr>
            <p:ph type="title"/>
          </p:nvPr>
        </p:nvSpPr>
        <p:spPr>
          <a:xfrm>
            <a:off x="2231136" y="964692"/>
            <a:ext cx="7729728" cy="1188720"/>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B1A6B5B9-9617-41EE-BB7F-9C3733C17810}"/>
              </a:ext>
            </a:extLst>
          </p:cNvPr>
          <p:cNvSpPr>
            <a:spLocks noGrp="1"/>
          </p:cNvSpPr>
          <p:nvPr>
            <p:ph type="body" idx="1"/>
          </p:nvPr>
        </p:nvSpPr>
        <p:spPr>
          <a:xfrm>
            <a:off x="2231136" y="2638044"/>
            <a:ext cx="7729728" cy="31019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03F7A-42BA-47B4-9D1A-B713BB49E4FA}"/>
              </a:ext>
            </a:extLst>
          </p:cNvPr>
          <p:cNvSpPr>
            <a:spLocks noGrp="1"/>
          </p:cNvSpPr>
          <p:nvPr>
            <p:ph type="dt" sz="half" idx="10"/>
          </p:nvPr>
        </p:nvSpPr>
        <p:spPr>
          <a:xfrm>
            <a:off x="7821429" y="6238816"/>
            <a:ext cx="2753746" cy="323968"/>
          </a:xfrm>
          <a:prstGeom prst="rect">
            <a:avLst/>
          </a:prstGeom>
        </p:spPr>
        <p:txBody>
          <a:bodyPr/>
          <a:lstStyle/>
          <a:p>
            <a:fld id="{9DD0F58F-385B-4E3B-AE98-0AABC052F2D7}" type="datetimeFigureOut">
              <a:rPr lang="en-US" smtClean="0"/>
              <a:t>6/5/2023</a:t>
            </a:fld>
            <a:endParaRPr lang="en-US" dirty="0"/>
          </a:p>
        </p:txBody>
      </p:sp>
      <p:sp>
        <p:nvSpPr>
          <p:cNvPr id="5" name="Footer Placeholder 4">
            <a:extLst>
              <a:ext uri="{FF2B5EF4-FFF2-40B4-BE49-F238E27FC236}">
                <a16:creationId xmlns:a16="http://schemas.microsoft.com/office/drawing/2014/main" id="{0673C9C3-C080-42D9-8072-7A1A9F64A287}"/>
              </a:ext>
            </a:extLst>
          </p:cNvPr>
          <p:cNvSpPr>
            <a:spLocks noGrp="1"/>
          </p:cNvSpPr>
          <p:nvPr>
            <p:ph type="ftr" sz="quarter" idx="11"/>
          </p:nvPr>
        </p:nvSpPr>
        <p:spPr>
          <a:xfrm>
            <a:off x="1600200" y="6236208"/>
            <a:ext cx="5901189" cy="32004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A3CC5DC-7BB0-44A2-ABF6-0CBE65E629CE}"/>
              </a:ext>
            </a:extLst>
          </p:cNvPr>
          <p:cNvSpPr>
            <a:spLocks noGrp="1"/>
          </p:cNvSpPr>
          <p:nvPr>
            <p:ph type="sldNum" sz="quarter" idx="12"/>
          </p:nvPr>
        </p:nvSpPr>
        <p:spPr>
          <a:xfrm>
            <a:off x="10758922" y="6217920"/>
            <a:ext cx="365760" cy="365760"/>
          </a:xfrm>
          <a:prstGeom prst="ellipse">
            <a:avLst/>
          </a:prstGeom>
        </p:spPr>
        <p:txBody>
          <a:bodyPr/>
          <a:lstStyle/>
          <a:p>
            <a:fld id="{2F4905BC-13E0-4616-9D49-8892E4B0D9AD}" type="slidenum">
              <a:rPr lang="en-US" smtClean="0"/>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0">
                <a:solidFill>
                  <a:schemeClr val="bg1"/>
                </a:solidFill>
                <a:latin typeface="Grandview" panose="020B0502040204020203" pitchFamily="34" charset="0"/>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latin typeface="Grandview"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6" name="Rectangle 15">
            <a:extLst>
              <a:ext uri="{FF2B5EF4-FFF2-40B4-BE49-F238E27FC236}">
                <a16:creationId xmlns:a16="http://schemas.microsoft.com/office/drawing/2014/main" id="{5A1B9C2B-5A72-4460-A354-027E444C687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8F2D9F15-F418-4BC6-989C-D5588E30F701}"/>
              </a:ext>
            </a:extLst>
          </p:cNvPr>
          <p:cNvSpPr>
            <a:spLocks noGrp="1"/>
          </p:cNvSpPr>
          <p:nvPr userDrawn="1">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0" name="Group 9">
            <a:extLst>
              <a:ext uri="{FF2B5EF4-FFF2-40B4-BE49-F238E27FC236}">
                <a16:creationId xmlns:a16="http://schemas.microsoft.com/office/drawing/2014/main" id="{3348C5F2-0D26-6075-D444-25D434A25981}"/>
              </a:ext>
            </a:extLst>
          </p:cNvPr>
          <p:cNvGrpSpPr/>
          <p:nvPr userDrawn="1"/>
        </p:nvGrpSpPr>
        <p:grpSpPr>
          <a:xfrm>
            <a:off x="446252" y="4426502"/>
            <a:ext cx="11296168" cy="1828800"/>
            <a:chOff x="446252" y="4426502"/>
            <a:chExt cx="11296168" cy="182880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14" name="Graphic 13">
              <a:extLst>
                <a:ext uri="{FF2B5EF4-FFF2-40B4-BE49-F238E27FC236}">
                  <a16:creationId xmlns:a16="http://schemas.microsoft.com/office/drawing/2014/main" id="{0B3ACA43-3A85-406F-AB64-3BC98782CB7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9" name="Picture 8" descr="Logo&#10;&#10;Description automatically generated">
              <a:extLst>
                <a:ext uri="{FF2B5EF4-FFF2-40B4-BE49-F238E27FC236}">
                  <a16:creationId xmlns:a16="http://schemas.microsoft.com/office/drawing/2014/main" id="{EB407F83-9B0E-E242-AD30-F9D4B07F7DE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89942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p15:clr>
            <a:srgbClr val="FBAE40"/>
          </p15:clr>
        </p15:guide>
        <p15:guide id="2" pos="5856">
          <p15:clr>
            <a:srgbClr val="FBAE40"/>
          </p15:clr>
        </p15:guide>
        <p15:guide id="3" pos="182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normAutofit/>
          </a:bodyPr>
          <a:lstStyle>
            <a:lvl1pPr>
              <a:defRPr sz="4000" b="0">
                <a:solidFill>
                  <a:srgbClr val="01203D"/>
                </a:solidFill>
                <a:latin typeface="Grandview" panose="020B0502040204020203"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49580" y="1825625"/>
            <a:ext cx="11292840"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marL="684213" indent="-227013">
              <a:buFont typeface="Arial" panose="020B0604020202020204" pitchFamily="34" charset="0"/>
              <a:buChar char="•"/>
              <a:defRPr sz="2600">
                <a:latin typeface="Calibri" panose="020F0502020204030204" pitchFamily="34" charset="0"/>
                <a:cs typeface="Calibri" panose="020F0502020204030204" pitchFamily="34" charset="0"/>
              </a:defRPr>
            </a:lvl2pPr>
            <a:lvl3pPr marL="1143000" indent="-228600">
              <a:buClr>
                <a:schemeClr val="accent3"/>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Clr>
                <a:srgbClr val="62BCF0"/>
              </a:buClr>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4B2D15FF-EB90-4F7D-B6FD-2019C464A784}"/>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6" name="Slide Number Placeholder 5"/>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50398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randview" panose="020B0502040204020203" pitchFamily="34" charset="0"/>
              </a:defRPr>
            </a:lvl1pPr>
          </a:lstStyle>
          <a:p>
            <a:r>
              <a:rPr lang="en-US" dirty="0"/>
              <a:t>Click to edit Master title style</a:t>
            </a:r>
          </a:p>
        </p:txBody>
      </p:sp>
      <p:sp>
        <p:nvSpPr>
          <p:cNvPr id="8" name="Rectangle 7">
            <a:extLst>
              <a:ext uri="{FF2B5EF4-FFF2-40B4-BE49-F238E27FC236}">
                <a16:creationId xmlns:a16="http://schemas.microsoft.com/office/drawing/2014/main" id="{48B4FD96-7A12-4993-A52D-B6DCBB27843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22" name="Slide Number Placeholder 21"/>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Content Placeholder 3"/>
          <p:cNvSpPr>
            <a:spLocks noGrp="1"/>
          </p:cNvSpPr>
          <p:nvPr>
            <p:ph sz="half" idx="13" hasCustomPrompt="1"/>
          </p:nvPr>
        </p:nvSpPr>
        <p:spPr>
          <a:xfrm>
            <a:off x="449579" y="1816060"/>
            <a:ext cx="5532931"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Content Placeholder 3">
            <a:extLst>
              <a:ext uri="{FF2B5EF4-FFF2-40B4-BE49-F238E27FC236}">
                <a16:creationId xmlns:a16="http://schemas.microsoft.com/office/drawing/2014/main" id="{ADDDB79F-766B-4D2C-9E87-F20D153630F2}"/>
              </a:ext>
            </a:extLst>
          </p:cNvPr>
          <p:cNvSpPr>
            <a:spLocks noGrp="1"/>
          </p:cNvSpPr>
          <p:nvPr>
            <p:ph sz="half" idx="14" hasCustomPrompt="1"/>
          </p:nvPr>
        </p:nvSpPr>
        <p:spPr>
          <a:xfrm>
            <a:off x="6209489" y="1816060"/>
            <a:ext cx="5532931"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72948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13011323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randview" panose="020B0502040204020203" pitchFamily="34" charset="0"/>
              </a:defRPr>
            </a:lvl1pPr>
          </a:lstStyle>
          <a:p>
            <a:r>
              <a:rPr lang="en-US" dirty="0"/>
              <a:t>Click to edit Master title style</a:t>
            </a:r>
          </a:p>
        </p:txBody>
      </p:sp>
      <p:sp>
        <p:nvSpPr>
          <p:cNvPr id="6" name="Rectangle 5">
            <a:extLst>
              <a:ext uri="{FF2B5EF4-FFF2-40B4-BE49-F238E27FC236}">
                <a16:creationId xmlns:a16="http://schemas.microsoft.com/office/drawing/2014/main" id="{92C21BFD-6391-4F44-9F8F-2BE5ACA60AA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276551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2820CB-8F8E-409B-A387-17EDCBC1DC21}"/>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Title 1"/>
          <p:cNvSpPr>
            <a:spLocks noGrp="1"/>
          </p:cNvSpPr>
          <p:nvPr>
            <p:ph type="title"/>
          </p:nvPr>
        </p:nvSpPr>
        <p:spPr>
          <a:xfrm>
            <a:off x="466928" y="457200"/>
            <a:ext cx="4305097" cy="1600200"/>
          </a:xfrm>
        </p:spPr>
        <p:txBody>
          <a:bodyPr anchor="b">
            <a:normAutofit/>
          </a:bodyPr>
          <a:lstStyle>
            <a:lvl1pPr algn="l">
              <a:defRPr sz="3600" b="0">
                <a:latin typeface="Grandview" panose="020B0502040204020203" pitchFamily="34" charset="0"/>
              </a:defRPr>
            </a:lvl1pPr>
          </a:lstStyle>
          <a:p>
            <a:r>
              <a:rPr lang="en-US" dirty="0"/>
              <a:t>Click to edit Master title style</a:t>
            </a:r>
          </a:p>
        </p:txBody>
      </p:sp>
      <p:sp>
        <p:nvSpPr>
          <p:cNvPr id="13" name="Picture Placeholder 2"/>
          <p:cNvSpPr>
            <a:spLocks noGrp="1"/>
          </p:cNvSpPr>
          <p:nvPr>
            <p:ph type="pic" idx="1"/>
          </p:nvPr>
        </p:nvSpPr>
        <p:spPr>
          <a:xfrm>
            <a:off x="5183187" y="457201"/>
            <a:ext cx="6558097" cy="5700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466928" y="2122496"/>
            <a:ext cx="4305097" cy="403511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51572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80940AD-FF12-4F47-A750-EC9FBF989C2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3" name="Title 1"/>
          <p:cNvSpPr>
            <a:spLocks noGrp="1"/>
          </p:cNvSpPr>
          <p:nvPr>
            <p:ph type="title"/>
          </p:nvPr>
        </p:nvSpPr>
        <p:spPr>
          <a:xfrm>
            <a:off x="466928" y="457200"/>
            <a:ext cx="4305097" cy="1600200"/>
          </a:xfrm>
        </p:spPr>
        <p:txBody>
          <a:bodyPr anchor="b">
            <a:normAutofit/>
          </a:bodyPr>
          <a:lstStyle>
            <a:lvl1pPr algn="l">
              <a:defRPr sz="3600" b="0">
                <a:latin typeface="Grandview" panose="020B0502040204020203" pitchFamily="34" charset="0"/>
              </a:defRPr>
            </a:lvl1pPr>
          </a:lstStyle>
          <a:p>
            <a:r>
              <a:rPr lang="en-US" dirty="0"/>
              <a:t>Click to edit Master title style</a:t>
            </a:r>
          </a:p>
        </p:txBody>
      </p:sp>
      <p:sp>
        <p:nvSpPr>
          <p:cNvPr id="15" name="Text Placeholder 3"/>
          <p:cNvSpPr>
            <a:spLocks noGrp="1"/>
          </p:cNvSpPr>
          <p:nvPr>
            <p:ph type="body" sz="half" idx="2"/>
          </p:nvPr>
        </p:nvSpPr>
        <p:spPr>
          <a:xfrm>
            <a:off x="466928" y="2101956"/>
            <a:ext cx="4305097" cy="405565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Content Placeholder 3">
            <a:extLst>
              <a:ext uri="{FF2B5EF4-FFF2-40B4-BE49-F238E27FC236}">
                <a16:creationId xmlns:a16="http://schemas.microsoft.com/office/drawing/2014/main" id="{49F177C8-FDAB-4A82-B30F-707BD0C9945C}"/>
              </a:ext>
            </a:extLst>
          </p:cNvPr>
          <p:cNvSpPr>
            <a:spLocks noGrp="1"/>
          </p:cNvSpPr>
          <p:nvPr>
            <p:ph sz="half" idx="14" hasCustomPrompt="1"/>
          </p:nvPr>
        </p:nvSpPr>
        <p:spPr>
          <a:xfrm>
            <a:off x="5200073" y="457200"/>
            <a:ext cx="6542347" cy="570040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02782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9C030F5-6F3E-44D7-8269-345BAC00E018}"/>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randview" panose="020B0502040204020203" pitchFamily="34" charset="0"/>
              </a:rPr>
              <a:t>Thank you!</a:t>
            </a:r>
          </a:p>
        </p:txBody>
      </p:sp>
      <p:sp>
        <p:nvSpPr>
          <p:cNvPr id="13" name="Text Placeholder 35"/>
          <p:cNvSpPr>
            <a:spLocks noGrp="1"/>
          </p:cNvSpPr>
          <p:nvPr>
            <p:ph type="body" sz="quarter" idx="14" hasCustomPrompt="1"/>
          </p:nvPr>
        </p:nvSpPr>
        <p:spPr>
          <a:xfrm>
            <a:off x="449580" y="1804251"/>
            <a:ext cx="11292840" cy="1719211"/>
          </a:xfr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16" name="Slide Number Placeholder 4">
            <a:extLst>
              <a:ext uri="{FF2B5EF4-FFF2-40B4-BE49-F238E27FC236}">
                <a16:creationId xmlns:a16="http://schemas.microsoft.com/office/drawing/2014/main" id="{88B09F87-73E6-4150-B1E3-45C8D7CE53DA}"/>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426502"/>
            <a:ext cx="11296168" cy="1828800"/>
            <a:chOff x="446252" y="4426502"/>
            <a:chExt cx="11296168" cy="1828800"/>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4" name="Graphic 23">
              <a:extLst>
                <a:ext uri="{FF2B5EF4-FFF2-40B4-BE49-F238E27FC236}">
                  <a16:creationId xmlns:a16="http://schemas.microsoft.com/office/drawing/2014/main" id="{4ACD68C1-1136-B6E3-A260-2E88F0875FF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411132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randview" panose="020B0502040204020203" pitchFamily="34" charset="0"/>
              </a:rPr>
              <a:t>Thank you!</a:t>
            </a:r>
          </a:p>
        </p:txBody>
      </p:sp>
      <p:sp>
        <p:nvSpPr>
          <p:cNvPr id="13" name="Text Placeholder 35"/>
          <p:cNvSpPr>
            <a:spLocks noGrp="1"/>
          </p:cNvSpPr>
          <p:nvPr>
            <p:ph type="body" sz="quarter" idx="14" hasCustomPrompt="1"/>
          </p:nvPr>
        </p:nvSpPr>
        <p:spPr>
          <a:xfrm>
            <a:off x="449580" y="1804251"/>
            <a:ext cx="5551827" cy="1719211"/>
          </a:xfr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6" y="1804226"/>
            <a:ext cx="5638483" cy="1719262"/>
          </a:xfrm>
        </p:spPr>
        <p:txBody>
          <a:bodyPr/>
          <a:lstStyle>
            <a:lvl1pPr marL="0" indent="0" algn="ctr">
              <a:buNone/>
              <a:defRPr baseline="0">
                <a:latin typeface="Calibri" panose="020F0502020204030204" pitchFamily="34" charset="0"/>
                <a:cs typeface="Calibri" panose="020F05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sp>
        <p:nvSpPr>
          <p:cNvPr id="17" name="Rectangle 16">
            <a:extLst>
              <a:ext uri="{FF2B5EF4-FFF2-40B4-BE49-F238E27FC236}">
                <a16:creationId xmlns:a16="http://schemas.microsoft.com/office/drawing/2014/main" id="{32523B51-82E5-44C1-BD62-ECE0BBA1F480}"/>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6" name="Slide Number Placeholder 4">
            <a:extLst>
              <a:ext uri="{FF2B5EF4-FFF2-40B4-BE49-F238E27FC236}">
                <a16:creationId xmlns:a16="http://schemas.microsoft.com/office/drawing/2014/main" id="{656B23F0-6900-4B02-939A-6FE61AF4A8E4}"/>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15" name="Group 14">
            <a:extLst>
              <a:ext uri="{FF2B5EF4-FFF2-40B4-BE49-F238E27FC236}">
                <a16:creationId xmlns:a16="http://schemas.microsoft.com/office/drawing/2014/main" id="{49603730-3403-03DD-31C4-6B84628876D2}"/>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6E62308-8BFF-BF47-A508-EAE4F17147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1" name="Graphic 20">
              <a:extLst>
                <a:ext uri="{FF2B5EF4-FFF2-40B4-BE49-F238E27FC236}">
                  <a16:creationId xmlns:a16="http://schemas.microsoft.com/office/drawing/2014/main" id="{CD83FAB4-E3F9-DC00-FCFC-A48AF38F3C1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2" name="Picture 21" descr="Logo&#10;&#10;Description automatically generated">
              <a:extLst>
                <a:ext uri="{FF2B5EF4-FFF2-40B4-BE49-F238E27FC236}">
                  <a16:creationId xmlns:a16="http://schemas.microsoft.com/office/drawing/2014/main" id="{1390A36E-B602-C30C-0EEF-32152E16743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301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2D80AB-F181-4FAB-B9C1-B5370E995CAD}"/>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3259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15240" y="1938639"/>
            <a:ext cx="12207240" cy="421562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3195"/>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1" dirty="0">
                <a:latin typeface="Grandview Display" panose="020B0502040204020203" pitchFamily="34" charset="0"/>
                <a:cs typeface="Calibri Light" panose="020F0302020204030204" pitchFamily="34" charset="0"/>
              </a:rPr>
              <a:t>About Us</a:t>
            </a:r>
          </a:p>
        </p:txBody>
      </p:sp>
      <p:sp>
        <p:nvSpPr>
          <p:cNvPr id="11" name="TextBox 10"/>
          <p:cNvSpPr txBox="1"/>
          <p:nvPr userDrawn="1"/>
        </p:nvSpPr>
        <p:spPr>
          <a:xfrm>
            <a:off x="6172200" y="2261525"/>
            <a:ext cx="5578813" cy="3293209"/>
          </a:xfrm>
          <a:prstGeom prst="rect">
            <a:avLst/>
          </a:prstGeom>
          <a:noFill/>
        </p:spPr>
        <p:txBody>
          <a:bodyPr wrap="square" rtlCol="0">
            <a:spAutoFit/>
          </a:bodyPr>
          <a:lstStyle/>
          <a:p>
            <a:r>
              <a:rPr lang="en-US" sz="1600" dirty="0">
                <a:latin typeface="Grandview" panose="020B0502040204020203" pitchFamily="34" charset="0"/>
              </a:rPr>
              <a:t>The Kentucky Department for Public Health (KDPH) is dedicated to improving health and</a:t>
            </a:r>
            <a:r>
              <a:rPr lang="en-US" sz="1600" baseline="0" dirty="0">
                <a:latin typeface="Grandview" panose="020B0502040204020203" pitchFamily="34" charset="0"/>
              </a:rPr>
              <a:t> safety of Kentuckians through </a:t>
            </a:r>
            <a:r>
              <a:rPr lang="en-US" sz="1600" i="1" baseline="0" dirty="0">
                <a:latin typeface="Grandview" panose="020B0502040204020203" pitchFamily="34" charset="0"/>
              </a:rPr>
              <a:t>prevention</a:t>
            </a:r>
            <a:r>
              <a:rPr lang="en-US" sz="1600" baseline="0" dirty="0">
                <a:latin typeface="Grandview" panose="020B0502040204020203" pitchFamily="34" charset="0"/>
              </a:rPr>
              <a:t>, </a:t>
            </a:r>
            <a:r>
              <a:rPr lang="en-US" sz="1600" i="1" baseline="0" dirty="0">
                <a:latin typeface="Grandview" panose="020B0502040204020203" pitchFamily="34" charset="0"/>
              </a:rPr>
              <a:t>promotion</a:t>
            </a:r>
            <a:r>
              <a:rPr lang="en-US" sz="1600" baseline="0" dirty="0">
                <a:latin typeface="Grandview" panose="020B0502040204020203" pitchFamily="34" charset="0"/>
              </a:rPr>
              <a:t>, and </a:t>
            </a:r>
            <a:r>
              <a:rPr lang="en-US" sz="1600" i="1" baseline="0" dirty="0">
                <a:latin typeface="Grandview" panose="020B0502040204020203" pitchFamily="34" charset="0"/>
              </a:rPr>
              <a:t>protection</a:t>
            </a:r>
            <a:r>
              <a:rPr lang="en-US" sz="1600" baseline="0" dirty="0">
                <a:latin typeface="Grandview" panose="020B0502040204020203" pitchFamily="34" charset="0"/>
              </a:rPr>
              <a:t>.</a:t>
            </a:r>
          </a:p>
          <a:p>
            <a:endParaRPr lang="en-US" sz="1600" baseline="0" dirty="0">
              <a:latin typeface="Grandview" panose="020B0502040204020203" pitchFamily="34" charset="0"/>
            </a:endParaRPr>
          </a:p>
          <a:p>
            <a:r>
              <a:rPr lang="en-US" sz="1600" baseline="0" dirty="0">
                <a:latin typeface="Grandview" panose="020B0502040204020203" pitchFamily="34" charset="0"/>
              </a:rPr>
              <a:t>As a major component of the Cabinet for Health and Family Services, KDPH provides guidance and support for health departments in all 120 counties.</a:t>
            </a:r>
          </a:p>
          <a:p>
            <a:endParaRPr lang="en-US" sz="1600" baseline="0" dirty="0">
              <a:latin typeface="Grandview" panose="020B0502040204020203" pitchFamily="34" charset="0"/>
            </a:endParaRPr>
          </a:p>
          <a:p>
            <a:r>
              <a:rPr lang="en-US" sz="1600" baseline="0" dirty="0">
                <a:latin typeface="Grandview" panose="020B0502040204020203" pitchFamily="34" charset="0"/>
              </a:rPr>
              <a:t>Serving as Kentucky’s dedicated public health resource, KDPH is responsible for identifying and allocating resources to communities and public health institutions in an effort to prevent and protect against diseases, outbreaks, hazards statewide. </a:t>
            </a:r>
            <a:endParaRPr lang="en-US" sz="1600" dirty="0">
              <a:latin typeface="Grandview" panose="020B0502040204020203" pitchFamily="34" charset="0"/>
            </a:endParaRP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46" name="Rectangle 45"/>
          <p:cNvSpPr/>
          <p:nvPr userDrawn="1"/>
        </p:nvSpPr>
        <p:spPr>
          <a:xfrm>
            <a:off x="-7620" y="1880473"/>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15240" y="6154265"/>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5" name="Group 4"/>
          <p:cNvGrpSpPr/>
          <p:nvPr userDrawn="1"/>
        </p:nvGrpSpPr>
        <p:grpSpPr>
          <a:xfrm>
            <a:off x="691684" y="2172728"/>
            <a:ext cx="4747582" cy="2133080"/>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sp>
        <p:nvSpPr>
          <p:cNvPr id="6" name="Footer Placeholder 5">
            <a:extLst>
              <a:ext uri="{FF2B5EF4-FFF2-40B4-BE49-F238E27FC236}">
                <a16:creationId xmlns:a16="http://schemas.microsoft.com/office/drawing/2014/main" id="{DD3EC268-6AB8-4C3C-B5E6-E0149F5826C5}"/>
              </a:ext>
            </a:extLst>
          </p:cNvPr>
          <p:cNvSpPr>
            <a:spLocks noGrp="1"/>
          </p:cNvSpPr>
          <p:nvPr>
            <p:ph type="ftr" sz="quarter" idx="14"/>
          </p:nvPr>
        </p:nvSpPr>
        <p:spPr>
          <a:xfrm>
            <a:off x="4038600" y="6447966"/>
            <a:ext cx="4114800" cy="262842"/>
          </a:xfrm>
          <a:prstGeom prst="rect">
            <a:avLst/>
          </a:prstGeom>
        </p:spPr>
        <p:txBody>
          <a:bodyPr/>
          <a:lstStyle/>
          <a:p>
            <a:endParaRPr lang="en-US" dirty="0"/>
          </a:p>
        </p:txBody>
      </p:sp>
      <p:sp>
        <p:nvSpPr>
          <p:cNvPr id="15" name="Rectangle 14">
            <a:extLst>
              <a:ext uri="{FF2B5EF4-FFF2-40B4-BE49-F238E27FC236}">
                <a16:creationId xmlns:a16="http://schemas.microsoft.com/office/drawing/2014/main" id="{0C10F046-FDAC-46B0-89DE-C2E165E5BD46}"/>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pic>
        <p:nvPicPr>
          <p:cNvPr id="9" name="Picture 8" descr="A picture containing logo&#10;&#10;Description automatically generated">
            <a:extLst>
              <a:ext uri="{FF2B5EF4-FFF2-40B4-BE49-F238E27FC236}">
                <a16:creationId xmlns:a16="http://schemas.microsoft.com/office/drawing/2014/main" id="{3AFE4E70-780A-4656-A244-9BB62E64423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3790" y="4573265"/>
            <a:ext cx="1323975" cy="1322110"/>
          </a:xfrm>
          <a:prstGeom prst="rect">
            <a:avLst/>
          </a:prstGeom>
        </p:spPr>
      </p:pic>
    </p:spTree>
    <p:extLst>
      <p:ext uri="{BB962C8B-B14F-4D97-AF65-F5344CB8AC3E}">
        <p14:creationId xmlns:p14="http://schemas.microsoft.com/office/powerpoint/2010/main" val="402370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52">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0" y="1938639"/>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9866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Mission and Vision in Action</a:t>
            </a:r>
          </a:p>
        </p:txBody>
      </p:sp>
      <p:sp>
        <p:nvSpPr>
          <p:cNvPr id="11" name="TextBox 10"/>
          <p:cNvSpPr txBox="1"/>
          <p:nvPr userDrawn="1"/>
        </p:nvSpPr>
        <p:spPr>
          <a:xfrm>
            <a:off x="6205591" y="2331486"/>
            <a:ext cx="5545422" cy="1015663"/>
          </a:xfrm>
          <a:prstGeom prst="rect">
            <a:avLst/>
          </a:prstGeom>
          <a:noFill/>
        </p:spPr>
        <p:txBody>
          <a:bodyPr wrap="square" rtlCol="0">
            <a:spAutoFit/>
          </a:bodyPr>
          <a:lstStyle/>
          <a:p>
            <a:r>
              <a:rPr lang="en-US" sz="2000" dirty="0">
                <a:latin typeface="Grandview Display" panose="020B0502040204020203" pitchFamily="34" charset="0"/>
              </a:rPr>
              <a:t>Our mission is to improve the health and safety of people in Kentucky through prevention, promotion and protection.</a:t>
            </a:r>
          </a:p>
        </p:txBody>
      </p:sp>
      <p:sp>
        <p:nvSpPr>
          <p:cNvPr id="12" name="Rectangle 11"/>
          <p:cNvSpPr/>
          <p:nvPr userDrawn="1"/>
        </p:nvSpPr>
        <p:spPr>
          <a:xfrm>
            <a:off x="457200" y="2300708"/>
            <a:ext cx="5522359" cy="1077218"/>
          </a:xfrm>
          <a:prstGeom prst="rect">
            <a:avLst/>
          </a:prstGeom>
        </p:spPr>
        <p:txBody>
          <a:bodyPr wrap="square">
            <a:spAutoFit/>
          </a:bodyPr>
          <a:lstStyle/>
          <a:p>
            <a:pPr algn="r"/>
            <a:r>
              <a:rPr lang="en-US" sz="3200" b="0" dirty="0">
                <a:latin typeface="Grandview" panose="020B0502040204020203" pitchFamily="34" charset="0"/>
              </a:rPr>
              <a:t>Healthier People, </a:t>
            </a:r>
            <a:br>
              <a:rPr lang="en-US" sz="3200" b="0" dirty="0">
                <a:latin typeface="Grandview" panose="020B0502040204020203" pitchFamily="34" charset="0"/>
              </a:rPr>
            </a:br>
            <a:r>
              <a:rPr lang="en-US" sz="3200" b="0" dirty="0">
                <a:latin typeface="Grandview" panose="020B0502040204020203" pitchFamily="34" charset="0"/>
              </a:rPr>
              <a:t>Healthier Communities.</a:t>
            </a:r>
          </a:p>
        </p:txBody>
      </p:sp>
      <p:sp>
        <p:nvSpPr>
          <p:cNvPr id="14" name="Pentagon 13"/>
          <p:cNvSpPr/>
          <p:nvPr userDrawn="1"/>
        </p:nvSpPr>
        <p:spPr>
          <a:xfrm>
            <a:off x="7524599" y="3691136"/>
            <a:ext cx="3044952"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56678" y="3691136"/>
            <a:ext cx="3044952"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1995054" y="3691136"/>
            <a:ext cx="3044952"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2327566" y="3795907"/>
            <a:ext cx="1538587" cy="369332"/>
          </a:xfrm>
          <a:prstGeom prst="rect">
            <a:avLst/>
          </a:prstGeom>
          <a:noFill/>
        </p:spPr>
        <p:txBody>
          <a:bodyPr wrap="square" rtlCol="0">
            <a:spAutoFit/>
          </a:bodyPr>
          <a:lstStyle/>
          <a:p>
            <a:pPr algn="ctr"/>
            <a:r>
              <a:rPr lang="en-US" sz="1800" b="1" dirty="0">
                <a:solidFill>
                  <a:schemeClr val="bg1"/>
                </a:solidFill>
                <a:latin typeface="Grandview" panose="020B0502040204020203" pitchFamily="34" charset="0"/>
              </a:rPr>
              <a:t>Prevention</a:t>
            </a:r>
          </a:p>
        </p:txBody>
      </p:sp>
      <p:sp>
        <p:nvSpPr>
          <p:cNvPr id="18" name="TextBox 17"/>
          <p:cNvSpPr txBox="1"/>
          <p:nvPr userDrawn="1"/>
        </p:nvSpPr>
        <p:spPr>
          <a:xfrm>
            <a:off x="7862452" y="3795907"/>
            <a:ext cx="1512451" cy="369332"/>
          </a:xfrm>
          <a:prstGeom prst="rect">
            <a:avLst/>
          </a:prstGeom>
          <a:noFill/>
        </p:spPr>
        <p:txBody>
          <a:bodyPr wrap="square" rtlCol="0">
            <a:spAutoFit/>
          </a:bodyPr>
          <a:lstStyle/>
          <a:p>
            <a:pPr algn="ctr"/>
            <a:r>
              <a:rPr lang="en-US" b="1" dirty="0">
                <a:solidFill>
                  <a:schemeClr val="bg1"/>
                </a:solidFill>
                <a:latin typeface="Grandview" panose="020B0502040204020203" pitchFamily="34" charset="0"/>
              </a:rPr>
              <a:t>Protection</a:t>
            </a:r>
          </a:p>
        </p:txBody>
      </p:sp>
      <p:sp>
        <p:nvSpPr>
          <p:cNvPr id="19" name="TextBox 18"/>
          <p:cNvSpPr txBox="1"/>
          <p:nvPr userDrawn="1"/>
        </p:nvSpPr>
        <p:spPr>
          <a:xfrm>
            <a:off x="5095481" y="3795907"/>
            <a:ext cx="1590713" cy="369332"/>
          </a:xfrm>
          <a:prstGeom prst="rect">
            <a:avLst/>
          </a:prstGeom>
          <a:noFill/>
        </p:spPr>
        <p:txBody>
          <a:bodyPr wrap="square" rtlCol="0">
            <a:spAutoFit/>
          </a:bodyPr>
          <a:lstStyle/>
          <a:p>
            <a:pPr algn="ctr"/>
            <a:r>
              <a:rPr lang="en-US" b="1" dirty="0">
                <a:solidFill>
                  <a:schemeClr val="bg1"/>
                </a:solidFill>
                <a:latin typeface="Grandview" panose="020B0502040204020203" pitchFamily="34" charset="0"/>
              </a:rPr>
              <a:t>Promotion</a:t>
            </a:r>
          </a:p>
        </p:txBody>
      </p:sp>
      <p:sp>
        <p:nvSpPr>
          <p:cNvPr id="23" name="TextBox 22"/>
          <p:cNvSpPr txBox="1"/>
          <p:nvPr userDrawn="1"/>
        </p:nvSpPr>
        <p:spPr>
          <a:xfrm>
            <a:off x="5095481" y="4554204"/>
            <a:ext cx="2675068" cy="1247714"/>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Immunizations</a:t>
            </a:r>
          </a:p>
          <a:p>
            <a:pPr algn="l">
              <a:lnSpc>
                <a:spcPct val="80000"/>
              </a:lnSpc>
              <a:spcAft>
                <a:spcPts val="1200"/>
              </a:spcAft>
            </a:pPr>
            <a:r>
              <a:rPr lang="en-US" sz="1400" dirty="0">
                <a:latin typeface="Grandview" panose="020B0502040204020203" pitchFamily="34" charset="0"/>
              </a:rPr>
              <a:t>KEIS</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Mobile Harm Reduction</a:t>
            </a:r>
          </a:p>
          <a:p>
            <a:pPr algn="l">
              <a:lnSpc>
                <a:spcPct val="80000"/>
              </a:lnSpc>
              <a:spcAft>
                <a:spcPts val="1200"/>
              </a:spcAft>
            </a:pPr>
            <a:r>
              <a:rPr lang="en-US" sz="1400" dirty="0">
                <a:latin typeface="Grandview" panose="020B0502040204020203" pitchFamily="34" charset="0"/>
              </a:rPr>
              <a:t>Newborn Screening</a:t>
            </a:r>
          </a:p>
        </p:txBody>
      </p:sp>
      <p:sp>
        <p:nvSpPr>
          <p:cNvPr id="24" name="TextBox 23"/>
          <p:cNvSpPr txBox="1"/>
          <p:nvPr userDrawn="1"/>
        </p:nvSpPr>
        <p:spPr>
          <a:xfrm>
            <a:off x="2179781" y="4632832"/>
            <a:ext cx="2748882" cy="1247714"/>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Diabetes Prevention</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Disease Surveillance</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Environmental Inspections</a:t>
            </a:r>
          </a:p>
          <a:p>
            <a:pPr algn="l">
              <a:lnSpc>
                <a:spcPct val="80000"/>
              </a:lnSpc>
              <a:spcAft>
                <a:spcPts val="1200"/>
              </a:spcAft>
            </a:pPr>
            <a:r>
              <a:rPr lang="en-US" sz="1400" dirty="0">
                <a:latin typeface="Grandview" panose="020B0502040204020203" pitchFamily="34" charset="0"/>
              </a:rPr>
              <a:t>HANDS</a:t>
            </a:r>
          </a:p>
        </p:txBody>
      </p:sp>
      <p:sp>
        <p:nvSpPr>
          <p:cNvPr id="25" name="TextBox 24"/>
          <p:cNvSpPr txBox="1"/>
          <p:nvPr userDrawn="1"/>
        </p:nvSpPr>
        <p:spPr>
          <a:xfrm>
            <a:off x="7801630" y="4554204"/>
            <a:ext cx="3598401" cy="1243417"/>
          </a:xfrm>
          <a:prstGeom prst="rect">
            <a:avLst/>
          </a:prstGeom>
          <a:noFill/>
        </p:spPr>
        <p:txBody>
          <a:bodyPr wrap="square" rtlCol="0">
            <a:spAutoFit/>
          </a:bodyPr>
          <a:lstStyle/>
          <a:p>
            <a:pPr algn="l">
              <a:lnSpc>
                <a:spcPct val="80000"/>
              </a:lnSpc>
              <a:spcAft>
                <a:spcPts val="1200"/>
              </a:spcAft>
            </a:pPr>
            <a:r>
              <a:rPr lang="en-US" sz="1400" dirty="0">
                <a:latin typeface="Grandview" panose="020B0502040204020203" pitchFamily="34" charset="0"/>
              </a:rPr>
              <a:t>Prescription Assistance</a:t>
            </a:r>
          </a:p>
          <a:p>
            <a:pPr algn="l">
              <a:lnSpc>
                <a:spcPct val="80000"/>
              </a:lnSpc>
              <a:spcAft>
                <a:spcPts val="1200"/>
              </a:spcAft>
            </a:pPr>
            <a:r>
              <a:rPr lang="en-US" sz="1400" dirty="0">
                <a:latin typeface="Grandview" panose="020B0502040204020203" pitchFamily="34" charset="0"/>
              </a:rPr>
              <a:t>Public Health and Disaster Preparedness</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Smoking Cessation</a:t>
            </a:r>
          </a:p>
          <a:p>
            <a:pPr algn="l">
              <a:lnSpc>
                <a:spcPct val="80000"/>
              </a:lnSpc>
              <a:spcAft>
                <a:spcPts val="1200"/>
              </a:spcAft>
            </a:pPr>
            <a:r>
              <a:rPr lang="en-US" sz="1400" dirty="0">
                <a:latin typeface="Grandview" panose="020B0502040204020203" pitchFamily="34" charset="0"/>
              </a:rPr>
              <a:t>WIC</a:t>
            </a: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cxnSp>
        <p:nvCxnSpPr>
          <p:cNvPr id="5" name="Straight Connector 4">
            <a:extLst>
              <a:ext uri="{FF2B5EF4-FFF2-40B4-BE49-F238E27FC236}">
                <a16:creationId xmlns:a16="http://schemas.microsoft.com/office/drawing/2014/main" id="{11446A55-4720-4A92-9EBE-3363A8E88D24}"/>
              </a:ext>
            </a:extLst>
          </p:cNvPr>
          <p:cNvCxnSpPr/>
          <p:nvPr userDrawn="1"/>
        </p:nvCxnSpPr>
        <p:spPr>
          <a:xfrm>
            <a:off x="1995054"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30DA4F-25DD-486B-8587-34A50118C517}"/>
              </a:ext>
            </a:extLst>
          </p:cNvPr>
          <p:cNvCxnSpPr/>
          <p:nvPr userDrawn="1"/>
        </p:nvCxnSpPr>
        <p:spPr>
          <a:xfrm>
            <a:off x="4756678"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E146C62-80D5-4698-9C9A-86FAB6AA17E0}"/>
              </a:ext>
            </a:extLst>
          </p:cNvPr>
          <p:cNvCxnSpPr/>
          <p:nvPr userDrawn="1"/>
        </p:nvCxnSpPr>
        <p:spPr>
          <a:xfrm>
            <a:off x="7524599" y="4570889"/>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372C2CD-ED6E-4531-B3CB-1C1BE25B720F}"/>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34187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408">
          <p15:clr>
            <a:srgbClr val="FBAE40"/>
          </p15:clr>
        </p15:guide>
        <p15:guide id="2" orient="horz" pos="3072">
          <p15:clr>
            <a:srgbClr val="FBAE40"/>
          </p15:clr>
        </p15:guide>
        <p15:guide id="3" orient="horz" pos="39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495575" y="381636"/>
            <a:ext cx="11188425"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9496"/>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Response to the Opioid Crisis</a:t>
            </a:r>
          </a:p>
        </p:txBody>
      </p:sp>
      <p:sp>
        <p:nvSpPr>
          <p:cNvPr id="14" name="Pentagon 13"/>
          <p:cNvSpPr/>
          <p:nvPr userDrawn="1"/>
        </p:nvSpPr>
        <p:spPr>
          <a:xfrm>
            <a:off x="8287050" y="3490913"/>
            <a:ext cx="281931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538604" cy="338554"/>
          </a:xfrm>
          <a:prstGeom prst="rect">
            <a:avLst/>
          </a:prstGeom>
          <a:noFill/>
        </p:spPr>
        <p:txBody>
          <a:bodyPr wrap="square" rtlCol="0">
            <a:spAutoFit/>
          </a:bodyPr>
          <a:lstStyle/>
          <a:p>
            <a:pPr algn="l"/>
            <a:r>
              <a:rPr lang="en-US" sz="1600" b="1" dirty="0">
                <a:solidFill>
                  <a:schemeClr val="bg1"/>
                </a:solidFill>
                <a:latin typeface="Grandview Display" panose="020B0502040204020203" pitchFamily="34" charset="0"/>
              </a:rPr>
              <a:t>Syringe Exchange</a:t>
            </a:r>
          </a:p>
        </p:txBody>
      </p:sp>
      <p:sp>
        <p:nvSpPr>
          <p:cNvPr id="18" name="TextBox 17"/>
          <p:cNvSpPr txBox="1"/>
          <p:nvPr userDrawn="1"/>
        </p:nvSpPr>
        <p:spPr>
          <a:xfrm>
            <a:off x="8231634" y="2954596"/>
            <a:ext cx="3045346" cy="338554"/>
          </a:xfrm>
          <a:prstGeom prst="rect">
            <a:avLst/>
          </a:prstGeom>
          <a:noFill/>
        </p:spPr>
        <p:txBody>
          <a:bodyPr wrap="square" rtlCol="0">
            <a:spAutoFit/>
          </a:bodyPr>
          <a:lstStyle/>
          <a:p>
            <a:pPr algn="l"/>
            <a:r>
              <a:rPr lang="en-US" sz="1550" b="1" dirty="0">
                <a:solidFill>
                  <a:schemeClr val="bg1"/>
                </a:solidFill>
                <a:latin typeface="Grandview Display" panose="020B0502040204020203" pitchFamily="34" charset="0"/>
              </a:rPr>
              <a:t>www.FindHelpNowKY.org</a:t>
            </a:r>
          </a:p>
        </p:txBody>
      </p:sp>
      <p:sp>
        <p:nvSpPr>
          <p:cNvPr id="19" name="TextBox 18"/>
          <p:cNvSpPr txBox="1"/>
          <p:nvPr userDrawn="1"/>
        </p:nvSpPr>
        <p:spPr>
          <a:xfrm>
            <a:off x="8287049" y="3606724"/>
            <a:ext cx="2819314" cy="338554"/>
          </a:xfrm>
          <a:prstGeom prst="rect">
            <a:avLst/>
          </a:prstGeom>
          <a:noFill/>
        </p:spPr>
        <p:txBody>
          <a:bodyPr wrap="square" rtlCol="0">
            <a:spAutoFit/>
          </a:bodyPr>
          <a:lstStyle/>
          <a:p>
            <a:pPr algn="l"/>
            <a:r>
              <a:rPr lang="en-US" sz="1600" b="1" dirty="0">
                <a:solidFill>
                  <a:schemeClr val="bg1"/>
                </a:solidFill>
                <a:latin typeface="Grandview Display" panose="020B0502040204020203" pitchFamily="34" charset="0"/>
              </a:rPr>
              <a:t>Naloxone Distribution</a:t>
            </a:r>
          </a:p>
        </p:txBody>
      </p:sp>
      <p:sp>
        <p:nvSpPr>
          <p:cNvPr id="4" name="Slide Number Placeholder 3"/>
          <p:cNvSpPr>
            <a:spLocks noGrp="1"/>
          </p:cNvSpPr>
          <p:nvPr>
            <p:ph type="sldNum" sz="quarter" idx="12"/>
          </p:nvPr>
        </p:nvSpPr>
        <p:spPr>
          <a:xfrm>
            <a:off x="11428579" y="6538088"/>
            <a:ext cx="695325" cy="251816"/>
          </a:xfrm>
        </p:spPr>
        <p:txBody>
          <a:bodyPr/>
          <a:lstStyle>
            <a:lvl1pPr>
              <a:defRPr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356953" cy="4105430"/>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13" name="Rectangle 12">
            <a:extLst>
              <a:ext uri="{FF2B5EF4-FFF2-40B4-BE49-F238E27FC236}">
                <a16:creationId xmlns:a16="http://schemas.microsoft.com/office/drawing/2014/main" id="{45FEBB17-DB7A-4FD5-80D6-1D33FA36628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145220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rgbClr val="01203D"/>
          </a:solid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51067" y="2785059"/>
            <a:ext cx="1018227" cy="1015663"/>
          </a:xfrm>
          <a:prstGeom prst="rect">
            <a:avLst/>
          </a:prstGeom>
        </p:spPr>
        <p:txBody>
          <a:bodyPr wrap="none">
            <a:spAutoFit/>
          </a:bodyPr>
          <a:lstStyle/>
          <a:p>
            <a:r>
              <a:rPr lang="en-US" sz="6000" b="1" dirty="0">
                <a:solidFill>
                  <a:schemeClr val="bg1"/>
                </a:solidFill>
                <a:latin typeface="Grandview" panose="020B0502040204020203" pitchFamily="34" charset="0"/>
              </a:rPr>
              <a:t>61</a:t>
            </a:r>
          </a:p>
        </p:txBody>
      </p:sp>
      <p:cxnSp>
        <p:nvCxnSpPr>
          <p:cNvPr id="12" name="Straight Connector 11"/>
          <p:cNvCxnSpPr/>
          <p:nvPr userDrawn="1"/>
        </p:nvCxnSpPr>
        <p:spPr>
          <a:xfrm>
            <a:off x="2560637" y="4215228"/>
            <a:ext cx="0" cy="45720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latin typeface="Grandview" panose="020B0502040204020203" pitchFamily="34" charset="0"/>
              </a:rPr>
              <a:t>Partners with 61 local health departments to provide core services in all 120 counties</a:t>
            </a:r>
          </a:p>
        </p:txBody>
      </p:sp>
      <p:sp>
        <p:nvSpPr>
          <p:cNvPr id="14" name="Oval 13"/>
          <p:cNvSpPr/>
          <p:nvPr userDrawn="1"/>
        </p:nvSpPr>
        <p:spPr>
          <a:xfrm>
            <a:off x="5173662" y="2370553"/>
            <a:ext cx="1844675" cy="1844675"/>
          </a:xfrm>
          <a:prstGeom prst="ellipse">
            <a:avLst/>
          </a:prstGeom>
          <a:no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rgbClr val="62BCF0"/>
          </a:solid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46623" y="2860949"/>
            <a:ext cx="1298753" cy="914225"/>
          </a:xfrm>
          <a:prstGeom prst="rect">
            <a:avLst/>
          </a:prstGeom>
        </p:spPr>
        <p:txBody>
          <a:bodyPr wrap="none">
            <a:spAutoFit/>
          </a:bodyPr>
          <a:lstStyle/>
          <a:p>
            <a:pPr algn="ctr">
              <a:lnSpc>
                <a:spcPct val="60000"/>
              </a:lnSpc>
            </a:pPr>
            <a:r>
              <a:rPr lang="en-US" sz="6000" b="1" dirty="0">
                <a:solidFill>
                  <a:schemeClr val="bg1"/>
                </a:solidFill>
                <a:latin typeface="Grandview" panose="020B0502040204020203" pitchFamily="34" charset="0"/>
              </a:rPr>
              <a:t>4</a:t>
            </a:r>
            <a:br>
              <a:rPr lang="en-US" sz="6000" b="1" dirty="0">
                <a:solidFill>
                  <a:schemeClr val="bg1"/>
                </a:solidFill>
                <a:latin typeface="Grandview" panose="020B0502040204020203" pitchFamily="34" charset="0"/>
              </a:rPr>
            </a:br>
            <a:r>
              <a:rPr lang="en-US" sz="2800" b="1" dirty="0">
                <a:solidFill>
                  <a:schemeClr val="bg1"/>
                </a:solidFill>
                <a:latin typeface="Grandview" panose="020B0502040204020203" pitchFamily="34" charset="0"/>
              </a:rPr>
              <a:t>million</a:t>
            </a:r>
          </a:p>
        </p:txBody>
      </p:sp>
      <p:cxnSp>
        <p:nvCxnSpPr>
          <p:cNvPr id="17" name="Straight Connector 16"/>
          <p:cNvCxnSpPr/>
          <p:nvPr userDrawn="1"/>
        </p:nvCxnSpPr>
        <p:spPr>
          <a:xfrm>
            <a:off x="6095999" y="4215228"/>
            <a:ext cx="0" cy="45720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latin typeface="Grandview" panose="020B0502040204020203" pitchFamily="34" charset="0"/>
              </a:rPr>
              <a:t>Delivers more than 4 million</a:t>
            </a:r>
            <a:r>
              <a:rPr lang="en-US" baseline="0" dirty="0">
                <a:latin typeface="Grandview" panose="020B0502040204020203" pitchFamily="34" charset="0"/>
              </a:rPr>
              <a:t> </a:t>
            </a:r>
            <a:r>
              <a:rPr lang="en-US" dirty="0">
                <a:latin typeface="Grandview" panose="020B0502040204020203" pitchFamily="34" charset="0"/>
              </a:rPr>
              <a:t>services to over 400,000 Kentuckians annually</a:t>
            </a:r>
          </a:p>
        </p:txBody>
      </p:sp>
      <p:sp>
        <p:nvSpPr>
          <p:cNvPr id="19" name="Oval 18"/>
          <p:cNvSpPr/>
          <p:nvPr userDrawn="1"/>
        </p:nvSpPr>
        <p:spPr>
          <a:xfrm>
            <a:off x="8917213" y="2370553"/>
            <a:ext cx="1844675" cy="1844675"/>
          </a:xfrm>
          <a:prstGeom prst="ellipse">
            <a:avLst/>
          </a:prstGeom>
          <a:no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rgbClr val="84BC49"/>
          </a:solid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37162" y="2785058"/>
            <a:ext cx="1316386" cy="1015663"/>
          </a:xfrm>
          <a:prstGeom prst="rect">
            <a:avLst/>
          </a:prstGeom>
        </p:spPr>
        <p:txBody>
          <a:bodyPr wrap="none">
            <a:spAutoFit/>
          </a:bodyPr>
          <a:lstStyle/>
          <a:p>
            <a:r>
              <a:rPr lang="en-US" sz="6000" b="1" dirty="0">
                <a:solidFill>
                  <a:schemeClr val="bg1"/>
                </a:solidFill>
                <a:latin typeface="Grandview" panose="020B0502040204020203" pitchFamily="34" charset="0"/>
              </a:rPr>
              <a:t>1/3</a:t>
            </a:r>
          </a:p>
        </p:txBody>
      </p:sp>
      <p:cxnSp>
        <p:nvCxnSpPr>
          <p:cNvPr id="22" name="Straight Connector 21"/>
          <p:cNvCxnSpPr/>
          <p:nvPr userDrawn="1"/>
        </p:nvCxnSpPr>
        <p:spPr>
          <a:xfrm>
            <a:off x="9839550" y="4215228"/>
            <a:ext cx="0" cy="45720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latin typeface="Grandview" panose="020B0502040204020203" pitchFamily="34" charset="0"/>
              </a:rPr>
              <a:t>Regulates an estimated third of Kentucky’s economy</a:t>
            </a:r>
          </a:p>
        </p:txBody>
      </p:sp>
      <p:sp>
        <p:nvSpPr>
          <p:cNvPr id="24" name="Title 5"/>
          <p:cNvSpPr txBox="1">
            <a:spLocks/>
          </p:cNvSpPr>
          <p:nvPr userDrawn="1"/>
        </p:nvSpPr>
        <p:spPr>
          <a:xfrm>
            <a:off x="0" y="1274831"/>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200" b="0" dirty="0">
                <a:solidFill>
                  <a:srgbClr val="01203D"/>
                </a:solidFill>
                <a:latin typeface="Grandview Display" panose="020B0502040204020203" pitchFamily="34" charset="0"/>
              </a:rPr>
              <a:t>Overview of Kentucky’s Largest Healthcare System</a:t>
            </a:r>
          </a:p>
        </p:txBody>
      </p:sp>
      <p:sp>
        <p:nvSpPr>
          <p:cNvPr id="26" name="Rectangle 25">
            <a:extLst>
              <a:ext uri="{FF2B5EF4-FFF2-40B4-BE49-F238E27FC236}">
                <a16:creationId xmlns:a16="http://schemas.microsoft.com/office/drawing/2014/main" id="{050E9BE8-734F-4FC5-A283-C8C2493ED509}"/>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22863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16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8680471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8" y="1954498"/>
            <a:ext cx="12188484" cy="434397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a:solidFill>
                  <a:srgbClr val="01203D"/>
                </a:solidFill>
                <a:latin typeface="Gotham Bold" pitchFamily="50" charset="0"/>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284064"/>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Statewide Reach</a:t>
            </a:r>
          </a:p>
        </p:txBody>
      </p:sp>
      <p:sp>
        <p:nvSpPr>
          <p:cNvPr id="29" name="Rectangle 28"/>
          <p:cNvSpPr/>
          <p:nvPr userDrawn="1"/>
        </p:nvSpPr>
        <p:spPr>
          <a:xfrm>
            <a:off x="1758" y="1880476"/>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 name="Rectangle 7">
            <a:extLst>
              <a:ext uri="{FF2B5EF4-FFF2-40B4-BE49-F238E27FC236}">
                <a16:creationId xmlns:a16="http://schemas.microsoft.com/office/drawing/2014/main" id="{2D1BE9F4-E9A4-487E-AFB9-C75DD168507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51551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456070"/>
            <a:ext cx="2743200" cy="254738"/>
          </a:xfrm>
          <a:prstGeom prst="rect">
            <a:avLst/>
          </a:prstGeom>
        </p:spPr>
        <p:txBody>
          <a:bodyPr/>
          <a:lstStyle/>
          <a:p>
            <a:fld id="{0467B39D-87AC-4D39-8154-C6852A584385}" type="datetime1">
              <a:rPr lang="en-US" smtClean="0"/>
              <a:pPr/>
              <a:t>6/5/2023</a:t>
            </a:fld>
            <a:endParaRPr lang="en-US" dirty="0"/>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0" name="Rectangle 9"/>
          <p:cNvSpPr/>
          <p:nvPr userDrawn="1"/>
        </p:nvSpPr>
        <p:spPr>
          <a:xfrm>
            <a:off x="0" y="-5714"/>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885732"/>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Grandview Display" panose="020B0502040204020203"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1528591199"/>
              </p:ext>
            </p:extLst>
          </p:nvPr>
        </p:nvGraphicFramePr>
        <p:xfrm>
          <a:off x="4013349" y="499710"/>
          <a:ext cx="5290290"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107055" y="145721"/>
            <a:ext cx="3016849" cy="6457152"/>
          </a:xfrm>
          <a:prstGeom prst="rect">
            <a:avLst/>
          </a:prstGeom>
        </p:spPr>
        <p:txBody>
          <a:bodyPr wrap="square">
            <a:spAutoFit/>
          </a:bodyPr>
          <a:lstStyle/>
          <a:p>
            <a:pPr lvl="0" algn="l" defTabSz="889000">
              <a:lnSpc>
                <a:spcPct val="80000"/>
              </a:lnSpc>
              <a:spcBef>
                <a:spcPct val="0"/>
              </a:spcBef>
              <a:spcAft>
                <a:spcPct val="35000"/>
              </a:spcAft>
            </a:pPr>
            <a:r>
              <a:rPr lang="en-US" sz="1100" kern="1200" dirty="0">
                <a:solidFill>
                  <a:srgbClr val="62BCF0"/>
                </a:solidFill>
                <a:latin typeface="Grandview" panose="020B0502040204020203" pitchFamily="34" charset="0"/>
              </a:rPr>
              <a:t>Health Equity</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Nutrition Services </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Child and Family Health Improvement</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Early Childhood Development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Adolescent Health</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School Health</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Program Support</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Breast and Cervical Cancer Screening</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Family Planning</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Preconception Health </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Ovarian Cancer Awareness</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Chronic Disease Prevention</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84BC49"/>
                </a:solidFill>
                <a:latin typeface="Grandview" panose="020B0502040204020203" pitchFamily="34" charset="0"/>
              </a:rPr>
              <a:t>Health</a:t>
            </a:r>
            <a:r>
              <a:rPr lang="en-US" sz="1100" kern="1200" baseline="0" dirty="0">
                <a:solidFill>
                  <a:srgbClr val="84BC49"/>
                </a:solidFill>
                <a:latin typeface="Grandview" panose="020B0502040204020203" pitchFamily="34" charset="0"/>
              </a:rPr>
              <a:t> Promotion</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HIV/AIDS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Infectious Disease</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Vital Statistics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Immunizations</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Milk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Food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Environmental Management</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Radiation Health</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Public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Public Health Preparedness</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Microbiology</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Molecular and Clinical Chemistry</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Global Preparedness and Environmental</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Business Operations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Contracts and Payment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Local Health Operations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Budget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Local Health Personnel</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Education and Workforce Development</a:t>
            </a:r>
          </a:p>
        </p:txBody>
      </p:sp>
      <p:sp>
        <p:nvSpPr>
          <p:cNvPr id="31" name="Title 5"/>
          <p:cNvSpPr txBox="1">
            <a:spLocks/>
          </p:cNvSpPr>
          <p:nvPr userDrawn="1"/>
        </p:nvSpPr>
        <p:spPr>
          <a:xfrm>
            <a:off x="258307" y="1026254"/>
            <a:ext cx="358401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600" b="1" dirty="0">
                <a:solidFill>
                  <a:schemeClr val="bg1"/>
                </a:solidFill>
                <a:latin typeface="Grandview" panose="020B0502040204020203" pitchFamily="34" charset="0"/>
              </a:rPr>
              <a:t>Kentucky</a:t>
            </a:r>
            <a:br>
              <a:rPr lang="en-US" sz="3600" b="1" dirty="0">
                <a:solidFill>
                  <a:schemeClr val="bg1"/>
                </a:solidFill>
                <a:latin typeface="Grandview" panose="020B0502040204020203" pitchFamily="34" charset="0"/>
              </a:rPr>
            </a:br>
            <a:r>
              <a:rPr lang="en-US" sz="3600" b="1" dirty="0">
                <a:solidFill>
                  <a:schemeClr val="bg1"/>
                </a:solidFill>
                <a:latin typeface="Grandview" panose="020B0502040204020203" pitchFamily="34" charset="0"/>
              </a:rPr>
              <a:t>Department for</a:t>
            </a:r>
            <a:br>
              <a:rPr lang="en-US" sz="3600" b="1" dirty="0">
                <a:solidFill>
                  <a:schemeClr val="bg1"/>
                </a:solidFill>
                <a:latin typeface="Grandview" panose="020B0502040204020203" pitchFamily="34" charset="0"/>
              </a:rPr>
            </a:br>
            <a:r>
              <a:rPr lang="en-US" sz="3600" b="1" dirty="0">
                <a:solidFill>
                  <a:schemeClr val="bg1"/>
                </a:solidFill>
                <a:latin typeface="Grandview" panose="020B0502040204020203" pitchFamily="34" charset="0"/>
              </a:rPr>
              <a:t>Public Health</a:t>
            </a:r>
          </a:p>
        </p:txBody>
      </p:sp>
      <p:sp>
        <p:nvSpPr>
          <p:cNvPr id="9" name="Rectangle 8">
            <a:extLst>
              <a:ext uri="{FF2B5EF4-FFF2-40B4-BE49-F238E27FC236}">
                <a16:creationId xmlns:a16="http://schemas.microsoft.com/office/drawing/2014/main" id="{4663A330-7227-4DCF-8516-C122FD673C58}"/>
              </a:ext>
            </a:extLst>
          </p:cNvPr>
          <p:cNvSpPr/>
          <p:nvPr userDrawn="1"/>
        </p:nvSpPr>
        <p:spPr>
          <a:xfrm>
            <a:off x="0" y="6538088"/>
            <a:ext cx="12192000" cy="319912"/>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413609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59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B0CB2-31C1-4D09-B85E-8B50C4AA4A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143271-8674-403F-BA7F-A344D0C6D875}"/>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EA5A24-0736-4257-A1F9-98A9DBCBF706}"/>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8281001D-3F7A-403B-AC65-07EB3A4AC7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7A7C9A-5379-4F33-BA29-336773130865}"/>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13163163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CFA32-9120-4EDD-A322-8F559AE1E8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9DAF5B-3C65-45B0-A418-3001BF3CD8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F4B50-C124-4971-A122-A7473063078C}"/>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2BB3E794-3D34-4694-9D73-26BFF61524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95194F-65DC-42D9-BAE1-DA97F32A6AF3}"/>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21556234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9F6F1-C1E1-4DCF-A04F-7227E1C8D454}"/>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4C0C24-CE44-4323-BE1D-E259585362CD}"/>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4AB87A-B980-4262-9D5D-98FF0657A622}"/>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01D9B1E3-7287-4F65-B556-6C48576FB8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CC87F3-59D5-423D-AD44-43A3B08C61B4}"/>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20419967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4F85-F7F8-400A-BEF1-A2CB3108F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C4930B-1007-48E0-A27F-CFEE4DC9E466}"/>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F76658-DC75-4D01-8C2F-38AB3CA1BBF7}"/>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903D3A-3A27-4DF0-822C-3420D5545E00}"/>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6" name="Footer Placeholder 5">
            <a:extLst>
              <a:ext uri="{FF2B5EF4-FFF2-40B4-BE49-F238E27FC236}">
                <a16:creationId xmlns:a16="http://schemas.microsoft.com/office/drawing/2014/main" id="{E211D44A-B0C0-426C-BE6C-D75B1E4337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D1B51F-E2DB-4846-892E-1CE42B1A1EDD}"/>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4078522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42E3-BBCE-43E8-AD4F-28921F8A9D4E}"/>
              </a:ext>
            </a:extLst>
          </p:cNvPr>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247744-7BD1-4B83-9007-942D3902D6CD}"/>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3907E6-9421-46D2-A7F1-3F6AF27DDA77}"/>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75F65B-53F3-48E1-950C-94FC04041AC6}"/>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F445-7454-49E3-8EEB-8D0C62EA2E80}"/>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6A0B3-72A1-4251-A5F4-8B708A075351}"/>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8" name="Footer Placeholder 7">
            <a:extLst>
              <a:ext uri="{FF2B5EF4-FFF2-40B4-BE49-F238E27FC236}">
                <a16:creationId xmlns:a16="http://schemas.microsoft.com/office/drawing/2014/main" id="{5BC2781C-E45E-42E9-B602-6A23CC127F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0C43195-400C-4F6B-88C5-668755C3F58C}"/>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33067396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AC62-3D1D-4269-9D4C-FD9203028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3AE70C-59EB-44F0-ABC6-FB3320BCCFBD}"/>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4" name="Footer Placeholder 3">
            <a:extLst>
              <a:ext uri="{FF2B5EF4-FFF2-40B4-BE49-F238E27FC236}">
                <a16:creationId xmlns:a16="http://schemas.microsoft.com/office/drawing/2014/main" id="{5E04CAB7-5477-4060-A744-2D4319CDF09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8841185-B717-4023-866F-1CC15308FDB1}"/>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39031574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520517-DCB2-49F1-87A9-68B5AC55CC85}"/>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3" name="Footer Placeholder 2">
            <a:extLst>
              <a:ext uri="{FF2B5EF4-FFF2-40B4-BE49-F238E27FC236}">
                <a16:creationId xmlns:a16="http://schemas.microsoft.com/office/drawing/2014/main" id="{1D264E31-2F24-40CA-8A40-7147774F253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79A9B52-5549-4188-871E-390DD084175D}"/>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8895302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C032-3C87-4894-8785-FDA7AEF6E76B}"/>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69F5A5-9255-443B-B1E8-7149AB0C0A2B}"/>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66C1B3-89B8-4719-9CC1-6AB5D5194A3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D7D390-634F-40C5-A088-B095A65DC70B}"/>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6" name="Footer Placeholder 5">
            <a:extLst>
              <a:ext uri="{FF2B5EF4-FFF2-40B4-BE49-F238E27FC236}">
                <a16:creationId xmlns:a16="http://schemas.microsoft.com/office/drawing/2014/main" id="{C09794C9-7360-4F02-B157-70E4A42571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05EE1A0-5E5D-4D97-BB3C-117DBA1D0AE1}"/>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325103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4905BC-13E0-4616-9D49-8892E4B0D9AD}"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724625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036E-0837-4FED-A96A-8422D3A599BE}"/>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570ABE-4D50-431C-BD86-364E19D8F378}"/>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dirty="0"/>
          </a:p>
        </p:txBody>
      </p:sp>
      <p:sp>
        <p:nvSpPr>
          <p:cNvPr id="4" name="Text Placeholder 3">
            <a:extLst>
              <a:ext uri="{FF2B5EF4-FFF2-40B4-BE49-F238E27FC236}">
                <a16:creationId xmlns:a16="http://schemas.microsoft.com/office/drawing/2014/main" id="{C4402394-A887-4BEA-ABFC-82DD43D5EEAC}"/>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7E85D9-CAC1-471A-BFC3-519BAC3E89BA}"/>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6" name="Footer Placeholder 5">
            <a:extLst>
              <a:ext uri="{FF2B5EF4-FFF2-40B4-BE49-F238E27FC236}">
                <a16:creationId xmlns:a16="http://schemas.microsoft.com/office/drawing/2014/main" id="{CEB14CAC-FAE8-400E-94CB-C0BE6E3885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9493A5-370D-48DB-9048-6D5D0B04F0F6}"/>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35146820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A422-B1E5-4CF2-A259-EA9576AB70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84204B-3B31-4D1F-9BAC-551652E890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800DC-B3F7-438C-9A8D-C630838D9C00}"/>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F3DF2054-2682-4006-ABD6-4B8AAD4200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74C663-1C49-4D84-9099-F2BE9CF25FC3}"/>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10784709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8B112-7F6E-4C59-88FB-2CA7449A2C52}"/>
              </a:ext>
            </a:extLst>
          </p:cNvPr>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DF5401-E8D3-4D87-B6D5-B9CA564A8BFF}"/>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985C3-6754-405D-A10D-15D037C20AB8}"/>
              </a:ext>
            </a:extLst>
          </p:cNvPr>
          <p:cNvSpPr>
            <a:spLocks noGrp="1"/>
          </p:cNvSpPr>
          <p:nvPr>
            <p:ph type="dt" sz="half" idx="10"/>
          </p:nvPr>
        </p:nvSpPr>
        <p:spPr/>
        <p:txBody>
          <a:body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8C20D30D-94DE-4EF8-B7E2-AC08B98030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9E45F1-C0BD-49C4-862D-BCBA1A1DFCA2}"/>
              </a:ext>
            </a:extLst>
          </p:cNvPr>
          <p:cNvSpPr>
            <a:spLocks noGrp="1"/>
          </p:cNvSpPr>
          <p:nvPr>
            <p:ph type="sldNum" sz="quarter" idx="12"/>
          </p:nvPr>
        </p:nvSpPr>
        <p:spPr/>
        <p:txBody>
          <a:bodyPr/>
          <a:lstStyle/>
          <a:p>
            <a:fld id="{E252835C-421D-435E-A372-FB9F7EA38EE1}" type="slidenum">
              <a:rPr lang="en-US" smtClean="0"/>
              <a:t>‹#›</a:t>
            </a:fld>
            <a:endParaRPr lang="en-US" dirty="0"/>
          </a:p>
        </p:txBody>
      </p:sp>
    </p:spTree>
    <p:extLst>
      <p:ext uri="{BB962C8B-B14F-4D97-AF65-F5344CB8AC3E}">
        <p14:creationId xmlns:p14="http://schemas.microsoft.com/office/powerpoint/2010/main" val="317314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5665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375804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DD0F58F-385B-4E3B-AE98-0AABC052F2D7}" type="datetimeFigureOut">
              <a:rPr lang="en-US" smtClean="0"/>
              <a:t>6/5/2023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56850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DD0F58F-385B-4E3B-AE98-0AABC052F2D7}" type="datetimeFigureOut">
              <a:rPr lang="en-US" smtClean="0"/>
              <a:t>6/5/2023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2F4905BC-13E0-4616-9D49-8892E4B0D9AD}" type="slidenum">
              <a:rPr lang="en-US" smtClean="0"/>
              <a:t>‹#›</a:t>
            </a:fld>
            <a:endParaRPr lang="en-US" dirty="0"/>
          </a:p>
        </p:txBody>
      </p:sp>
    </p:spTree>
    <p:extLst>
      <p:ext uri="{BB962C8B-B14F-4D97-AF65-F5344CB8AC3E}">
        <p14:creationId xmlns:p14="http://schemas.microsoft.com/office/powerpoint/2010/main" val="408519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jpg"/><Relationship Id="rId2" Type="http://schemas.openxmlformats.org/officeDocument/2006/relationships/slideLayout" Target="../slideLayouts/slideLayout28.xml"/><Relationship Id="rId16" Type="http://schemas.openxmlformats.org/officeDocument/2006/relationships/theme" Target="../theme/theme10.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11.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DD0F58F-385B-4E3B-AE98-0AABC052F2D7}" type="datetimeFigureOut">
              <a:rPr lang="en-US" smtClean="0"/>
              <a:t>6/5/2023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F4905BC-13E0-4616-9D49-8892E4B0D9AD}" type="slidenum">
              <a:rPr lang="en-US" smtClean="0"/>
              <a:t>‹#›</a:t>
            </a:fld>
            <a:endParaRPr lang="en-US" dirty="0"/>
          </a:p>
        </p:txBody>
      </p:sp>
    </p:spTree>
    <p:extLst>
      <p:ext uri="{BB962C8B-B14F-4D97-AF65-F5344CB8AC3E}">
        <p14:creationId xmlns:p14="http://schemas.microsoft.com/office/powerpoint/2010/main" val="2573415540"/>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37" r:id="rId12"/>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200" b="0">
                <a:solidFill>
                  <a:schemeClr val="tx1"/>
                </a:solidFill>
                <a:latin typeface="Gotham Bold" pitchFamily="50" charset="0"/>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
        <p:nvSpPr>
          <p:cNvPr id="8" name="Rectangle 7">
            <a:extLst>
              <a:ext uri="{FF2B5EF4-FFF2-40B4-BE49-F238E27FC236}">
                <a16:creationId xmlns:a16="http://schemas.microsoft.com/office/drawing/2014/main" id="{DABA7BD1-C1CF-4AD3-8673-292155A31C89}"/>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3671299944"/>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000" b="0" kern="1200">
          <a:solidFill>
            <a:srgbClr val="01203D"/>
          </a:solidFill>
          <a:latin typeface="Grandview" panose="020B0502040204020203" pitchFamily="34" charset="0"/>
          <a:ea typeface="+mj-ea"/>
          <a:cs typeface="+mj-cs"/>
        </a:defRPr>
      </a:lvl1pPr>
    </p:titleStyle>
    <p:bodyStyle>
      <a:lvl1pPr marL="341313" indent="-341313" algn="l" defTabSz="914400" rtl="0" eaLnBrk="1" latinLnBrk="0" hangingPunct="1">
        <a:lnSpc>
          <a:spcPct val="90000"/>
        </a:lnSpc>
        <a:spcBef>
          <a:spcPts val="1000"/>
        </a:spcBef>
        <a:buClr>
          <a:srgbClr val="92D050"/>
        </a:buClr>
        <a:buSzPct val="100000"/>
        <a:buFontTx/>
        <a:buBlip>
          <a:blip r:embed="rId17"/>
        </a:buBlip>
        <a:defRPr sz="2800" kern="1200">
          <a:solidFill>
            <a:srgbClr val="000000"/>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rgbClr val="62BCF0"/>
        </a:buClr>
        <a:buSzPct val="125000"/>
        <a:buFont typeface="Arial" panose="020B0604020202020204" pitchFamily="34" charset="0"/>
        <a:buChar char="•"/>
        <a:defRPr sz="2600" kern="1200">
          <a:solidFill>
            <a:srgbClr val="000000"/>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rgbClr val="01203D"/>
        </a:buClr>
        <a:buSzPct val="85000"/>
        <a:buFont typeface="Courier New" panose="02070309020205020404" pitchFamily="49" charset="0"/>
        <a:buChar char="o"/>
        <a:defRPr sz="2400" kern="1200">
          <a:solidFill>
            <a:srgbClr val="000000"/>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rgbClr val="62BCF0"/>
        </a:buClr>
        <a:buSzPct val="125000"/>
        <a:buFont typeface="Wingdings" panose="05000000000000000000" pitchFamily="2" charset="2"/>
        <a:buChar char="§"/>
        <a:defRPr sz="2200" kern="1200">
          <a:solidFill>
            <a:srgbClr val="000000"/>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rgbClr val="01203D"/>
        </a:buClr>
        <a:buSzPct val="65000"/>
        <a:buFont typeface="Wingdings" panose="05000000000000000000" pitchFamily="2" charset="2"/>
        <a:buChar char="q"/>
        <a:defRPr sz="2000" kern="1200">
          <a:solidFill>
            <a:srgbClr val="00000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94DF1C-4E44-4474-A278-C568F02BF328}"/>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9B1CD9-C28E-4FB6-8944-81B7A7D44EBE}"/>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9C45D5-A572-4EAD-96B5-32F0406A1FF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45B0E-6E6E-47DF-8B91-D7E8A2E3AD78}" type="datetimeFigureOut">
              <a:rPr lang="en-US" smtClean="0"/>
              <a:t>6/5/2023</a:t>
            </a:fld>
            <a:endParaRPr lang="en-US" dirty="0"/>
          </a:p>
        </p:txBody>
      </p:sp>
      <p:sp>
        <p:nvSpPr>
          <p:cNvPr id="5" name="Footer Placeholder 4">
            <a:extLst>
              <a:ext uri="{FF2B5EF4-FFF2-40B4-BE49-F238E27FC236}">
                <a16:creationId xmlns:a16="http://schemas.microsoft.com/office/drawing/2014/main" id="{A46EF7F8-162F-43CD-94C5-95F37532A7EB}"/>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C68D6E6-71B0-4003-949A-A53B70535DF3}"/>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2835C-421D-435E-A372-FB9F7EA38EE1}" type="slidenum">
              <a:rPr lang="en-US" smtClean="0"/>
              <a:t>‹#›</a:t>
            </a:fld>
            <a:endParaRPr lang="en-US" dirty="0"/>
          </a:p>
        </p:txBody>
      </p:sp>
    </p:spTree>
    <p:extLst>
      <p:ext uri="{BB962C8B-B14F-4D97-AF65-F5344CB8AC3E}">
        <p14:creationId xmlns:p14="http://schemas.microsoft.com/office/powerpoint/2010/main" val="361013285"/>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F46F5-6D10-49B1-8D07-ED16C2147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D38617-5670-4739-873C-E72A26F15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73D6F-7094-48B7-82DB-7A82C98A21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0F844-BA5A-4B4F-B00B-674A956FE743}" type="datetimeFigureOut">
              <a:rPr lang="en-US" smtClean="0"/>
              <a:t>6/5/2023</a:t>
            </a:fld>
            <a:endParaRPr lang="en-US" dirty="0"/>
          </a:p>
        </p:txBody>
      </p:sp>
      <p:sp>
        <p:nvSpPr>
          <p:cNvPr id="5" name="Footer Placeholder 4">
            <a:extLst>
              <a:ext uri="{FF2B5EF4-FFF2-40B4-BE49-F238E27FC236}">
                <a16:creationId xmlns:a16="http://schemas.microsoft.com/office/drawing/2014/main" id="{8064000E-F72B-44C3-8137-B99C1B046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97FA88-9059-4613-9C83-489C051F9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34273-E8B1-481C-AFDA-B96181A1415E}" type="slidenum">
              <a:rPr lang="en-US" smtClean="0"/>
              <a:t>‹#›</a:t>
            </a:fld>
            <a:endParaRPr lang="en-US" dirty="0"/>
          </a:p>
        </p:txBody>
      </p:sp>
    </p:spTree>
    <p:extLst>
      <p:ext uri="{BB962C8B-B14F-4D97-AF65-F5344CB8AC3E}">
        <p14:creationId xmlns:p14="http://schemas.microsoft.com/office/powerpoint/2010/main" val="1024866723"/>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2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3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3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3" Type="http://schemas.openxmlformats.org/officeDocument/2006/relationships/hyperlink" Target="https://ky.readyop.com/fs/4osq/893976b5" TargetMode="External"/><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33CE4A-3738-4902-A039-06568C4D1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1004" y="2963897"/>
            <a:ext cx="1797622" cy="1797622"/>
          </a:xfrm>
          <a:prstGeom prst="rect">
            <a:avLst/>
          </a:prstGeom>
        </p:spPr>
      </p:pic>
      <p:sp>
        <p:nvSpPr>
          <p:cNvPr id="8" name="TextBox 7">
            <a:extLst>
              <a:ext uri="{FF2B5EF4-FFF2-40B4-BE49-F238E27FC236}">
                <a16:creationId xmlns:a16="http://schemas.microsoft.com/office/drawing/2014/main" id="{FC40D6C9-BCA9-451F-A317-8E3F6690B486}"/>
              </a:ext>
            </a:extLst>
          </p:cNvPr>
          <p:cNvSpPr txBox="1"/>
          <p:nvPr/>
        </p:nvSpPr>
        <p:spPr>
          <a:xfrm>
            <a:off x="1603807" y="725145"/>
            <a:ext cx="8995508" cy="2123658"/>
          </a:xfrm>
          <a:prstGeom prst="rect">
            <a:avLst/>
          </a:prstGeom>
          <a:noFill/>
        </p:spPr>
        <p:txBody>
          <a:bodyPr wrap="square" rtlCol="0">
            <a:spAutoFit/>
          </a:bodyPr>
          <a:lstStyle/>
          <a:p>
            <a:pPr algn="ctr"/>
            <a:r>
              <a:rPr lang="en-US" sz="4400" dirty="0"/>
              <a:t>WELCOME!  </a:t>
            </a:r>
          </a:p>
          <a:p>
            <a:pPr algn="ctr"/>
            <a:r>
              <a:rPr lang="en-US" sz="4400" dirty="0"/>
              <a:t>For attendance credit, sign in with QR Code or link beside the QR Code</a:t>
            </a:r>
          </a:p>
        </p:txBody>
      </p:sp>
      <p:pic>
        <p:nvPicPr>
          <p:cNvPr id="9" name="Picture 8">
            <a:extLst>
              <a:ext uri="{FF2B5EF4-FFF2-40B4-BE49-F238E27FC236}">
                <a16:creationId xmlns:a16="http://schemas.microsoft.com/office/drawing/2014/main" id="{B89C9527-504A-4B20-A453-0F01A9694545}"/>
              </a:ext>
            </a:extLst>
          </p:cNvPr>
          <p:cNvPicPr>
            <a:picLocks noChangeAspect="1"/>
          </p:cNvPicPr>
          <p:nvPr/>
        </p:nvPicPr>
        <p:blipFill>
          <a:blip r:embed="rId3"/>
          <a:stretch>
            <a:fillRect/>
          </a:stretch>
        </p:blipFill>
        <p:spPr>
          <a:xfrm>
            <a:off x="1034796" y="4991708"/>
            <a:ext cx="10122408" cy="950338"/>
          </a:xfrm>
          <a:prstGeom prst="rect">
            <a:avLst/>
          </a:prstGeom>
        </p:spPr>
      </p:pic>
      <p:pic>
        <p:nvPicPr>
          <p:cNvPr id="10" name="Picture 9">
            <a:extLst>
              <a:ext uri="{FF2B5EF4-FFF2-40B4-BE49-F238E27FC236}">
                <a16:creationId xmlns:a16="http://schemas.microsoft.com/office/drawing/2014/main" id="{820C7BF6-64EA-4201-8A25-A11DAADBD923}"/>
              </a:ext>
            </a:extLst>
          </p:cNvPr>
          <p:cNvPicPr>
            <a:picLocks noChangeAspect="1"/>
          </p:cNvPicPr>
          <p:nvPr/>
        </p:nvPicPr>
        <p:blipFill>
          <a:blip r:embed="rId4"/>
          <a:stretch>
            <a:fillRect/>
          </a:stretch>
        </p:blipFill>
        <p:spPr>
          <a:xfrm>
            <a:off x="10753224" y="5756591"/>
            <a:ext cx="1390008" cy="1036410"/>
          </a:xfrm>
          <a:prstGeom prst="rect">
            <a:avLst/>
          </a:prstGeom>
        </p:spPr>
      </p:pic>
      <p:sp>
        <p:nvSpPr>
          <p:cNvPr id="3" name="TextBox 2">
            <a:extLst>
              <a:ext uri="{FF2B5EF4-FFF2-40B4-BE49-F238E27FC236}">
                <a16:creationId xmlns:a16="http://schemas.microsoft.com/office/drawing/2014/main" id="{6A71A16B-344B-D752-7D03-5C22F60C0E1F}"/>
              </a:ext>
            </a:extLst>
          </p:cNvPr>
          <p:cNvSpPr txBox="1"/>
          <p:nvPr/>
        </p:nvSpPr>
        <p:spPr>
          <a:xfrm>
            <a:off x="5094839" y="3547533"/>
            <a:ext cx="5504476" cy="461665"/>
          </a:xfrm>
          <a:prstGeom prst="rect">
            <a:avLst/>
          </a:prstGeom>
          <a:noFill/>
        </p:spPr>
        <p:txBody>
          <a:bodyPr wrap="square">
            <a:spAutoFit/>
          </a:bodyPr>
          <a:lstStyle/>
          <a:p>
            <a:r>
              <a:rPr lang="en-US" sz="2400" dirty="0"/>
              <a:t>https://ky.readyop.com/fs/4osq/893976b5</a:t>
            </a:r>
          </a:p>
        </p:txBody>
      </p:sp>
    </p:spTree>
    <p:extLst>
      <p:ext uri="{BB962C8B-B14F-4D97-AF65-F5344CB8AC3E}">
        <p14:creationId xmlns:p14="http://schemas.microsoft.com/office/powerpoint/2010/main" val="357513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A872-B58C-B7EC-EB18-1D593F3F0ED3}"/>
              </a:ext>
            </a:extLst>
          </p:cNvPr>
          <p:cNvSpPr>
            <a:spLocks noGrp="1"/>
          </p:cNvSpPr>
          <p:nvPr>
            <p:ph type="title"/>
          </p:nvPr>
        </p:nvSpPr>
        <p:spPr/>
        <p:txBody>
          <a:bodyPr/>
          <a:lstStyle/>
          <a:p>
            <a:r>
              <a:rPr lang="en-US" dirty="0"/>
              <a:t>Purchase Requests</a:t>
            </a:r>
          </a:p>
        </p:txBody>
      </p:sp>
      <p:sp>
        <p:nvSpPr>
          <p:cNvPr id="3" name="Content Placeholder 2">
            <a:extLst>
              <a:ext uri="{FF2B5EF4-FFF2-40B4-BE49-F238E27FC236}">
                <a16:creationId xmlns:a16="http://schemas.microsoft.com/office/drawing/2014/main" id="{5D6B1727-E1B3-BD39-4990-4205DFD709CC}"/>
              </a:ext>
            </a:extLst>
          </p:cNvPr>
          <p:cNvSpPr>
            <a:spLocks noGrp="1"/>
          </p:cNvSpPr>
          <p:nvPr>
            <p:ph idx="1"/>
          </p:nvPr>
        </p:nvSpPr>
        <p:spPr>
          <a:xfrm>
            <a:off x="2231136" y="2413319"/>
            <a:ext cx="7729728" cy="3948736"/>
          </a:xfrm>
        </p:spPr>
        <p:txBody>
          <a:bodyPr/>
          <a:lstStyle/>
          <a:p>
            <a:r>
              <a:rPr lang="en-US" dirty="0" err="1"/>
              <a:t>EvacuB</a:t>
            </a:r>
            <a:r>
              <a:rPr lang="en-US" dirty="0"/>
              <a:t> Baby Stair Evacuation - $8,000 for 2 units with O2 splitter</a:t>
            </a:r>
          </a:p>
          <a:p>
            <a:r>
              <a:rPr lang="en-US" dirty="0"/>
              <a:t>“This is a T.E.S.T” Radiation game $64.26 </a:t>
            </a:r>
            <a:r>
              <a:rPr lang="en-US" dirty="0" err="1"/>
              <a:t>ea</a:t>
            </a:r>
            <a:r>
              <a:rPr lang="en-US" dirty="0"/>
              <a:t>, 4 games = 257.04, not including shipping</a:t>
            </a:r>
          </a:p>
          <a:p>
            <a:r>
              <a:rPr lang="en-US" dirty="0"/>
              <a:t>Ham Radio Books/Class for 10 ea.  Books are current through 2026 - $700 </a:t>
            </a:r>
          </a:p>
          <a:p>
            <a:r>
              <a:rPr lang="en-US" dirty="0"/>
              <a:t>17 ft Bumper Pull Refrigerated Trailer (16 decedents) - $63,050 </a:t>
            </a:r>
          </a:p>
          <a:p>
            <a:pPr lvl="1"/>
            <a:r>
              <a:rPr lang="en-US" dirty="0"/>
              <a:t>Diesel generator (Kubota GL7000) with integrated transfer switch, $7,500</a:t>
            </a:r>
          </a:p>
          <a:p>
            <a:pPr lvl="1"/>
            <a:r>
              <a:rPr lang="en-US" dirty="0"/>
              <a:t>Spare HD Aluminum racks with wall-mount ratchet straps (4 trays – increasing capacity to 24 decedents) - $1,500</a:t>
            </a:r>
          </a:p>
          <a:p>
            <a:pPr lvl="1"/>
            <a:r>
              <a:rPr lang="en-US" dirty="0"/>
              <a:t>Cadaver Lift – 1000 </a:t>
            </a:r>
            <a:r>
              <a:rPr lang="en-US" dirty="0" err="1"/>
              <a:t>lb</a:t>
            </a:r>
            <a:r>
              <a:rPr lang="en-US" dirty="0"/>
              <a:t> - $2,190</a:t>
            </a:r>
          </a:p>
          <a:p>
            <a:pPr lvl="1"/>
            <a:r>
              <a:rPr lang="en-US" dirty="0"/>
              <a:t>Shipping and Handling - $3,500</a:t>
            </a:r>
          </a:p>
          <a:p>
            <a:endParaRPr lang="en-US" dirty="0"/>
          </a:p>
          <a:p>
            <a:endParaRPr lang="en-US" dirty="0"/>
          </a:p>
          <a:p>
            <a:endParaRPr lang="en-US" dirty="0"/>
          </a:p>
        </p:txBody>
      </p:sp>
    </p:spTree>
    <p:extLst>
      <p:ext uri="{BB962C8B-B14F-4D97-AF65-F5344CB8AC3E}">
        <p14:creationId xmlns:p14="http://schemas.microsoft.com/office/powerpoint/2010/main" val="3784826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0"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08" name="Rectangle 107">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B3FD6B-6163-4519-B1EA-4094C065E389}"/>
              </a:ext>
            </a:extLst>
          </p:cNvPr>
          <p:cNvSpPr>
            <a:spLocks noGrp="1"/>
          </p:cNvSpPr>
          <p:nvPr>
            <p:ph type="title"/>
          </p:nvPr>
        </p:nvSpPr>
        <p:spPr>
          <a:xfrm>
            <a:off x="2125765" y="251974"/>
            <a:ext cx="8743271" cy="2871224"/>
          </a:xfrm>
        </p:spPr>
        <p:txBody>
          <a:bodyPr anchor="t">
            <a:noAutofit/>
          </a:bodyPr>
          <a:lstStyle/>
          <a:p>
            <a:pPr algn="ctr"/>
            <a:r>
              <a:rPr lang="en-US" sz="5400" dirty="0">
                <a:solidFill>
                  <a:schemeClr val="accent1"/>
                </a:solidFill>
              </a:rPr>
              <a:t>MACH 5 -</a:t>
            </a:r>
            <a:br>
              <a:rPr lang="en-US" sz="5400" dirty="0">
                <a:solidFill>
                  <a:schemeClr val="accent1"/>
                </a:solidFill>
              </a:rPr>
            </a:br>
            <a:r>
              <a:rPr lang="en-US" sz="5400" dirty="0">
                <a:solidFill>
                  <a:schemeClr val="accent1"/>
                </a:solidFill>
              </a:rPr>
              <a:t>5 Minutes to Preparedness</a:t>
            </a:r>
          </a:p>
        </p:txBody>
      </p:sp>
      <p:sp>
        <p:nvSpPr>
          <p:cNvPr id="110" name="Isosceles Triangle 109">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82" name="Picture 81" descr="Shape&#10;&#10;Description automatically generated with medium confidence">
            <a:extLst>
              <a:ext uri="{FF2B5EF4-FFF2-40B4-BE49-F238E27FC236}">
                <a16:creationId xmlns:a16="http://schemas.microsoft.com/office/drawing/2014/main" id="{E730C414-955A-4DA2-B009-BDD0607244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0" y="5144766"/>
            <a:ext cx="1943216" cy="1454794"/>
          </a:xfrm>
          <a:prstGeom prst="rect">
            <a:avLst/>
          </a:prstGeom>
        </p:spPr>
      </p:pic>
      <p:pic>
        <p:nvPicPr>
          <p:cNvPr id="84" name="Picture 83" descr="Shape&#10;&#10;Description automatically generated with medium confidence">
            <a:extLst>
              <a:ext uri="{FF2B5EF4-FFF2-40B4-BE49-F238E27FC236}">
                <a16:creationId xmlns:a16="http://schemas.microsoft.com/office/drawing/2014/main" id="{72734A84-EDE0-4EC5-AE1C-FAA036D797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6797" y="5126459"/>
            <a:ext cx="1943216" cy="1454794"/>
          </a:xfrm>
          <a:prstGeom prst="rect">
            <a:avLst/>
          </a:prstGeom>
        </p:spPr>
      </p:pic>
      <p:pic>
        <p:nvPicPr>
          <p:cNvPr id="107" name="Picture 106" descr="Shape&#10;&#10;Description automatically generated with medium confidence">
            <a:extLst>
              <a:ext uri="{FF2B5EF4-FFF2-40B4-BE49-F238E27FC236}">
                <a16:creationId xmlns:a16="http://schemas.microsoft.com/office/drawing/2014/main" id="{6A3458B2-5A60-4285-AAFB-884B0282F3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9197" y="5278859"/>
            <a:ext cx="1943216" cy="1454794"/>
          </a:xfrm>
          <a:prstGeom prst="rect">
            <a:avLst/>
          </a:prstGeom>
        </p:spPr>
      </p:pic>
      <p:pic>
        <p:nvPicPr>
          <p:cNvPr id="109" name="Picture 108" descr="Shape&#10;&#10;Description automatically generated with medium confidence">
            <a:extLst>
              <a:ext uri="{FF2B5EF4-FFF2-40B4-BE49-F238E27FC236}">
                <a16:creationId xmlns:a16="http://schemas.microsoft.com/office/drawing/2014/main" id="{3BF791C3-4956-44D1-B682-2C3CA172B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1597" y="5431259"/>
            <a:ext cx="1943216" cy="1454794"/>
          </a:xfrm>
          <a:prstGeom prst="rect">
            <a:avLst/>
          </a:prstGeom>
        </p:spPr>
      </p:pic>
      <p:sp>
        <p:nvSpPr>
          <p:cNvPr id="3" name="TextBox 2">
            <a:extLst>
              <a:ext uri="{FF2B5EF4-FFF2-40B4-BE49-F238E27FC236}">
                <a16:creationId xmlns:a16="http://schemas.microsoft.com/office/drawing/2014/main" id="{F59BA0E6-1C56-8ADD-D167-B1F8F0CDDCA2}"/>
              </a:ext>
            </a:extLst>
          </p:cNvPr>
          <p:cNvSpPr txBox="1"/>
          <p:nvPr/>
        </p:nvSpPr>
        <p:spPr>
          <a:xfrm>
            <a:off x="2389571" y="1741617"/>
            <a:ext cx="9327707" cy="5601533"/>
          </a:xfrm>
          <a:prstGeom prst="rect">
            <a:avLst/>
          </a:prstGeom>
          <a:noFill/>
        </p:spPr>
        <p:txBody>
          <a:bodyPr wrap="square" rtlCol="0">
            <a:spAutoFit/>
          </a:bodyPr>
          <a:lstStyle/>
          <a:p>
            <a:r>
              <a:rPr lang="en-US" sz="2200" dirty="0"/>
              <a:t>It is obvious from the preliminary damage assessments coming in that EOC operations will need to be sustained for at least a few weeks.  In order to sustain operations, the EOC Director is going to close down some non-essential services.  The EOC Director wants to know how many people you can drum up from your department who work in non-essential functions.  These non-essential persons may be used to augment EOC operations.</a:t>
            </a:r>
          </a:p>
          <a:p>
            <a:endParaRPr lang="en-US" sz="2200" dirty="0"/>
          </a:p>
          <a:p>
            <a:r>
              <a:rPr lang="en-US" sz="2200" dirty="0"/>
              <a:t> - What services in your department are considered “essential” and will need to continue regardless of EOC operations?</a:t>
            </a:r>
          </a:p>
          <a:p>
            <a:r>
              <a:rPr lang="en-US" sz="2200" dirty="0"/>
              <a:t> - How many people in the non-essential services might be re-assigned to emergency functions, and what can they contribute? (i.e. record keeping, information gathering, assisting the public in other departments, helping out in a shelter, etc.)</a:t>
            </a:r>
          </a:p>
          <a:p>
            <a:endParaRPr lang="en-US" sz="2400" dirty="0"/>
          </a:p>
          <a:p>
            <a:endParaRPr lang="en-US" sz="2400" dirty="0"/>
          </a:p>
          <a:p>
            <a:r>
              <a:rPr lang="en-US" sz="2400" b="1" dirty="0"/>
              <a:t>Keep responses to 25 to 30 seconds.</a:t>
            </a:r>
          </a:p>
        </p:txBody>
      </p:sp>
    </p:spTree>
    <p:extLst>
      <p:ext uri="{BB962C8B-B14F-4D97-AF65-F5344CB8AC3E}">
        <p14:creationId xmlns:p14="http://schemas.microsoft.com/office/powerpoint/2010/main" val="278012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00D1-6E7A-4089-382C-B130873770DB}"/>
              </a:ext>
            </a:extLst>
          </p:cNvPr>
          <p:cNvSpPr>
            <a:spLocks noGrp="1"/>
          </p:cNvSpPr>
          <p:nvPr>
            <p:ph type="title"/>
          </p:nvPr>
        </p:nvSpPr>
        <p:spPr>
          <a:xfrm>
            <a:off x="1623546" y="620230"/>
            <a:ext cx="8944897" cy="1325563"/>
          </a:xfrm>
        </p:spPr>
        <p:txBody>
          <a:bodyPr>
            <a:normAutofit/>
          </a:bodyPr>
          <a:lstStyle/>
          <a:p>
            <a:r>
              <a:rPr lang="en-US" sz="6600" dirty="0"/>
              <a:t>Miscellaneous/Questions</a:t>
            </a:r>
          </a:p>
        </p:txBody>
      </p:sp>
      <p:pic>
        <p:nvPicPr>
          <p:cNvPr id="3" name="Picture 2">
            <a:extLst>
              <a:ext uri="{FF2B5EF4-FFF2-40B4-BE49-F238E27FC236}">
                <a16:creationId xmlns:a16="http://schemas.microsoft.com/office/drawing/2014/main" id="{6B0E9719-ECD6-4282-9D8F-04321BE5CB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73" y="5731876"/>
            <a:ext cx="1015289" cy="1015289"/>
          </a:xfrm>
          <a:prstGeom prst="rect">
            <a:avLst/>
          </a:prstGeom>
        </p:spPr>
      </p:pic>
      <p:sp>
        <p:nvSpPr>
          <p:cNvPr id="5" name="TextBox 4">
            <a:extLst>
              <a:ext uri="{FF2B5EF4-FFF2-40B4-BE49-F238E27FC236}">
                <a16:creationId xmlns:a16="http://schemas.microsoft.com/office/drawing/2014/main" id="{49C61A5F-05AB-4A57-B135-69D4D6DE08B7}"/>
              </a:ext>
            </a:extLst>
          </p:cNvPr>
          <p:cNvSpPr txBox="1"/>
          <p:nvPr/>
        </p:nvSpPr>
        <p:spPr>
          <a:xfrm>
            <a:off x="1156662" y="6054854"/>
            <a:ext cx="8801070"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9E0000"/>
                </a:solidFill>
                <a:effectLst/>
                <a:uLnTx/>
                <a:uFillTx/>
                <a:latin typeface="Gill Sans MT" panose="020B0502020104020203"/>
                <a:ea typeface="+mn-ea"/>
                <a:cs typeface="+mn-cs"/>
              </a:rPr>
              <a:t>Use this QR Code to sign in.  Be sure to list ALL agencies you represent!</a:t>
            </a:r>
          </a:p>
        </p:txBody>
      </p:sp>
      <p:sp>
        <p:nvSpPr>
          <p:cNvPr id="8" name="TextBox 7">
            <a:extLst>
              <a:ext uri="{FF2B5EF4-FFF2-40B4-BE49-F238E27FC236}">
                <a16:creationId xmlns:a16="http://schemas.microsoft.com/office/drawing/2014/main" id="{0E6B1B88-A3E0-5004-0F8E-20796FCFED14}"/>
              </a:ext>
            </a:extLst>
          </p:cNvPr>
          <p:cNvSpPr txBox="1"/>
          <p:nvPr/>
        </p:nvSpPr>
        <p:spPr>
          <a:xfrm>
            <a:off x="1293303" y="2578767"/>
            <a:ext cx="9605382" cy="1274964"/>
          </a:xfrm>
          <a:prstGeom prst="rect">
            <a:avLst/>
          </a:prstGeom>
          <a:noFill/>
        </p:spPr>
        <p:txBody>
          <a:bodyPr wrap="square">
            <a:spAutoFit/>
          </a:bodyPr>
          <a:lstStyle/>
          <a:p>
            <a:pPr lvl="1">
              <a:lnSpc>
                <a:spcPct val="115000"/>
              </a:lnSpc>
            </a:pPr>
            <a:r>
              <a:rPr lang="en-US" sz="2400" dirty="0">
                <a:effectLst/>
                <a:latin typeface="+mj-lt"/>
                <a:ea typeface="Times New Roman" panose="02020603050405020304" pitchFamily="18" charset="0"/>
              </a:rPr>
              <a:t>Unmet Needs?</a:t>
            </a:r>
          </a:p>
          <a:p>
            <a:pPr lvl="1">
              <a:lnSpc>
                <a:spcPct val="115000"/>
              </a:lnSpc>
            </a:pPr>
            <a:r>
              <a:rPr lang="en-US" sz="2400" dirty="0">
                <a:latin typeface="+mj-lt"/>
                <a:ea typeface="Times New Roman" panose="02020603050405020304" pitchFamily="18" charset="0"/>
              </a:rPr>
              <a:t>Identified Gaps?</a:t>
            </a:r>
            <a:endParaRPr lang="en-US" sz="2400" dirty="0">
              <a:effectLst/>
              <a:latin typeface="+mj-lt"/>
              <a:ea typeface="Times New Roman" panose="02020603050405020304" pitchFamily="18" charset="0"/>
            </a:endParaRPr>
          </a:p>
          <a:p>
            <a:pPr marR="0" lvl="1" algn="ctr">
              <a:lnSpc>
                <a:spcPct val="115000"/>
              </a:lnSpc>
              <a:spcBef>
                <a:spcPts val="0"/>
              </a:spcBef>
              <a:spcAft>
                <a:spcPts val="0"/>
              </a:spcAft>
            </a:pPr>
            <a:endParaRPr lang="en-US"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1921037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A0A3A-69A8-81F4-26D0-B502CE7EFD07}"/>
              </a:ext>
            </a:extLst>
          </p:cNvPr>
          <p:cNvSpPr>
            <a:spLocks noGrp="1"/>
          </p:cNvSpPr>
          <p:nvPr>
            <p:ph type="title"/>
          </p:nvPr>
        </p:nvSpPr>
        <p:spPr/>
        <p:txBody>
          <a:bodyPr/>
          <a:lstStyle/>
          <a:p>
            <a:r>
              <a:rPr lang="en-US" dirty="0"/>
              <a:t>Meeting Changes!</a:t>
            </a:r>
          </a:p>
        </p:txBody>
      </p:sp>
      <p:sp>
        <p:nvSpPr>
          <p:cNvPr id="3" name="Content Placeholder 2">
            <a:extLst>
              <a:ext uri="{FF2B5EF4-FFF2-40B4-BE49-F238E27FC236}">
                <a16:creationId xmlns:a16="http://schemas.microsoft.com/office/drawing/2014/main" id="{33C0EC61-C82F-2AB4-FC88-D38D7FA96E88}"/>
              </a:ext>
            </a:extLst>
          </p:cNvPr>
          <p:cNvSpPr>
            <a:spLocks noGrp="1"/>
          </p:cNvSpPr>
          <p:nvPr>
            <p:ph idx="1"/>
          </p:nvPr>
        </p:nvSpPr>
        <p:spPr>
          <a:xfrm>
            <a:off x="2231136" y="2988298"/>
            <a:ext cx="7729728" cy="2751730"/>
          </a:xfrm>
        </p:spPr>
        <p:txBody>
          <a:bodyPr>
            <a:normAutofit/>
          </a:bodyPr>
          <a:lstStyle/>
          <a:p>
            <a:pPr algn="ctr"/>
            <a:r>
              <a:rPr lang="en-US" sz="3200" dirty="0"/>
              <a:t>September 14 meeting is Zoom ONLY</a:t>
            </a:r>
          </a:p>
          <a:p>
            <a:pPr algn="ctr"/>
            <a:r>
              <a:rPr lang="en-US" sz="3200" dirty="0"/>
              <a:t>December 7 Meeting – 1</a:t>
            </a:r>
            <a:r>
              <a:rPr lang="en-US" sz="3200" baseline="30000" dirty="0"/>
              <a:t>st</a:t>
            </a:r>
            <a:r>
              <a:rPr lang="en-US" sz="3200" dirty="0"/>
              <a:t> Thursday of month</a:t>
            </a:r>
          </a:p>
        </p:txBody>
      </p:sp>
    </p:spTree>
    <p:extLst>
      <p:ext uri="{BB962C8B-B14F-4D97-AF65-F5344CB8AC3E}">
        <p14:creationId xmlns:p14="http://schemas.microsoft.com/office/powerpoint/2010/main" val="81837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8E3E5-32E6-4941-BA46-19FD0AFCA3FC}"/>
              </a:ext>
            </a:extLst>
          </p:cNvPr>
          <p:cNvSpPr>
            <a:spLocks noGrp="1"/>
          </p:cNvSpPr>
          <p:nvPr>
            <p:ph type="title"/>
          </p:nvPr>
        </p:nvSpPr>
        <p:spPr>
          <a:xfrm>
            <a:off x="1428909" y="1643854"/>
            <a:ext cx="2289283" cy="1627792"/>
          </a:xfrm>
        </p:spPr>
        <p:txBody>
          <a:bodyPr vert="horz" lIns="274320" tIns="182880" rIns="274320" bIns="182880" rtlCol="0" anchor="ctr" anchorCtr="1">
            <a:normAutofit/>
          </a:bodyPr>
          <a:lstStyle/>
          <a:p>
            <a:r>
              <a:rPr lang="en-US" dirty="0">
                <a:solidFill>
                  <a:srgbClr val="262626"/>
                </a:solidFill>
              </a:rPr>
              <a:t>Next  Meeting	</a:t>
            </a:r>
          </a:p>
        </p:txBody>
      </p:sp>
      <p:sp>
        <p:nvSpPr>
          <p:cNvPr id="3" name="Content Placeholder 2">
            <a:extLst>
              <a:ext uri="{FF2B5EF4-FFF2-40B4-BE49-F238E27FC236}">
                <a16:creationId xmlns:a16="http://schemas.microsoft.com/office/drawing/2014/main" id="{A9136C23-6C28-42D6-982A-0791B685BDBF}"/>
              </a:ext>
            </a:extLst>
          </p:cNvPr>
          <p:cNvSpPr>
            <a:spLocks noGrp="1"/>
          </p:cNvSpPr>
          <p:nvPr>
            <p:ph idx="1"/>
          </p:nvPr>
        </p:nvSpPr>
        <p:spPr>
          <a:xfrm>
            <a:off x="369830" y="3586354"/>
            <a:ext cx="4407443" cy="1488136"/>
          </a:xfrm>
        </p:spPr>
        <p:txBody>
          <a:bodyPr vert="horz" lIns="91440" tIns="45720" rIns="91440" bIns="45720" rtlCol="0">
            <a:normAutofit fontScale="92500"/>
          </a:bodyPr>
          <a:lstStyle/>
          <a:p>
            <a:pPr marL="0" indent="0" algn="ctr">
              <a:buNone/>
            </a:pPr>
            <a:r>
              <a:rPr lang="en-US" sz="2400" b="1" dirty="0">
                <a:solidFill>
                  <a:schemeClr val="tx1">
                    <a:lumMod val="75000"/>
                    <a:lumOff val="25000"/>
                  </a:schemeClr>
                </a:solidFill>
              </a:rPr>
              <a:t>Thursday,  July 13, 2023</a:t>
            </a:r>
          </a:p>
          <a:p>
            <a:pPr marL="0" indent="0" algn="ctr">
              <a:buNone/>
            </a:pPr>
            <a:r>
              <a:rPr lang="en-US" sz="2400" dirty="0">
                <a:solidFill>
                  <a:schemeClr val="tx1">
                    <a:lumMod val="75000"/>
                    <a:lumOff val="25000"/>
                  </a:schemeClr>
                </a:solidFill>
              </a:rPr>
              <a:t>11:30am Lunch available/Networking</a:t>
            </a:r>
          </a:p>
          <a:p>
            <a:pPr marL="0" indent="0" algn="ctr">
              <a:buNone/>
            </a:pPr>
            <a:r>
              <a:rPr lang="en-US" sz="2400" dirty="0">
                <a:solidFill>
                  <a:schemeClr val="tx1">
                    <a:lumMod val="75000"/>
                    <a:lumOff val="25000"/>
                  </a:schemeClr>
                </a:solidFill>
              </a:rPr>
              <a:t>12:00pm Meeting time</a:t>
            </a:r>
          </a:p>
          <a:p>
            <a:pPr marL="0" indent="0" algn="ctr">
              <a:buNone/>
            </a:pPr>
            <a:endParaRPr lang="en-US" sz="2400" dirty="0">
              <a:solidFill>
                <a:schemeClr val="tx1">
                  <a:lumMod val="75000"/>
                  <a:lumOff val="25000"/>
                </a:schemeClr>
              </a:solidFill>
            </a:endParaRPr>
          </a:p>
          <a:p>
            <a:pPr marL="0" indent="0" algn="ctr">
              <a:buNone/>
            </a:pPr>
            <a:endParaRPr lang="en-US" sz="2400" dirty="0">
              <a:solidFill>
                <a:schemeClr val="tx1">
                  <a:lumMod val="75000"/>
                  <a:lumOff val="25000"/>
                </a:schemeClr>
              </a:solidFill>
            </a:endParaRPr>
          </a:p>
        </p:txBody>
      </p:sp>
      <p:pic>
        <p:nvPicPr>
          <p:cNvPr id="14" name="Picture 13" descr="Shape&#10;&#10;Description automatically generated with medium confidence">
            <a:extLst>
              <a:ext uri="{FF2B5EF4-FFF2-40B4-BE49-F238E27FC236}">
                <a16:creationId xmlns:a16="http://schemas.microsoft.com/office/drawing/2014/main" id="{08CC4A1F-22D7-4E9D-8DE6-E55DB0B0BC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4376" y="932890"/>
            <a:ext cx="6257544" cy="4677514"/>
          </a:xfrm>
          <a:prstGeom prst="rect">
            <a:avLst/>
          </a:prstGeom>
        </p:spPr>
      </p:pic>
      <p:pic>
        <p:nvPicPr>
          <p:cNvPr id="5" name="Picture 4">
            <a:extLst>
              <a:ext uri="{FF2B5EF4-FFF2-40B4-BE49-F238E27FC236}">
                <a16:creationId xmlns:a16="http://schemas.microsoft.com/office/drawing/2014/main" id="{E722D8FE-0DEC-42AA-BC69-C3DC46952E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083" y="5791200"/>
            <a:ext cx="909782" cy="909782"/>
          </a:xfrm>
          <a:prstGeom prst="rect">
            <a:avLst/>
          </a:prstGeom>
        </p:spPr>
      </p:pic>
      <p:sp>
        <p:nvSpPr>
          <p:cNvPr id="7" name="TextBox 6">
            <a:extLst>
              <a:ext uri="{FF2B5EF4-FFF2-40B4-BE49-F238E27FC236}">
                <a16:creationId xmlns:a16="http://schemas.microsoft.com/office/drawing/2014/main" id="{0F939769-49BC-4F8F-92B8-D6F18DD4035B}"/>
              </a:ext>
            </a:extLst>
          </p:cNvPr>
          <p:cNvSpPr txBox="1"/>
          <p:nvPr/>
        </p:nvSpPr>
        <p:spPr>
          <a:xfrm>
            <a:off x="1078865" y="6142449"/>
            <a:ext cx="7185513"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9E0000"/>
                </a:solidFill>
                <a:effectLst/>
                <a:uLnTx/>
                <a:uFillTx/>
                <a:latin typeface="Gill Sans MT" panose="020B0502020104020203"/>
                <a:ea typeface="+mn-ea"/>
                <a:cs typeface="+mn-cs"/>
              </a:rPr>
              <a:t>Use this QR Code to sign in.  Be sure to list ALL agencies you represent!</a:t>
            </a:r>
          </a:p>
        </p:txBody>
      </p:sp>
    </p:spTree>
    <p:extLst>
      <p:ext uri="{BB962C8B-B14F-4D97-AF65-F5344CB8AC3E}">
        <p14:creationId xmlns:p14="http://schemas.microsoft.com/office/powerpoint/2010/main" val="1463084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034F24-0696-4BB4-AA78-1CCC50AEE4F4}"/>
              </a:ext>
            </a:extLst>
          </p:cNvPr>
          <p:cNvSpPr>
            <a:spLocks noGrp="1"/>
          </p:cNvSpPr>
          <p:nvPr>
            <p:ph idx="1"/>
          </p:nvPr>
        </p:nvSpPr>
        <p:spPr>
          <a:xfrm>
            <a:off x="853895" y="2064705"/>
            <a:ext cx="10181483" cy="4332509"/>
          </a:xfrm>
        </p:spPr>
        <p:txBody>
          <a:bodyPr>
            <a:normAutofit fontScale="92500"/>
          </a:bodyPr>
          <a:lstStyle/>
          <a:p>
            <a:pPr marL="0" indent="0" algn="ctr">
              <a:buNone/>
            </a:pPr>
            <a:r>
              <a:rPr lang="en-US" sz="2200" b="1" dirty="0"/>
              <a:t>REQUIRES VOTE</a:t>
            </a:r>
          </a:p>
          <a:p>
            <a:pPr marL="0" indent="0">
              <a:buNone/>
            </a:pPr>
            <a:r>
              <a:rPr lang="en-US" sz="2200" dirty="0">
                <a:solidFill>
                  <a:srgbClr val="FF0000"/>
                </a:solidFill>
              </a:rPr>
              <a:t>The following corrections to the Communications section of the minutes have been made:</a:t>
            </a:r>
          </a:p>
          <a:p>
            <a:pPr marL="0" indent="0">
              <a:buNone/>
            </a:pPr>
            <a:r>
              <a:rPr lang="en-US" sz="2200" dirty="0">
                <a:solidFill>
                  <a:schemeClr val="tx1"/>
                </a:solidFill>
              </a:rPr>
              <a:t>The Alvaton Fire Station Winlink tower was damaged due to storms.  Status on when the tower will be repaired is unknown at this time.  Winlink is currently operable</a:t>
            </a:r>
            <a:r>
              <a:rPr lang="en-US" sz="2200" dirty="0">
                <a:solidFill>
                  <a:srgbClr val="FF0000"/>
                </a:solidFill>
              </a:rPr>
              <a:t>.</a:t>
            </a:r>
          </a:p>
          <a:p>
            <a:pPr marL="0" indent="0" algn="ctr">
              <a:buNone/>
            </a:pPr>
            <a:endParaRPr lang="en-US" sz="2200" dirty="0"/>
          </a:p>
          <a:p>
            <a:pPr marL="0" indent="0" algn="ctr">
              <a:buNone/>
            </a:pPr>
            <a:r>
              <a:rPr lang="en-US" sz="2200" dirty="0"/>
              <a:t>Discussion/Corrections? - Motion – Second</a:t>
            </a:r>
          </a:p>
          <a:p>
            <a:pPr marL="0" indent="0" algn="ctr">
              <a:buNone/>
            </a:pPr>
            <a:r>
              <a:rPr lang="en-US" sz="2200" dirty="0"/>
              <a:t>Zoom Voters:</a:t>
            </a:r>
            <a:r>
              <a:rPr lang="en-US" sz="2200" i="1" dirty="0"/>
              <a:t>  Put the following in the chat</a:t>
            </a:r>
          </a:p>
          <a:p>
            <a:pPr marL="2111375" lvl="8" indent="-457200">
              <a:buFont typeface="+mj-lt"/>
              <a:buAutoNum type="arabicPeriod"/>
            </a:pPr>
            <a:r>
              <a:rPr lang="en-US" sz="2000" i="1" dirty="0"/>
              <a:t>Minutes</a:t>
            </a:r>
          </a:p>
          <a:p>
            <a:pPr marL="2111375" lvl="8" indent="-457200">
              <a:buFont typeface="+mj-lt"/>
              <a:buAutoNum type="arabicPeriod"/>
            </a:pPr>
            <a:r>
              <a:rPr lang="en-US" sz="2000" i="1" dirty="0"/>
              <a:t>Agency/Your name</a:t>
            </a:r>
          </a:p>
          <a:p>
            <a:pPr marL="2111375" lvl="8" indent="-457200">
              <a:buFont typeface="+mj-lt"/>
              <a:buAutoNum type="arabicPeriod"/>
            </a:pPr>
            <a:r>
              <a:rPr lang="en-US" sz="2000" i="1" dirty="0"/>
              <a:t>Yes/No or With Revisions</a:t>
            </a:r>
          </a:p>
        </p:txBody>
      </p:sp>
      <p:sp>
        <p:nvSpPr>
          <p:cNvPr id="11" name="TextBox 10">
            <a:extLst>
              <a:ext uri="{FF2B5EF4-FFF2-40B4-BE49-F238E27FC236}">
                <a16:creationId xmlns:a16="http://schemas.microsoft.com/office/drawing/2014/main" id="{53838B3F-04D7-4D5A-A2E9-3D01C62945FA}"/>
              </a:ext>
            </a:extLst>
          </p:cNvPr>
          <p:cNvSpPr txBox="1"/>
          <p:nvPr/>
        </p:nvSpPr>
        <p:spPr>
          <a:xfrm>
            <a:off x="2432172" y="706385"/>
            <a:ext cx="7327655" cy="1200329"/>
          </a:xfrm>
          <a:prstGeom prst="rect">
            <a:avLst/>
          </a:prstGeom>
          <a:noFill/>
        </p:spPr>
        <p:txBody>
          <a:bodyPr wrap="square">
            <a:spAutoFit/>
          </a:bodyPr>
          <a:lstStyle/>
          <a:p>
            <a:pPr algn="ctr"/>
            <a:r>
              <a:rPr lang="en-US" sz="3600" dirty="0"/>
              <a:t>MINUTES APPROVAL for </a:t>
            </a:r>
          </a:p>
          <a:p>
            <a:pPr algn="ctr"/>
            <a:r>
              <a:rPr lang="en-US" sz="3600" dirty="0"/>
              <a:t>May 11, 2023 Meeting</a:t>
            </a:r>
          </a:p>
        </p:txBody>
      </p:sp>
      <p:pic>
        <p:nvPicPr>
          <p:cNvPr id="5" name="Picture 4" descr="Shape&#10;&#10;Description automatically generated with medium confidence">
            <a:extLst>
              <a:ext uri="{FF2B5EF4-FFF2-40B4-BE49-F238E27FC236}">
                <a16:creationId xmlns:a16="http://schemas.microsoft.com/office/drawing/2014/main" id="{3679BC78-4B46-4CF5-AA70-A510A2C780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329" y="5736931"/>
            <a:ext cx="1384557" cy="1034956"/>
          </a:xfrm>
          <a:prstGeom prst="rect">
            <a:avLst/>
          </a:prstGeom>
        </p:spPr>
      </p:pic>
      <p:cxnSp>
        <p:nvCxnSpPr>
          <p:cNvPr id="8" name="Straight Arrow Connector 7">
            <a:extLst>
              <a:ext uri="{FF2B5EF4-FFF2-40B4-BE49-F238E27FC236}">
                <a16:creationId xmlns:a16="http://schemas.microsoft.com/office/drawing/2014/main" id="{5DA575F2-DCA0-4C1B-B5C0-A05D0A9BF23E}"/>
              </a:ext>
            </a:extLst>
          </p:cNvPr>
          <p:cNvCxnSpPr/>
          <p:nvPr/>
        </p:nvCxnSpPr>
        <p:spPr>
          <a:xfrm>
            <a:off x="1904983" y="1963937"/>
            <a:ext cx="807930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599490C7-D88D-33E7-3DED-0EC9AA52F2F3}"/>
              </a:ext>
            </a:extLst>
          </p:cNvPr>
          <p:cNvCxnSpPr/>
          <p:nvPr/>
        </p:nvCxnSpPr>
        <p:spPr>
          <a:xfrm>
            <a:off x="1904983" y="3890708"/>
            <a:ext cx="807930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55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40" name="Freeform: Shape 3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42" name="Freeform: Shape 4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F0F36FF-6AE9-4516-93CC-74A53DD9842B}"/>
              </a:ext>
            </a:extLst>
          </p:cNvPr>
          <p:cNvSpPr>
            <a:spLocks noGrp="1"/>
          </p:cNvSpPr>
          <p:nvPr>
            <p:ph type="ctrTitle"/>
          </p:nvPr>
        </p:nvSpPr>
        <p:spPr>
          <a:xfrm>
            <a:off x="1524003" y="1999615"/>
            <a:ext cx="9144000" cy="2764028"/>
          </a:xfrm>
        </p:spPr>
        <p:txBody>
          <a:bodyPr anchor="ctr">
            <a:normAutofit/>
          </a:bodyPr>
          <a:lstStyle/>
          <a:p>
            <a:r>
              <a:rPr lang="en-US" sz="7200" dirty="0"/>
              <a:t>HEART Coalition EPI Report</a:t>
            </a:r>
          </a:p>
        </p:txBody>
      </p:sp>
      <p:sp>
        <p:nvSpPr>
          <p:cNvPr id="44" name="Rectangle 4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302D93-E8B4-46E0-87BB-ECC887D84D38}"/>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defTabSz="914400"/>
            <a:r>
              <a:rPr lang="en-US" sz="4000" kern="1200" dirty="0">
                <a:solidFill>
                  <a:schemeClr val="tx1"/>
                </a:solidFill>
                <a:latin typeface="+mj-lt"/>
                <a:ea typeface="+mj-ea"/>
                <a:cs typeface="+mj-cs"/>
              </a:rPr>
              <a:t>Region 4 COVID-19 Numbers</a:t>
            </a:r>
          </a:p>
        </p:txBody>
      </p:sp>
      <p:sp>
        <p:nvSpPr>
          <p:cNvPr id="14" name="Rectangle: Rounded Corners 13">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5">
            <a:extLst>
              <a:ext uri="{FF2B5EF4-FFF2-40B4-BE49-F238E27FC236}">
                <a16:creationId xmlns:a16="http://schemas.microsoft.com/office/drawing/2014/main" id="{20AED214-7798-4002-AAF4-B36235B1F7A1}"/>
              </a:ext>
            </a:extLst>
          </p:cNvPr>
          <p:cNvGraphicFramePr>
            <a:graphicFrameLocks/>
          </p:cNvGraphicFramePr>
          <p:nvPr/>
        </p:nvGraphicFramePr>
        <p:xfrm>
          <a:off x="2585455" y="2139484"/>
          <a:ext cx="7021091" cy="4172039"/>
        </p:xfrm>
        <a:graphic>
          <a:graphicData uri="http://schemas.openxmlformats.org/drawingml/2006/table">
            <a:tbl>
              <a:tblPr firstRow="1" bandRow="1">
                <a:tableStyleId>{8799B23B-EC83-4686-B30A-512413B5E67A}</a:tableStyleId>
              </a:tblPr>
              <a:tblGrid>
                <a:gridCol w="2228784">
                  <a:extLst>
                    <a:ext uri="{9D8B030D-6E8A-4147-A177-3AD203B41FA5}">
                      <a16:colId xmlns:a16="http://schemas.microsoft.com/office/drawing/2014/main" val="128951652"/>
                    </a:ext>
                  </a:extLst>
                </a:gridCol>
                <a:gridCol w="2555856">
                  <a:extLst>
                    <a:ext uri="{9D8B030D-6E8A-4147-A177-3AD203B41FA5}">
                      <a16:colId xmlns:a16="http://schemas.microsoft.com/office/drawing/2014/main" val="1738123873"/>
                    </a:ext>
                  </a:extLst>
                </a:gridCol>
                <a:gridCol w="2236451">
                  <a:extLst>
                    <a:ext uri="{9D8B030D-6E8A-4147-A177-3AD203B41FA5}">
                      <a16:colId xmlns:a16="http://schemas.microsoft.com/office/drawing/2014/main" val="1107288883"/>
                    </a:ext>
                  </a:extLst>
                </a:gridCol>
              </a:tblGrid>
              <a:tr h="416903">
                <a:tc>
                  <a:txBody>
                    <a:bodyPr/>
                    <a:lstStyle/>
                    <a:p>
                      <a:pPr algn="l" fontAlgn="b"/>
                      <a:r>
                        <a:rPr lang="en-US" sz="1900" b="1" u="none" strike="noStrike" dirty="0">
                          <a:effectLst/>
                        </a:rPr>
                        <a:t>County</a:t>
                      </a:r>
                      <a:endParaRPr lang="en-US" sz="1900" b="1" i="0" u="none" strike="noStrike" dirty="0">
                        <a:solidFill>
                          <a:srgbClr val="FFFFFF"/>
                        </a:solidFill>
                        <a:effectLst/>
                        <a:latin typeface="Arial" panose="020B0604020202020204" pitchFamily="34" charset="0"/>
                      </a:endParaRPr>
                    </a:p>
                  </a:txBody>
                  <a:tcPr marL="10148" marR="10148" marT="10148" marB="0" anchor="b"/>
                </a:tc>
                <a:tc>
                  <a:txBody>
                    <a:bodyPr/>
                    <a:lstStyle/>
                    <a:p>
                      <a:pPr algn="ctr" fontAlgn="b"/>
                      <a:r>
                        <a:rPr lang="en-US" sz="1900" b="1" u="none" strike="noStrike" dirty="0">
                          <a:effectLst/>
                        </a:rPr>
                        <a:t>Cases</a:t>
                      </a:r>
                      <a:endParaRPr lang="en-US" sz="1900" b="1" i="0" u="none" strike="noStrike" dirty="0">
                        <a:solidFill>
                          <a:srgbClr val="FFFFFF"/>
                        </a:solidFill>
                        <a:effectLst/>
                        <a:latin typeface="Arial" panose="020B0604020202020204" pitchFamily="34" charset="0"/>
                      </a:endParaRPr>
                    </a:p>
                  </a:txBody>
                  <a:tcPr marL="10148" marR="10148" marT="10148" marB="0" anchor="b"/>
                </a:tc>
                <a:tc>
                  <a:txBody>
                    <a:bodyPr/>
                    <a:lstStyle/>
                    <a:p>
                      <a:pPr algn="ctr" fontAlgn="b"/>
                      <a:r>
                        <a:rPr lang="en-US" sz="1900" b="1" u="none" strike="noStrike" dirty="0">
                          <a:effectLst/>
                        </a:rPr>
                        <a:t>Deaths</a:t>
                      </a:r>
                      <a:endParaRPr lang="en-US" sz="1900" b="1" i="0" u="none" strike="noStrike" dirty="0">
                        <a:solidFill>
                          <a:srgbClr val="FFFFFF"/>
                        </a:solidFill>
                        <a:effectLst/>
                        <a:latin typeface="Arial" panose="020B0604020202020204" pitchFamily="34" charset="0"/>
                      </a:endParaRPr>
                    </a:p>
                  </a:txBody>
                  <a:tcPr marL="10148" marR="10148" marT="10148" marB="0" anchor="b"/>
                </a:tc>
                <a:extLst>
                  <a:ext uri="{0D108BD9-81ED-4DB2-BD59-A6C34878D82A}">
                    <a16:rowId xmlns:a16="http://schemas.microsoft.com/office/drawing/2014/main" val="4102872554"/>
                  </a:ext>
                </a:extLst>
              </a:tr>
              <a:tr h="341376">
                <a:tc>
                  <a:txBody>
                    <a:bodyPr/>
                    <a:lstStyle/>
                    <a:p>
                      <a:pPr algn="l" fontAlgn="b"/>
                      <a:r>
                        <a:rPr lang="en-US" sz="1900" u="none" strike="noStrike" dirty="0">
                          <a:effectLst/>
                        </a:rPr>
                        <a:t>Allen</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8,675</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127</a:t>
                      </a:r>
                    </a:p>
                  </a:txBody>
                  <a:tcPr marL="9525" marR="9525" marT="9525" marB="0" anchor="b"/>
                </a:tc>
                <a:extLst>
                  <a:ext uri="{0D108BD9-81ED-4DB2-BD59-A6C34878D82A}">
                    <a16:rowId xmlns:a16="http://schemas.microsoft.com/office/drawing/2014/main" val="4038580345"/>
                  </a:ext>
                </a:extLst>
              </a:tr>
              <a:tr h="341376">
                <a:tc>
                  <a:txBody>
                    <a:bodyPr/>
                    <a:lstStyle/>
                    <a:p>
                      <a:pPr algn="l" fontAlgn="b"/>
                      <a:r>
                        <a:rPr lang="en-US" sz="1900" u="none" strike="noStrike" dirty="0">
                          <a:effectLst/>
                        </a:rPr>
                        <a:t>Barren</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17,782</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258</a:t>
                      </a:r>
                    </a:p>
                  </a:txBody>
                  <a:tcPr marL="9525" marR="9525" marT="9525" marB="0" anchor="b"/>
                </a:tc>
                <a:extLst>
                  <a:ext uri="{0D108BD9-81ED-4DB2-BD59-A6C34878D82A}">
                    <a16:rowId xmlns:a16="http://schemas.microsoft.com/office/drawing/2014/main" val="3226754246"/>
                  </a:ext>
                </a:extLst>
              </a:tr>
              <a:tr h="341376">
                <a:tc>
                  <a:txBody>
                    <a:bodyPr/>
                    <a:lstStyle/>
                    <a:p>
                      <a:pPr algn="l" fontAlgn="b"/>
                      <a:r>
                        <a:rPr lang="en-US" sz="1900" u="none" strike="noStrike" dirty="0">
                          <a:effectLst/>
                        </a:rPr>
                        <a:t>Butler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4,855</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61</a:t>
                      </a:r>
                    </a:p>
                  </a:txBody>
                  <a:tcPr marL="9525" marR="9525" marT="9525" marB="0" anchor="b"/>
                </a:tc>
                <a:extLst>
                  <a:ext uri="{0D108BD9-81ED-4DB2-BD59-A6C34878D82A}">
                    <a16:rowId xmlns:a16="http://schemas.microsoft.com/office/drawing/2014/main" val="3869662931"/>
                  </a:ext>
                </a:extLst>
              </a:tr>
              <a:tr h="341376">
                <a:tc>
                  <a:txBody>
                    <a:bodyPr/>
                    <a:lstStyle/>
                    <a:p>
                      <a:pPr algn="l" fontAlgn="b"/>
                      <a:r>
                        <a:rPr lang="en-US" sz="1900" u="none" strike="noStrike" dirty="0">
                          <a:effectLst/>
                        </a:rPr>
                        <a:t>Edmonson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3,371</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61</a:t>
                      </a:r>
                    </a:p>
                  </a:txBody>
                  <a:tcPr marL="9525" marR="9525" marT="9525" marB="0" anchor="b"/>
                </a:tc>
                <a:extLst>
                  <a:ext uri="{0D108BD9-81ED-4DB2-BD59-A6C34878D82A}">
                    <a16:rowId xmlns:a16="http://schemas.microsoft.com/office/drawing/2014/main" val="1362805033"/>
                  </a:ext>
                </a:extLst>
              </a:tr>
              <a:tr h="341376">
                <a:tc>
                  <a:txBody>
                    <a:bodyPr/>
                    <a:lstStyle/>
                    <a:p>
                      <a:pPr algn="l" fontAlgn="b"/>
                      <a:r>
                        <a:rPr lang="en-US" sz="1900" u="none" strike="noStrike" dirty="0">
                          <a:effectLst/>
                        </a:rPr>
                        <a:t>Hart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7,073</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112</a:t>
                      </a:r>
                    </a:p>
                  </a:txBody>
                  <a:tcPr marL="9525" marR="9525" marT="9525" marB="0" anchor="b"/>
                </a:tc>
                <a:extLst>
                  <a:ext uri="{0D108BD9-81ED-4DB2-BD59-A6C34878D82A}">
                    <a16:rowId xmlns:a16="http://schemas.microsoft.com/office/drawing/2014/main" val="1644093784"/>
                  </a:ext>
                </a:extLst>
              </a:tr>
              <a:tr h="341376">
                <a:tc>
                  <a:txBody>
                    <a:bodyPr/>
                    <a:lstStyle/>
                    <a:p>
                      <a:pPr algn="l" fontAlgn="b"/>
                      <a:r>
                        <a:rPr lang="en-US" sz="1900" u="none" strike="noStrike" dirty="0">
                          <a:effectLst/>
                        </a:rPr>
                        <a:t>Logan</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10,580</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145</a:t>
                      </a:r>
                    </a:p>
                  </a:txBody>
                  <a:tcPr marL="9525" marR="9525" marT="9525" marB="0" anchor="b"/>
                </a:tc>
                <a:extLst>
                  <a:ext uri="{0D108BD9-81ED-4DB2-BD59-A6C34878D82A}">
                    <a16:rowId xmlns:a16="http://schemas.microsoft.com/office/drawing/2014/main" val="3143942933"/>
                  </a:ext>
                </a:extLst>
              </a:tr>
              <a:tr h="341376">
                <a:tc>
                  <a:txBody>
                    <a:bodyPr/>
                    <a:lstStyle/>
                    <a:p>
                      <a:pPr algn="l" fontAlgn="b"/>
                      <a:r>
                        <a:rPr lang="en-US" sz="1900" u="none" strike="noStrike" dirty="0">
                          <a:effectLst/>
                        </a:rPr>
                        <a:t>Metcalfe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3,825</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80</a:t>
                      </a:r>
                    </a:p>
                  </a:txBody>
                  <a:tcPr marL="9525" marR="9525" marT="9525" marB="0" anchor="b"/>
                </a:tc>
                <a:extLst>
                  <a:ext uri="{0D108BD9-81ED-4DB2-BD59-A6C34878D82A}">
                    <a16:rowId xmlns:a16="http://schemas.microsoft.com/office/drawing/2014/main" val="994029740"/>
                  </a:ext>
                </a:extLst>
              </a:tr>
              <a:tr h="341376">
                <a:tc>
                  <a:txBody>
                    <a:bodyPr/>
                    <a:lstStyle/>
                    <a:p>
                      <a:pPr algn="l" fontAlgn="b"/>
                      <a:r>
                        <a:rPr lang="en-US" sz="1900" u="none" strike="noStrike" dirty="0">
                          <a:effectLst/>
                        </a:rPr>
                        <a:t>Monroe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4,572</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94</a:t>
                      </a:r>
                    </a:p>
                  </a:txBody>
                  <a:tcPr marL="9525" marR="9525" marT="9525" marB="0" anchor="b"/>
                </a:tc>
                <a:extLst>
                  <a:ext uri="{0D108BD9-81ED-4DB2-BD59-A6C34878D82A}">
                    <a16:rowId xmlns:a16="http://schemas.microsoft.com/office/drawing/2014/main" val="2467080400"/>
                  </a:ext>
                </a:extLst>
              </a:tr>
              <a:tr h="341376">
                <a:tc>
                  <a:txBody>
                    <a:bodyPr/>
                    <a:lstStyle/>
                    <a:p>
                      <a:pPr algn="l" fontAlgn="b"/>
                      <a:r>
                        <a:rPr lang="en-US" sz="1900" u="none" strike="noStrike" dirty="0">
                          <a:effectLst/>
                        </a:rPr>
                        <a:t>Simpson </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7,714</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112</a:t>
                      </a:r>
                    </a:p>
                  </a:txBody>
                  <a:tcPr marL="9525" marR="9525" marT="9525" marB="0" anchor="b"/>
                </a:tc>
                <a:extLst>
                  <a:ext uri="{0D108BD9-81ED-4DB2-BD59-A6C34878D82A}">
                    <a16:rowId xmlns:a16="http://schemas.microsoft.com/office/drawing/2014/main" val="1683268989"/>
                  </a:ext>
                </a:extLst>
              </a:tr>
              <a:tr h="341376">
                <a:tc>
                  <a:txBody>
                    <a:bodyPr/>
                    <a:lstStyle/>
                    <a:p>
                      <a:pPr algn="l" fontAlgn="b"/>
                      <a:r>
                        <a:rPr lang="en-US" sz="1900" u="none" strike="noStrike" dirty="0">
                          <a:effectLst/>
                        </a:rPr>
                        <a:t>Warren</a:t>
                      </a:r>
                      <a:endParaRPr lang="en-US" sz="1900" b="0"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56,339</a:t>
                      </a:r>
                    </a:p>
                  </a:txBody>
                  <a:tcPr marL="9525" marR="9525" marT="9525" marB="0" anchor="b"/>
                </a:tc>
                <a:tc>
                  <a:txBody>
                    <a:bodyPr/>
                    <a:lstStyle/>
                    <a:p>
                      <a:pPr marL="0" algn="ctr" defTabSz="914411" rtl="0" eaLnBrk="1" fontAlgn="b" latinLnBrk="0" hangingPunct="1"/>
                      <a:r>
                        <a:rPr lang="en-US" sz="1900" b="0" u="none" strike="noStrike" kern="1200" dirty="0">
                          <a:solidFill>
                            <a:srgbClr val="000000"/>
                          </a:solidFill>
                          <a:effectLst/>
                          <a:latin typeface="+mn-lt"/>
                          <a:ea typeface="+mn-ea"/>
                          <a:cs typeface="+mn-cs"/>
                        </a:rPr>
                        <a:t>444</a:t>
                      </a:r>
                    </a:p>
                  </a:txBody>
                  <a:tcPr marL="9525" marR="9525" marT="9525" marB="0" anchor="b"/>
                </a:tc>
                <a:extLst>
                  <a:ext uri="{0D108BD9-81ED-4DB2-BD59-A6C34878D82A}">
                    <a16:rowId xmlns:a16="http://schemas.microsoft.com/office/drawing/2014/main" val="1085448084"/>
                  </a:ext>
                </a:extLst>
              </a:tr>
              <a:tr h="341376">
                <a:tc>
                  <a:txBody>
                    <a:bodyPr/>
                    <a:lstStyle/>
                    <a:p>
                      <a:pPr algn="l" fontAlgn="b"/>
                      <a:r>
                        <a:rPr lang="en-US" sz="1900" b="1" u="none" strike="noStrike" dirty="0">
                          <a:effectLst/>
                        </a:rPr>
                        <a:t>Total:</a:t>
                      </a:r>
                      <a:endParaRPr lang="en-US" sz="1900" b="1" i="0" u="none" strike="noStrike" dirty="0">
                        <a:solidFill>
                          <a:srgbClr val="333333"/>
                        </a:solidFill>
                        <a:effectLst/>
                        <a:latin typeface="Arial" panose="020B0604020202020204" pitchFamily="34" charset="0"/>
                      </a:endParaRPr>
                    </a:p>
                  </a:txBody>
                  <a:tcPr marL="10148" marR="10148" marT="10148" marB="0" anchor="b"/>
                </a:tc>
                <a:tc>
                  <a:txBody>
                    <a:bodyPr/>
                    <a:lstStyle/>
                    <a:p>
                      <a:pPr marL="0" algn="ctr" defTabSz="914411" rtl="0" eaLnBrk="1" fontAlgn="b" latinLnBrk="0" hangingPunct="1"/>
                      <a:r>
                        <a:rPr lang="en-US" sz="1900" b="1" u="none" strike="noStrike" kern="1200" dirty="0">
                          <a:solidFill>
                            <a:srgbClr val="000000"/>
                          </a:solidFill>
                          <a:effectLst/>
                          <a:latin typeface="+mn-lt"/>
                          <a:ea typeface="+mn-ea"/>
                          <a:cs typeface="+mn-cs"/>
                        </a:rPr>
                        <a:t>124,409</a:t>
                      </a:r>
                    </a:p>
                  </a:txBody>
                  <a:tcPr marL="9525" marR="9525" marT="9525" marB="0" anchor="b"/>
                </a:tc>
                <a:tc>
                  <a:txBody>
                    <a:bodyPr/>
                    <a:lstStyle/>
                    <a:p>
                      <a:pPr marL="0" algn="ctr" defTabSz="914411" rtl="0" eaLnBrk="1" fontAlgn="b" latinLnBrk="0" hangingPunct="1"/>
                      <a:r>
                        <a:rPr lang="en-US" sz="1900" b="1" u="none" strike="noStrike" kern="1200" dirty="0">
                          <a:solidFill>
                            <a:srgbClr val="000000"/>
                          </a:solidFill>
                          <a:effectLst/>
                          <a:latin typeface="+mn-lt"/>
                          <a:ea typeface="+mn-ea"/>
                          <a:cs typeface="+mn-cs"/>
                        </a:rPr>
                        <a:t>1,479</a:t>
                      </a:r>
                    </a:p>
                  </a:txBody>
                  <a:tcPr marL="9525" marR="9525" marT="9525" marB="0" anchor="b"/>
                </a:tc>
                <a:extLst>
                  <a:ext uri="{0D108BD9-81ED-4DB2-BD59-A6C34878D82A}">
                    <a16:rowId xmlns:a16="http://schemas.microsoft.com/office/drawing/2014/main" val="2233246492"/>
                  </a:ext>
                </a:extLst>
              </a:tr>
            </a:tbl>
          </a:graphicData>
        </a:graphic>
      </p:graphicFrame>
    </p:spTree>
    <p:extLst>
      <p:ext uri="{BB962C8B-B14F-4D97-AF65-F5344CB8AC3E}">
        <p14:creationId xmlns:p14="http://schemas.microsoft.com/office/powerpoint/2010/main" val="148967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9" name="Rectangle 1068">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71" name="Rectangle 1070">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26F30F-8EC7-4C4A-9F82-C7D5DCC1878A}"/>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defTabSz="914400"/>
            <a:r>
              <a:rPr lang="en-US" sz="2800" kern="1200" dirty="0">
                <a:solidFill>
                  <a:schemeClr val="tx1"/>
                </a:solidFill>
                <a:latin typeface="+mj-lt"/>
                <a:ea typeface="+mj-ea"/>
                <a:cs typeface="+mj-cs"/>
              </a:rPr>
              <a:t>Barren River Reportable Disease 2023 Year to Date</a:t>
            </a:r>
          </a:p>
        </p:txBody>
      </p:sp>
      <p:sp>
        <p:nvSpPr>
          <p:cNvPr id="1073" name="Rectangle: Rounded Corners 1072">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Inserted picture RelID:1">
            <a:extLst>
              <a:ext uri="{FF2B5EF4-FFF2-40B4-BE49-F238E27FC236}">
                <a16:creationId xmlns:a16="http://schemas.microsoft.com/office/drawing/2014/main" id="{00000000-0008-0000-0000-000002000000}"/>
              </a:ext>
            </a:extLst>
          </p:cNvPr>
          <p:cNvPicPr>
            <a:picLocks noChangeAspect="1"/>
          </p:cNvPicPr>
          <p:nvPr/>
        </p:nvPicPr>
        <p:blipFill>
          <a:blip r:embed="rId3"/>
          <a:stretch>
            <a:fillRect/>
          </a:stretch>
        </p:blipFill>
        <p:spPr>
          <a:xfrm>
            <a:off x="388777" y="2211031"/>
            <a:ext cx="11247736" cy="4130775"/>
          </a:xfrm>
          <a:prstGeom prst="rect">
            <a:avLst/>
          </a:prstGeom>
          <a:ln w="12700">
            <a:solidFill>
              <a:srgbClr val="000000"/>
            </a:solidFill>
            <a:prstDash val="solid"/>
          </a:ln>
        </p:spPr>
      </p:pic>
    </p:spTree>
    <p:extLst>
      <p:ext uri="{BB962C8B-B14F-4D97-AF65-F5344CB8AC3E}">
        <p14:creationId xmlns:p14="http://schemas.microsoft.com/office/powerpoint/2010/main" val="332689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9" name="Rectangle 1068">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71" name="Rectangle 1070">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26F30F-8EC7-4C4A-9F82-C7D5DCC1878A}"/>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defTabSz="914400"/>
            <a:r>
              <a:rPr lang="en-US" sz="2800" kern="1200" dirty="0">
                <a:solidFill>
                  <a:schemeClr val="tx1"/>
                </a:solidFill>
                <a:latin typeface="+mj-lt"/>
                <a:ea typeface="+mj-ea"/>
                <a:cs typeface="+mj-cs"/>
              </a:rPr>
              <a:t>Syndromic Data: Drug Overdose </a:t>
            </a:r>
          </a:p>
        </p:txBody>
      </p:sp>
      <p:sp>
        <p:nvSpPr>
          <p:cNvPr id="1073" name="Rectangle: Rounded Corners 1072">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A picture containing text, indoor&#10;&#10;Description automatically generated">
            <a:extLst>
              <a:ext uri="{FF2B5EF4-FFF2-40B4-BE49-F238E27FC236}">
                <a16:creationId xmlns:a16="http://schemas.microsoft.com/office/drawing/2014/main" id="{47F11A23-368E-4A56-44EC-E76821037A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3778" y="2144447"/>
            <a:ext cx="9324443" cy="4403210"/>
          </a:xfrm>
          <a:prstGeom prst="rect">
            <a:avLst/>
          </a:prstGeom>
        </p:spPr>
      </p:pic>
    </p:spTree>
    <p:extLst>
      <p:ext uri="{BB962C8B-B14F-4D97-AF65-F5344CB8AC3E}">
        <p14:creationId xmlns:p14="http://schemas.microsoft.com/office/powerpoint/2010/main" val="90988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68D337-5648-494C-BE3A-8F159DCC3AA4}"/>
              </a:ext>
            </a:extLst>
          </p:cNvPr>
          <p:cNvSpPr>
            <a:spLocks noGrp="1"/>
          </p:cNvSpPr>
          <p:nvPr>
            <p:ph type="title"/>
          </p:nvPr>
        </p:nvSpPr>
        <p:spPr>
          <a:xfrm>
            <a:off x="838200" y="643467"/>
            <a:ext cx="2951205" cy="5571066"/>
          </a:xfrm>
        </p:spPr>
        <p:txBody>
          <a:bodyPr>
            <a:normAutofit/>
          </a:bodyPr>
          <a:lstStyle/>
          <a:p>
            <a:r>
              <a:rPr lang="en-US" dirty="0">
                <a:solidFill>
                  <a:srgbClr val="FFFFFF"/>
                </a:solidFill>
              </a:rPr>
              <a:t>Contact</a:t>
            </a:r>
          </a:p>
        </p:txBody>
      </p:sp>
      <p:graphicFrame>
        <p:nvGraphicFramePr>
          <p:cNvPr id="5" name="Content Placeholder 2">
            <a:extLst>
              <a:ext uri="{FF2B5EF4-FFF2-40B4-BE49-F238E27FC236}">
                <a16:creationId xmlns:a16="http://schemas.microsoft.com/office/drawing/2014/main" id="{37C63E33-7020-4E4A-59E0-3BC9C41C0615}"/>
              </a:ext>
            </a:extLst>
          </p:cNvPr>
          <p:cNvGraphicFramePr>
            <a:graphicFrameLocks noGrp="1"/>
          </p:cNvGraphicFramePr>
          <p:nvPr>
            <p:ph idx="1"/>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41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2" name="Title 1">
            <a:extLst>
              <a:ext uri="{FF2B5EF4-FFF2-40B4-BE49-F238E27FC236}">
                <a16:creationId xmlns:a16="http://schemas.microsoft.com/office/drawing/2014/main" id="{BE408495-9632-CF3A-9BA9-1666EA566D88}"/>
              </a:ext>
            </a:extLst>
          </p:cNvPr>
          <p:cNvSpPr>
            <a:spLocks noGrp="1"/>
          </p:cNvSpPr>
          <p:nvPr>
            <p:ph type="title"/>
          </p:nvPr>
        </p:nvSpPr>
        <p:spPr>
          <a:xfrm>
            <a:off x="838199" y="1120676"/>
            <a:ext cx="7021513" cy="2308324"/>
          </a:xfrm>
        </p:spPr>
        <p:txBody>
          <a:bodyPr vert="horz" lIns="91440" tIns="45720" rIns="91440" bIns="45720" rtlCol="0" anchor="b">
            <a:normAutofit/>
          </a:bodyPr>
          <a:lstStyle/>
          <a:p>
            <a:pPr defTabSz="914400"/>
            <a:r>
              <a:rPr lang="en-US" sz="6700" b="1" kern="1200" dirty="0">
                <a:solidFill>
                  <a:schemeClr val="bg1"/>
                </a:solidFill>
                <a:latin typeface="+mj-lt"/>
                <a:ea typeface="+mj-ea"/>
                <a:cs typeface="+mj-cs"/>
              </a:rPr>
              <a:t>TOUGH TALKS</a:t>
            </a:r>
            <a:br>
              <a:rPr lang="en-US" sz="6700" b="1" kern="1200" dirty="0">
                <a:solidFill>
                  <a:schemeClr val="bg1"/>
                </a:solidFill>
                <a:latin typeface="+mj-lt"/>
                <a:ea typeface="+mj-ea"/>
                <a:cs typeface="+mj-cs"/>
              </a:rPr>
            </a:br>
            <a:r>
              <a:rPr lang="en-US" sz="6700" b="1" kern="1200" dirty="0">
                <a:solidFill>
                  <a:schemeClr val="bg1"/>
                </a:solidFill>
                <a:latin typeface="+mj-lt"/>
                <a:ea typeface="+mj-ea"/>
                <a:cs typeface="+mj-cs"/>
              </a:rPr>
              <a:t>STEPHEN PARROTT	</a:t>
            </a:r>
          </a:p>
        </p:txBody>
      </p:sp>
    </p:spTree>
    <p:extLst>
      <p:ext uri="{BB962C8B-B14F-4D97-AF65-F5344CB8AC3E}">
        <p14:creationId xmlns:p14="http://schemas.microsoft.com/office/powerpoint/2010/main" val="84151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15525E-9D3C-48B1-9094-19A5FB1E9A3F}"/>
              </a:ext>
            </a:extLst>
          </p:cNvPr>
          <p:cNvSpPr>
            <a:spLocks noGrp="1"/>
          </p:cNvSpPr>
          <p:nvPr>
            <p:ph idx="1"/>
          </p:nvPr>
        </p:nvSpPr>
        <p:spPr>
          <a:xfrm>
            <a:off x="3828038" y="2095764"/>
            <a:ext cx="4771883" cy="4044789"/>
          </a:xfrm>
        </p:spPr>
        <p:txBody>
          <a:bodyPr>
            <a:normAutofit/>
          </a:bodyPr>
          <a:lstStyle/>
          <a:p>
            <a:r>
              <a:rPr lang="en-US" sz="3200" dirty="0"/>
              <a:t>Long Term Care </a:t>
            </a:r>
          </a:p>
          <a:p>
            <a:r>
              <a:rPr lang="en-US" sz="3200" dirty="0"/>
              <a:t>Communications </a:t>
            </a:r>
          </a:p>
          <a:p>
            <a:r>
              <a:rPr lang="en-US" sz="3200" dirty="0"/>
              <a:t>Training &amp; Exercise </a:t>
            </a:r>
            <a:endParaRPr lang="en-US" sz="3000" dirty="0"/>
          </a:p>
        </p:txBody>
      </p:sp>
      <p:sp>
        <p:nvSpPr>
          <p:cNvPr id="5" name="TextBox 4">
            <a:extLst>
              <a:ext uri="{FF2B5EF4-FFF2-40B4-BE49-F238E27FC236}">
                <a16:creationId xmlns:a16="http://schemas.microsoft.com/office/drawing/2014/main" id="{2AB09645-30BE-48D8-9957-11C3127B6C28}"/>
              </a:ext>
            </a:extLst>
          </p:cNvPr>
          <p:cNvSpPr txBox="1"/>
          <p:nvPr/>
        </p:nvSpPr>
        <p:spPr>
          <a:xfrm>
            <a:off x="3047268" y="940320"/>
            <a:ext cx="6097464" cy="769441"/>
          </a:xfrm>
          <a:prstGeom prst="rect">
            <a:avLst/>
          </a:prstGeom>
          <a:noFill/>
        </p:spPr>
        <p:txBody>
          <a:bodyPr wrap="square">
            <a:spAutoFit/>
          </a:bodyPr>
          <a:lstStyle/>
          <a:p>
            <a:pPr algn="ctr"/>
            <a:r>
              <a:rPr lang="en-US" sz="4400" dirty="0"/>
              <a:t>COMMITTEE UPDATES</a:t>
            </a:r>
          </a:p>
        </p:txBody>
      </p:sp>
      <p:pic>
        <p:nvPicPr>
          <p:cNvPr id="2" name="Picture 1" descr="Shape&#10;&#10;Description automatically generated with medium confidence">
            <a:extLst>
              <a:ext uri="{FF2B5EF4-FFF2-40B4-BE49-F238E27FC236}">
                <a16:creationId xmlns:a16="http://schemas.microsoft.com/office/drawing/2014/main" id="{33A2EF6C-3428-0145-3AB2-8E709512D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7329" y="5736931"/>
            <a:ext cx="1384557" cy="1034956"/>
          </a:xfrm>
          <a:prstGeom prst="rect">
            <a:avLst/>
          </a:prstGeom>
        </p:spPr>
      </p:pic>
      <p:sp>
        <p:nvSpPr>
          <p:cNvPr id="6" name="TextBox 5">
            <a:extLst>
              <a:ext uri="{FF2B5EF4-FFF2-40B4-BE49-F238E27FC236}">
                <a16:creationId xmlns:a16="http://schemas.microsoft.com/office/drawing/2014/main" id="{EA4A3B80-3DC2-4B5C-954C-60B162E72C64}"/>
              </a:ext>
            </a:extLst>
          </p:cNvPr>
          <p:cNvSpPr txBox="1"/>
          <p:nvPr/>
        </p:nvSpPr>
        <p:spPr>
          <a:xfrm>
            <a:off x="1034905" y="5955887"/>
            <a:ext cx="7054020"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9E0000"/>
                </a:solidFill>
                <a:effectLst/>
                <a:uLnTx/>
                <a:uFillTx/>
                <a:latin typeface="Gill Sans MT" panose="020B0502020104020203"/>
                <a:ea typeface="+mn-ea"/>
                <a:cs typeface="+mn-cs"/>
              </a:rPr>
              <a:t>Use this QR Code to sign in.  Be sure to list ALL agencies you represent!</a:t>
            </a:r>
          </a:p>
          <a:p>
            <a:pPr>
              <a:defRPr/>
            </a:pPr>
            <a:r>
              <a:rPr lang="en-US" sz="1800" dirty="0">
                <a:hlinkClick r:id="rId3"/>
              </a:rPr>
              <a:t>https://ky.readyop.com/fs/4osq/893976b5</a:t>
            </a:r>
            <a:r>
              <a:rPr lang="en-US" sz="1800" dirty="0"/>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9E0000"/>
              </a:solidFill>
              <a:effectLst/>
              <a:uLnTx/>
              <a:uFillTx/>
              <a:latin typeface="Gill Sans MT" panose="020B0502020104020203"/>
              <a:ea typeface="+mn-ea"/>
              <a:cs typeface="+mn-cs"/>
            </a:endParaRPr>
          </a:p>
        </p:txBody>
      </p:sp>
      <p:pic>
        <p:nvPicPr>
          <p:cNvPr id="7" name="Picture 6">
            <a:extLst>
              <a:ext uri="{FF2B5EF4-FFF2-40B4-BE49-F238E27FC236}">
                <a16:creationId xmlns:a16="http://schemas.microsoft.com/office/drawing/2014/main" id="{CF59E9FC-D0EF-4721-B7B2-35268D12E5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123" y="5870328"/>
            <a:ext cx="909782" cy="909782"/>
          </a:xfrm>
          <a:prstGeom prst="rect">
            <a:avLst/>
          </a:prstGeom>
        </p:spPr>
      </p:pic>
    </p:spTree>
    <p:extLst>
      <p:ext uri="{BB962C8B-B14F-4D97-AF65-F5344CB8AC3E}">
        <p14:creationId xmlns:p14="http://schemas.microsoft.com/office/powerpoint/2010/main" val="3168738403"/>
      </p:ext>
    </p:extLst>
  </p:cSld>
  <p:clrMapOvr>
    <a:masterClrMapping/>
  </p:clrMapOvr>
</p:sld>
</file>

<file path=ppt/theme/theme1.xml><?xml version="1.0" encoding="utf-8"?>
<a:theme xmlns:a="http://schemas.openxmlformats.org/drawingml/2006/main" name="Parcel">
  <a:themeElements>
    <a:clrScheme name="Custom 9">
      <a:dk1>
        <a:srgbClr val="000000"/>
      </a:dk1>
      <a:lt1>
        <a:sysClr val="window" lastClr="FFFFFF"/>
      </a:lt1>
      <a:dk2>
        <a:srgbClr val="002D89"/>
      </a:dk2>
      <a:lt2>
        <a:srgbClr val="F8F8F8"/>
      </a:lt2>
      <a:accent1>
        <a:srgbClr val="002060"/>
      </a:accent1>
      <a:accent2>
        <a:srgbClr val="002166"/>
      </a:accent2>
      <a:accent3>
        <a:srgbClr val="002166"/>
      </a:accent3>
      <a:accent4>
        <a:srgbClr val="002166"/>
      </a:accent4>
      <a:accent5>
        <a:srgbClr val="5F5F5F"/>
      </a:accent5>
      <a:accent6>
        <a:srgbClr val="4D4D4D"/>
      </a:accent6>
      <a:hlink>
        <a:srgbClr val="5F5F5F"/>
      </a:hlink>
      <a:folHlink>
        <a:srgbClr val="919191"/>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10.xml><?xml version="1.0" encoding="utf-8"?>
<a:theme xmlns:a="http://schemas.openxmlformats.org/drawingml/2006/main" name="DPH Overview Slides">
  <a:themeElements>
    <a:clrScheme name="KDPH">
      <a:dk1>
        <a:sysClr val="windowText" lastClr="000000"/>
      </a:dk1>
      <a:lt1>
        <a:sysClr val="window" lastClr="FFFFFF"/>
      </a:lt1>
      <a:dk2>
        <a:srgbClr val="002649"/>
      </a:dk2>
      <a:lt2>
        <a:srgbClr val="D8D8D8"/>
      </a:lt2>
      <a:accent1>
        <a:srgbClr val="01203D"/>
      </a:accent1>
      <a:accent2>
        <a:srgbClr val="62BCF0"/>
      </a:accent2>
      <a:accent3>
        <a:srgbClr val="84BC49"/>
      </a:accent3>
      <a:accent4>
        <a:srgbClr val="D8D8D8"/>
      </a:accent4>
      <a:accent5>
        <a:srgbClr val="BBDEFB"/>
      </a:accent5>
      <a:accent6>
        <a:srgbClr val="A2A2A2"/>
      </a:accent6>
      <a:hlink>
        <a:srgbClr val="1F01FF"/>
      </a:hlink>
      <a:folHlink>
        <a:srgbClr val="C1A875"/>
      </a:folHlink>
    </a:clrScheme>
    <a:fontScheme name="Custom 1">
      <a:majorFont>
        <a:latin typeface="Gotham Black"/>
        <a:ea typeface=""/>
        <a:cs typeface=""/>
      </a:majorFont>
      <a:minorFont>
        <a:latin typeface="Gotham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9">
      <a:dk1>
        <a:srgbClr val="000000"/>
      </a:dk1>
      <a:lt1>
        <a:sysClr val="window" lastClr="FFFFFF"/>
      </a:lt1>
      <a:dk2>
        <a:srgbClr val="002D89"/>
      </a:dk2>
      <a:lt2>
        <a:srgbClr val="F8F8F8"/>
      </a:lt2>
      <a:accent1>
        <a:srgbClr val="002060"/>
      </a:accent1>
      <a:accent2>
        <a:srgbClr val="002166"/>
      </a:accent2>
      <a:accent3>
        <a:srgbClr val="002166"/>
      </a:accent3>
      <a:accent4>
        <a:srgbClr val="002166"/>
      </a:accent4>
      <a:accent5>
        <a:srgbClr val="002166"/>
      </a:accent5>
      <a:accent6>
        <a:srgbClr val="002166"/>
      </a:accent6>
      <a:hlink>
        <a:srgbClr val="002166"/>
      </a:hlink>
      <a:folHlink>
        <a:srgbClr val="00216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22718</TotalTime>
  <Words>805</Words>
  <Application>Microsoft Office PowerPoint</Application>
  <PresentationFormat>Widescreen</PresentationFormat>
  <Paragraphs>141</Paragraphs>
  <Slides>14</Slides>
  <Notes>4</Notes>
  <HiddenSlides>0</HiddenSlides>
  <MMClips>0</MMClips>
  <ScaleCrop>false</ScaleCrop>
  <HeadingPairs>
    <vt:vector size="6" baseType="variant">
      <vt:variant>
        <vt:lpstr>Fonts Used</vt:lpstr>
      </vt:variant>
      <vt:variant>
        <vt:i4>9</vt:i4>
      </vt:variant>
      <vt:variant>
        <vt:lpstr>Theme</vt:lpstr>
      </vt:variant>
      <vt:variant>
        <vt:i4>11</vt:i4>
      </vt:variant>
      <vt:variant>
        <vt:lpstr>Slide Titles</vt:lpstr>
      </vt:variant>
      <vt:variant>
        <vt:i4>14</vt:i4>
      </vt:variant>
    </vt:vector>
  </HeadingPairs>
  <TitlesOfParts>
    <vt:vector size="34" baseType="lpstr">
      <vt:lpstr>Arial</vt:lpstr>
      <vt:lpstr>Calibri</vt:lpstr>
      <vt:lpstr>Calibri Light</vt:lpstr>
      <vt:lpstr>Courier New</vt:lpstr>
      <vt:lpstr>Gill Sans MT</vt:lpstr>
      <vt:lpstr>Gotham Bold</vt:lpstr>
      <vt:lpstr>Gotham Medium</vt:lpstr>
      <vt:lpstr>Grandview</vt:lpstr>
      <vt:lpstr>Wingdings</vt:lpstr>
      <vt:lpstr>Parcel</vt:lpstr>
      <vt:lpstr>Office Theme</vt:lpstr>
      <vt:lpstr>Office Theme</vt:lpstr>
      <vt:lpstr>Office Theme</vt:lpstr>
      <vt:lpstr>Office Theme</vt:lpstr>
      <vt:lpstr>Office Theme</vt:lpstr>
      <vt:lpstr>Office Theme</vt:lpstr>
      <vt:lpstr>Office Theme</vt:lpstr>
      <vt:lpstr>Office Theme</vt:lpstr>
      <vt:lpstr>DPH Overview Slides</vt:lpstr>
      <vt:lpstr>1_Office Theme</vt:lpstr>
      <vt:lpstr>PowerPoint Presentation</vt:lpstr>
      <vt:lpstr>PowerPoint Presentation</vt:lpstr>
      <vt:lpstr>HEART Coalition EPI Report</vt:lpstr>
      <vt:lpstr>Region 4 COVID-19 Numbers</vt:lpstr>
      <vt:lpstr>Barren River Reportable Disease 2023 Year to Date</vt:lpstr>
      <vt:lpstr>Syndromic Data: Drug Overdose </vt:lpstr>
      <vt:lpstr>Contact</vt:lpstr>
      <vt:lpstr>TOUGH TALKS STEPHEN PARROTT </vt:lpstr>
      <vt:lpstr>PowerPoint Presentation</vt:lpstr>
      <vt:lpstr>Purchase Requests</vt:lpstr>
      <vt:lpstr>MACH 5 - 5 Minutes to Preparedness</vt:lpstr>
      <vt:lpstr>Miscellaneous/Questions</vt:lpstr>
      <vt:lpstr>Meeting Changes!</vt:lpstr>
      <vt:lpstr>Next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Yvette G (CHFS DPH DPHPS)</dc:creator>
  <cp:lastModifiedBy>Coleman, Yvette G (CHFS DPH DPHPS)</cp:lastModifiedBy>
  <cp:revision>265</cp:revision>
  <cp:lastPrinted>2023-05-11T13:10:24Z</cp:lastPrinted>
  <dcterms:created xsi:type="dcterms:W3CDTF">2021-10-11T22:05:15Z</dcterms:created>
  <dcterms:modified xsi:type="dcterms:W3CDTF">2023-06-07T21:38:33Z</dcterms:modified>
</cp:coreProperties>
</file>