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slideLayouts/slideLayout2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10.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3" r:id="rId1"/>
    <p:sldMasterId id="2147484015" r:id="rId2"/>
    <p:sldMasterId id="2147484027" r:id="rId3"/>
    <p:sldMasterId id="2147484029" r:id="rId4"/>
    <p:sldMasterId id="2147484031" r:id="rId5"/>
    <p:sldMasterId id="2147484032" r:id="rId6"/>
    <p:sldMasterId id="2147484034" r:id="rId7"/>
    <p:sldMasterId id="2147484035" r:id="rId8"/>
    <p:sldMasterId id="2147484036" r:id="rId9"/>
    <p:sldMasterId id="2147484038" r:id="rId10"/>
    <p:sldMasterId id="2147484054" r:id="rId11"/>
  </p:sldMasterIdLst>
  <p:notesMasterIdLst>
    <p:notesMasterId r:id="rId26"/>
  </p:notesMasterIdLst>
  <p:sldIdLst>
    <p:sldId id="333" r:id="rId12"/>
    <p:sldId id="311" r:id="rId13"/>
    <p:sldId id="359" r:id="rId14"/>
    <p:sldId id="360" r:id="rId15"/>
    <p:sldId id="361" r:id="rId16"/>
    <p:sldId id="362" r:id="rId17"/>
    <p:sldId id="363" r:id="rId18"/>
    <p:sldId id="357" r:id="rId19"/>
    <p:sldId id="312" r:id="rId20"/>
    <p:sldId id="358" r:id="rId21"/>
    <p:sldId id="307" r:id="rId22"/>
    <p:sldId id="321" r:id="rId23"/>
    <p:sldId id="339" r:id="rId24"/>
    <p:sldId id="280" r:id="rId25"/>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eman, Yvette G (CHFS DPH DPHPS)" initials="CYG(DD" lastIdx="3" clrIdx="0">
    <p:extLst>
      <p:ext uri="{19B8F6BF-5375-455C-9EA6-DF929625EA0E}">
        <p15:presenceInfo xmlns:p15="http://schemas.microsoft.com/office/powerpoint/2012/main" userId="S::yvette.coleman@ky.gov::319ed7f4-ac3f-41ca-83be-10159d9b23c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0000"/>
    <a:srgbClr val="2834A4"/>
    <a:srgbClr val="244F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196" autoAdjust="0"/>
  </p:normalViewPr>
  <p:slideViewPr>
    <p:cSldViewPr snapToGrid="0">
      <p:cViewPr varScale="1">
        <p:scale>
          <a:sx n="123" d="100"/>
          <a:sy n="123" d="100"/>
        </p:scale>
        <p:origin x="114" y="186"/>
      </p:cViewPr>
      <p:guideLst/>
    </p:cSldViewPr>
  </p:slideViewPr>
  <p:outlineViewPr>
    <p:cViewPr>
      <p:scale>
        <a:sx n="33" d="100"/>
        <a:sy n="33" d="100"/>
      </p:scale>
      <p:origin x="0" y="-714"/>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0.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commentAuthors" Target="commentAuthors.xml"/><Relationship Id="rId30" Type="http://schemas.openxmlformats.org/officeDocument/2006/relationships/theme" Target="theme/theme1.xml"/></Relationships>
</file>

<file path=ppt/diagrams/_rels/data2.xml.rels><?xml version="1.0" encoding="UTF-8" standalone="yes"?>
<Relationships xmlns="http://schemas.openxmlformats.org/package/2006/relationships"><Relationship Id="rId2" Type="http://schemas.openxmlformats.org/officeDocument/2006/relationships/hyperlink" Target="mailto:India.Martinez@barrenriverhealth.org" TargetMode="External"/><Relationship Id="rId1" Type="http://schemas.openxmlformats.org/officeDocument/2006/relationships/hyperlink" Target="mailto:Kristen.Eggles@ky.gov"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mailto:India.Martinez@barrenriverhealth.org" TargetMode="External"/><Relationship Id="rId1" Type="http://schemas.openxmlformats.org/officeDocument/2006/relationships/hyperlink" Target="mailto:Kristen.Eggles@ky.gov"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69929-1A00-4B39-BAB7-B500300888FC}"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n-US"/>
        </a:p>
      </dgm:t>
    </dgm:pt>
    <dgm:pt modelId="{27F0A3CF-5B14-424A-9756-5E1F5AE39F84}">
      <dgm:prSet phldrT="[Text]" custT="1"/>
      <dgm:spPr>
        <a:solidFill>
          <a:srgbClr val="62BCF0"/>
        </a:solidFill>
        <a:ln w="28575">
          <a:noFill/>
        </a:ln>
      </dgm:spPr>
      <dgm:t>
        <a:bodyPr/>
        <a:lstStyle/>
        <a:p>
          <a:r>
            <a:rPr lang="en-US" sz="2000" dirty="0">
              <a:solidFill>
                <a:schemeClr val="bg1"/>
              </a:solidFill>
              <a:latin typeface="Grandview" panose="020B0502040204020203" pitchFamily="34" charset="0"/>
            </a:rPr>
            <a:t>Commissioner’s Office</a:t>
          </a:r>
          <a:endParaRPr lang="en-US" sz="2000" i="1" dirty="0">
            <a:solidFill>
              <a:schemeClr val="bg1"/>
            </a:solidFill>
            <a:latin typeface="Grandview" panose="020B0502040204020203" pitchFamily="34" charset="0"/>
          </a:endParaRPr>
        </a:p>
      </dgm:t>
    </dgm:pt>
    <dgm:pt modelId="{C499392C-CCD8-4667-ABC7-27F285F4D7CD}" type="parTrans" cxnId="{4E9AA6E3-D355-401C-A6BF-119CB8513E5A}">
      <dgm:prSet/>
      <dgm:spPr/>
      <dgm:t>
        <a:bodyPr/>
        <a:lstStyle/>
        <a:p>
          <a:endParaRPr lang="en-US">
            <a:latin typeface="Grandview" panose="020B0502040204020203" pitchFamily="34" charset="0"/>
          </a:endParaRPr>
        </a:p>
      </dgm:t>
    </dgm:pt>
    <dgm:pt modelId="{9EE6FBBB-E592-4881-BC26-A964F93FED14}" type="sibTrans" cxnId="{4E9AA6E3-D355-401C-A6BF-119CB8513E5A}">
      <dgm:prSet/>
      <dgm:spPr/>
      <dgm:t>
        <a:bodyPr/>
        <a:lstStyle/>
        <a:p>
          <a:endParaRPr lang="en-US">
            <a:latin typeface="Grandview" panose="020B0502040204020203" pitchFamily="34" charset="0"/>
          </a:endParaRPr>
        </a:p>
      </dgm:t>
    </dgm:pt>
    <dgm:pt modelId="{4951533E-B55E-4DDB-A2A1-0DD1A410B39D}">
      <dgm:prSet phldrT="[Text]" custT="1"/>
      <dgm:spPr>
        <a:solidFill>
          <a:srgbClr val="01203D"/>
        </a:solidFill>
        <a:ln w="28575">
          <a:noFill/>
        </a:ln>
      </dgm:spPr>
      <dgm:t>
        <a:bodyPr/>
        <a:lstStyle/>
        <a:p>
          <a:r>
            <a:rPr lang="en-US" sz="2000" dirty="0">
              <a:solidFill>
                <a:schemeClr val="bg1"/>
              </a:solidFill>
              <a:latin typeface="Grandview" panose="020B0502040204020203" pitchFamily="34" charset="0"/>
            </a:rPr>
            <a:t>Maternal and Child Health</a:t>
          </a:r>
        </a:p>
      </dgm:t>
    </dgm:pt>
    <dgm:pt modelId="{77F292DC-768C-46DC-A5A2-2814249D4427}" type="parTrans" cxnId="{C561B666-7D7A-4CFF-A534-76A7B1AFDBA8}">
      <dgm:prSet custT="1"/>
      <dgm:spPr>
        <a:ln w="28575">
          <a:solidFill>
            <a:schemeClr val="bg1">
              <a:lumMod val="85000"/>
            </a:schemeClr>
          </a:solidFill>
        </a:ln>
      </dgm:spPr>
      <dgm:t>
        <a:bodyPr/>
        <a:lstStyle/>
        <a:p>
          <a:endParaRPr lang="en-US" sz="2000">
            <a:latin typeface="Grandview" panose="020B0502040204020203" pitchFamily="34" charset="0"/>
          </a:endParaRPr>
        </a:p>
      </dgm:t>
    </dgm:pt>
    <dgm:pt modelId="{AEAE29A3-FF9F-4497-962E-AEF9F1A7EAC9}" type="sibTrans" cxnId="{C561B666-7D7A-4CFF-A534-76A7B1AFDBA8}">
      <dgm:prSet/>
      <dgm:spPr/>
      <dgm:t>
        <a:bodyPr/>
        <a:lstStyle/>
        <a:p>
          <a:endParaRPr lang="en-US">
            <a:latin typeface="Grandview" panose="020B0502040204020203" pitchFamily="34" charset="0"/>
          </a:endParaRPr>
        </a:p>
      </dgm:t>
    </dgm:pt>
    <dgm:pt modelId="{5949EB21-4911-4926-8458-9EEBA62DC847}">
      <dgm:prSet phldrT="[Text]" custT="1"/>
      <dgm:spPr>
        <a:solidFill>
          <a:srgbClr val="62BCF0"/>
        </a:solidFill>
        <a:ln w="28575">
          <a:noFill/>
        </a:ln>
      </dgm:spPr>
      <dgm:t>
        <a:bodyPr/>
        <a:lstStyle/>
        <a:p>
          <a:r>
            <a:rPr lang="en-US" sz="2000">
              <a:solidFill>
                <a:schemeClr val="bg1"/>
              </a:solidFill>
              <a:latin typeface="Grandview" panose="020B0502040204020203" pitchFamily="34" charset="0"/>
            </a:rPr>
            <a:t>Women’s Health</a:t>
          </a:r>
          <a:endParaRPr lang="en-US" sz="2000" dirty="0">
            <a:solidFill>
              <a:schemeClr val="bg1"/>
            </a:solidFill>
            <a:latin typeface="Grandview" panose="020B0502040204020203" pitchFamily="34" charset="0"/>
          </a:endParaRPr>
        </a:p>
      </dgm:t>
    </dgm:pt>
    <dgm:pt modelId="{DE51D134-8779-4301-88E6-D2DB7E3DA2B0}" type="parTrans" cxnId="{D5460841-2773-499B-954B-032563B960E2}">
      <dgm:prSet custT="1"/>
      <dgm:spPr>
        <a:ln w="28575">
          <a:solidFill>
            <a:schemeClr val="bg1">
              <a:lumMod val="85000"/>
            </a:schemeClr>
          </a:solidFill>
        </a:ln>
      </dgm:spPr>
      <dgm:t>
        <a:bodyPr/>
        <a:lstStyle/>
        <a:p>
          <a:endParaRPr lang="en-US" sz="2000">
            <a:latin typeface="Grandview" panose="020B0502040204020203" pitchFamily="34" charset="0"/>
          </a:endParaRPr>
        </a:p>
      </dgm:t>
    </dgm:pt>
    <dgm:pt modelId="{8317971A-2589-4C00-BBB7-6A1EE6FEA2D8}" type="sibTrans" cxnId="{D5460841-2773-499B-954B-032563B960E2}">
      <dgm:prSet/>
      <dgm:spPr/>
      <dgm:t>
        <a:bodyPr/>
        <a:lstStyle/>
        <a:p>
          <a:endParaRPr lang="en-US">
            <a:latin typeface="Grandview" panose="020B0502040204020203" pitchFamily="34" charset="0"/>
          </a:endParaRPr>
        </a:p>
      </dgm:t>
    </dgm:pt>
    <dgm:pt modelId="{D6BC36C3-C210-4A00-9247-EC06B7C445C6}">
      <dgm:prSet phldrT="[Text]" custT="1"/>
      <dgm:spPr>
        <a:solidFill>
          <a:srgbClr val="84BC49"/>
        </a:solidFill>
        <a:ln w="28575">
          <a:noFill/>
        </a:ln>
      </dgm:spPr>
      <dgm:t>
        <a:bodyPr/>
        <a:lstStyle/>
        <a:p>
          <a:r>
            <a:rPr lang="en-US" sz="2000" dirty="0">
              <a:solidFill>
                <a:schemeClr val="bg1"/>
              </a:solidFill>
              <a:latin typeface="Grandview" panose="020B0502040204020203" pitchFamily="34" charset="0"/>
            </a:rPr>
            <a:t>Prevention and Quality Improvement</a:t>
          </a:r>
        </a:p>
      </dgm:t>
    </dgm:pt>
    <dgm:pt modelId="{D14EEE02-1E0C-472A-AE60-766A94DFBC14}" type="parTrans" cxnId="{CC515B48-77B5-4D76-AA99-6C6B24B80A11}">
      <dgm:prSet custT="1"/>
      <dgm:spPr>
        <a:ln w="28575">
          <a:solidFill>
            <a:schemeClr val="bg1">
              <a:lumMod val="85000"/>
            </a:schemeClr>
          </a:solidFill>
        </a:ln>
      </dgm:spPr>
      <dgm:t>
        <a:bodyPr/>
        <a:lstStyle/>
        <a:p>
          <a:endParaRPr lang="en-US" sz="2000">
            <a:latin typeface="Grandview" panose="020B0502040204020203" pitchFamily="34" charset="0"/>
          </a:endParaRPr>
        </a:p>
      </dgm:t>
    </dgm:pt>
    <dgm:pt modelId="{7291E221-0BAB-4182-9161-51E79B6002CD}" type="sibTrans" cxnId="{CC515B48-77B5-4D76-AA99-6C6B24B80A11}">
      <dgm:prSet/>
      <dgm:spPr/>
      <dgm:t>
        <a:bodyPr/>
        <a:lstStyle/>
        <a:p>
          <a:endParaRPr lang="en-US">
            <a:latin typeface="Grandview" panose="020B0502040204020203" pitchFamily="34" charset="0"/>
          </a:endParaRPr>
        </a:p>
      </dgm:t>
    </dgm:pt>
    <dgm:pt modelId="{5D034D43-3765-4458-B6D9-C01B4EF1CE9C}">
      <dgm:prSet phldrT="[Text]" custT="1"/>
      <dgm:spPr>
        <a:solidFill>
          <a:srgbClr val="01203D"/>
        </a:solidFill>
        <a:ln w="28575">
          <a:noFill/>
        </a:ln>
      </dgm:spPr>
      <dgm:t>
        <a:bodyPr/>
        <a:lstStyle/>
        <a:p>
          <a:r>
            <a:rPr lang="en-US" sz="2000" dirty="0">
              <a:solidFill>
                <a:schemeClr val="bg1"/>
              </a:solidFill>
              <a:latin typeface="Grandview" panose="020B0502040204020203" pitchFamily="34" charset="0"/>
            </a:rPr>
            <a:t>Epidemiology and Health Planning</a:t>
          </a:r>
        </a:p>
      </dgm:t>
    </dgm:pt>
    <dgm:pt modelId="{D58D50F6-D6AB-466F-85E4-B320AD3F42A8}" type="parTrans" cxnId="{32E03D97-96E3-4DD7-9C7D-F279B56AB2CD}">
      <dgm:prSet/>
      <dgm:spPr>
        <a:ln w="28575">
          <a:solidFill>
            <a:schemeClr val="bg1">
              <a:lumMod val="85000"/>
            </a:schemeClr>
          </a:solidFill>
        </a:ln>
      </dgm:spPr>
      <dgm:t>
        <a:bodyPr/>
        <a:lstStyle/>
        <a:p>
          <a:endParaRPr lang="en-US">
            <a:latin typeface="Grandview" panose="020B0502040204020203" pitchFamily="34" charset="0"/>
          </a:endParaRPr>
        </a:p>
      </dgm:t>
    </dgm:pt>
    <dgm:pt modelId="{B6E60E56-7A91-4CB5-A6E6-7AFF437EEB83}" type="sibTrans" cxnId="{32E03D97-96E3-4DD7-9C7D-F279B56AB2CD}">
      <dgm:prSet/>
      <dgm:spPr/>
      <dgm:t>
        <a:bodyPr/>
        <a:lstStyle/>
        <a:p>
          <a:endParaRPr lang="en-US">
            <a:latin typeface="Grandview" panose="020B0502040204020203" pitchFamily="34" charset="0"/>
          </a:endParaRPr>
        </a:p>
      </dgm:t>
    </dgm:pt>
    <dgm:pt modelId="{A0E5D163-823F-4EB7-A974-8639FA53F1AE}">
      <dgm:prSet phldrT="[Text]" custT="1"/>
      <dgm:spPr>
        <a:solidFill>
          <a:srgbClr val="62BCF0"/>
        </a:solidFill>
        <a:ln w="28575">
          <a:noFill/>
        </a:ln>
      </dgm:spPr>
      <dgm:t>
        <a:bodyPr/>
        <a:lstStyle/>
        <a:p>
          <a:r>
            <a:rPr lang="en-US" sz="2000" dirty="0">
              <a:solidFill>
                <a:schemeClr val="bg1"/>
              </a:solidFill>
              <a:latin typeface="Grandview" panose="020B0502040204020203" pitchFamily="34" charset="0"/>
            </a:rPr>
            <a:t>Public Health Protection and Safety</a:t>
          </a:r>
        </a:p>
      </dgm:t>
    </dgm:pt>
    <dgm:pt modelId="{DFBE4F42-37DA-48B1-A71F-E90B731FF0F4}" type="parTrans" cxnId="{CEDEDDBB-1D2A-45B1-A3A9-2ADA843F3EB8}">
      <dgm:prSet custT="1"/>
      <dgm:spPr>
        <a:ln w="28575">
          <a:solidFill>
            <a:schemeClr val="bg1">
              <a:lumMod val="85000"/>
            </a:schemeClr>
          </a:solidFill>
        </a:ln>
      </dgm:spPr>
      <dgm:t>
        <a:bodyPr/>
        <a:lstStyle/>
        <a:p>
          <a:endParaRPr lang="en-US" sz="2000">
            <a:latin typeface="Grandview" panose="020B0502040204020203" pitchFamily="34" charset="0"/>
          </a:endParaRPr>
        </a:p>
      </dgm:t>
    </dgm:pt>
    <dgm:pt modelId="{BEB3162B-DD54-463B-949D-ACA9C47C6D7F}" type="sibTrans" cxnId="{CEDEDDBB-1D2A-45B1-A3A9-2ADA843F3EB8}">
      <dgm:prSet/>
      <dgm:spPr/>
      <dgm:t>
        <a:bodyPr/>
        <a:lstStyle/>
        <a:p>
          <a:endParaRPr lang="en-US">
            <a:latin typeface="Grandview" panose="020B0502040204020203" pitchFamily="34" charset="0"/>
          </a:endParaRPr>
        </a:p>
      </dgm:t>
    </dgm:pt>
    <dgm:pt modelId="{98F641F5-43FC-4A7F-91B1-545C5E7DD563}">
      <dgm:prSet phldrT="[Text]" custT="1"/>
      <dgm:spPr>
        <a:solidFill>
          <a:srgbClr val="84BC49"/>
        </a:solidFill>
        <a:ln w="28575">
          <a:noFill/>
        </a:ln>
      </dgm:spPr>
      <dgm:t>
        <a:bodyPr/>
        <a:lstStyle/>
        <a:p>
          <a:r>
            <a:rPr lang="en-US" sz="2000">
              <a:solidFill>
                <a:schemeClr val="bg1"/>
              </a:solidFill>
              <a:latin typeface="Grandview" panose="020B0502040204020203" pitchFamily="34" charset="0"/>
            </a:rPr>
            <a:t>Laboratory Services</a:t>
          </a:r>
          <a:endParaRPr lang="en-US" sz="2000" dirty="0">
            <a:solidFill>
              <a:schemeClr val="bg1"/>
            </a:solidFill>
            <a:latin typeface="Grandview" panose="020B0502040204020203" pitchFamily="34" charset="0"/>
          </a:endParaRPr>
        </a:p>
      </dgm:t>
    </dgm:pt>
    <dgm:pt modelId="{06BED08C-6348-42D4-AD94-D8D52B989DCF}" type="parTrans" cxnId="{0DE76E73-D0DD-4E1C-AFAC-BDBD79BAA55B}">
      <dgm:prSet custT="1"/>
      <dgm:spPr>
        <a:ln w="28575">
          <a:solidFill>
            <a:schemeClr val="bg1">
              <a:lumMod val="85000"/>
            </a:schemeClr>
          </a:solidFill>
        </a:ln>
      </dgm:spPr>
      <dgm:t>
        <a:bodyPr/>
        <a:lstStyle/>
        <a:p>
          <a:endParaRPr lang="en-US" sz="2000">
            <a:latin typeface="Grandview" panose="020B0502040204020203" pitchFamily="34" charset="0"/>
          </a:endParaRPr>
        </a:p>
      </dgm:t>
    </dgm:pt>
    <dgm:pt modelId="{B846EDF0-E76C-4AEB-A3D6-6B60AD2CAC87}" type="sibTrans" cxnId="{0DE76E73-D0DD-4E1C-AFAC-BDBD79BAA55B}">
      <dgm:prSet/>
      <dgm:spPr/>
      <dgm:t>
        <a:bodyPr/>
        <a:lstStyle/>
        <a:p>
          <a:endParaRPr lang="en-US">
            <a:latin typeface="Grandview" panose="020B0502040204020203" pitchFamily="34" charset="0"/>
          </a:endParaRPr>
        </a:p>
      </dgm:t>
    </dgm:pt>
    <dgm:pt modelId="{B81D7114-4009-4981-9A51-5763C8737810}">
      <dgm:prSet phldrT="[Text]" custT="1"/>
      <dgm:spPr>
        <a:solidFill>
          <a:srgbClr val="01203D"/>
        </a:solidFill>
        <a:ln w="28575">
          <a:noFill/>
        </a:ln>
      </dgm:spPr>
      <dgm:t>
        <a:bodyPr/>
        <a:lstStyle/>
        <a:p>
          <a:r>
            <a:rPr lang="en-US" sz="2000" dirty="0">
              <a:solidFill>
                <a:schemeClr val="bg1"/>
              </a:solidFill>
              <a:latin typeface="Grandview" panose="020B0502040204020203" pitchFamily="34" charset="0"/>
            </a:rPr>
            <a:t>Administration and Financial Management</a:t>
          </a:r>
        </a:p>
      </dgm:t>
    </dgm:pt>
    <dgm:pt modelId="{A6D27D9B-563E-4B23-AA07-2FD5245494B2}" type="parTrans" cxnId="{DA305433-3FC2-43BA-A04A-E323652EA15F}">
      <dgm:prSet custT="1"/>
      <dgm:spPr>
        <a:ln w="28575">
          <a:solidFill>
            <a:schemeClr val="bg1">
              <a:lumMod val="85000"/>
            </a:schemeClr>
          </a:solidFill>
        </a:ln>
      </dgm:spPr>
      <dgm:t>
        <a:bodyPr/>
        <a:lstStyle/>
        <a:p>
          <a:endParaRPr lang="en-US" sz="2000">
            <a:latin typeface="Grandview" panose="020B0502040204020203" pitchFamily="34" charset="0"/>
          </a:endParaRPr>
        </a:p>
      </dgm:t>
    </dgm:pt>
    <dgm:pt modelId="{0E4AB4C3-DBBE-4007-A8B5-2BFA2173F09F}" type="sibTrans" cxnId="{DA305433-3FC2-43BA-A04A-E323652EA15F}">
      <dgm:prSet/>
      <dgm:spPr/>
      <dgm:t>
        <a:bodyPr/>
        <a:lstStyle/>
        <a:p>
          <a:endParaRPr lang="en-US">
            <a:latin typeface="Grandview" panose="020B0502040204020203" pitchFamily="34" charset="0"/>
          </a:endParaRPr>
        </a:p>
      </dgm:t>
    </dgm:pt>
    <dgm:pt modelId="{62AF9A13-65A2-4B89-B474-136A27FEBFF4}" type="pres">
      <dgm:prSet presAssocID="{B5169929-1A00-4B39-BAB7-B500300888FC}" presName="Name0" presStyleCnt="0">
        <dgm:presLayoutVars>
          <dgm:chPref val="1"/>
          <dgm:dir/>
          <dgm:animOne val="branch"/>
          <dgm:animLvl val="lvl"/>
          <dgm:resizeHandles val="exact"/>
        </dgm:presLayoutVars>
      </dgm:prSet>
      <dgm:spPr/>
    </dgm:pt>
    <dgm:pt modelId="{522EACD8-845C-4505-99D3-C608B1CCECD7}" type="pres">
      <dgm:prSet presAssocID="{27F0A3CF-5B14-424A-9756-5E1F5AE39F84}" presName="root1" presStyleCnt="0"/>
      <dgm:spPr/>
    </dgm:pt>
    <dgm:pt modelId="{59935916-D8C6-4C4E-B14F-48A57B6B9F68}" type="pres">
      <dgm:prSet presAssocID="{27F0A3CF-5B14-424A-9756-5E1F5AE39F84}" presName="LevelOneTextNode" presStyleLbl="node0" presStyleIdx="0" presStyleCnt="1" custScaleX="112923" custScaleY="145032">
        <dgm:presLayoutVars>
          <dgm:chPref val="3"/>
        </dgm:presLayoutVars>
      </dgm:prSet>
      <dgm:spPr/>
    </dgm:pt>
    <dgm:pt modelId="{CA3EF3A2-1DC4-4BDB-B04F-4D24F2890560}" type="pres">
      <dgm:prSet presAssocID="{27F0A3CF-5B14-424A-9756-5E1F5AE39F84}" presName="level2hierChild" presStyleCnt="0"/>
      <dgm:spPr/>
    </dgm:pt>
    <dgm:pt modelId="{D06C129D-FFB9-48A9-9033-F70ED61AAC72}" type="pres">
      <dgm:prSet presAssocID="{77F292DC-768C-46DC-A5A2-2814249D4427}" presName="conn2-1" presStyleLbl="parChTrans1D2" presStyleIdx="0" presStyleCnt="7"/>
      <dgm:spPr/>
    </dgm:pt>
    <dgm:pt modelId="{6B7C93FC-AC31-42CB-8D37-AAC8C06B8586}" type="pres">
      <dgm:prSet presAssocID="{77F292DC-768C-46DC-A5A2-2814249D4427}" presName="connTx" presStyleLbl="parChTrans1D2" presStyleIdx="0" presStyleCnt="7"/>
      <dgm:spPr/>
    </dgm:pt>
    <dgm:pt modelId="{62C357A9-C3C9-4EEB-907D-E3D082F6DCFE}" type="pres">
      <dgm:prSet presAssocID="{4951533E-B55E-4DDB-A2A1-0DD1A410B39D}" presName="root2" presStyleCnt="0"/>
      <dgm:spPr/>
    </dgm:pt>
    <dgm:pt modelId="{B73CF9B0-EB3F-4577-8369-54F3E07425DB}" type="pres">
      <dgm:prSet presAssocID="{4951533E-B55E-4DDB-A2A1-0DD1A410B39D}" presName="LevelTwoTextNode" presStyleLbl="node2" presStyleIdx="0" presStyleCnt="7" custScaleX="159120">
        <dgm:presLayoutVars>
          <dgm:chPref val="3"/>
        </dgm:presLayoutVars>
      </dgm:prSet>
      <dgm:spPr/>
    </dgm:pt>
    <dgm:pt modelId="{6AEF0428-383B-403D-A5CA-DEFA57A41D68}" type="pres">
      <dgm:prSet presAssocID="{4951533E-B55E-4DDB-A2A1-0DD1A410B39D}" presName="level3hierChild" presStyleCnt="0"/>
      <dgm:spPr/>
    </dgm:pt>
    <dgm:pt modelId="{6BE7391D-3772-45C7-BB03-B5B214683C6E}" type="pres">
      <dgm:prSet presAssocID="{DE51D134-8779-4301-88E6-D2DB7E3DA2B0}" presName="conn2-1" presStyleLbl="parChTrans1D2" presStyleIdx="1" presStyleCnt="7"/>
      <dgm:spPr/>
    </dgm:pt>
    <dgm:pt modelId="{35252E8D-499F-40C3-9DF8-944FDD4B4038}" type="pres">
      <dgm:prSet presAssocID="{DE51D134-8779-4301-88E6-D2DB7E3DA2B0}" presName="connTx" presStyleLbl="parChTrans1D2" presStyleIdx="1" presStyleCnt="7"/>
      <dgm:spPr/>
    </dgm:pt>
    <dgm:pt modelId="{3F801B38-308E-4676-8B59-C5383BD39DF0}" type="pres">
      <dgm:prSet presAssocID="{5949EB21-4911-4926-8458-9EEBA62DC847}" presName="root2" presStyleCnt="0"/>
      <dgm:spPr/>
    </dgm:pt>
    <dgm:pt modelId="{57F0B218-B8AE-4220-9430-48E42516228E}" type="pres">
      <dgm:prSet presAssocID="{5949EB21-4911-4926-8458-9EEBA62DC847}" presName="LevelTwoTextNode" presStyleLbl="node2" presStyleIdx="1" presStyleCnt="7" custScaleX="159291">
        <dgm:presLayoutVars>
          <dgm:chPref val="3"/>
        </dgm:presLayoutVars>
      </dgm:prSet>
      <dgm:spPr/>
    </dgm:pt>
    <dgm:pt modelId="{2FB9D030-40A9-492A-AA53-F0EC50F4389C}" type="pres">
      <dgm:prSet presAssocID="{5949EB21-4911-4926-8458-9EEBA62DC847}" presName="level3hierChild" presStyleCnt="0"/>
      <dgm:spPr/>
    </dgm:pt>
    <dgm:pt modelId="{31B24B2D-92AE-440C-A1A6-5F475784AD35}" type="pres">
      <dgm:prSet presAssocID="{D14EEE02-1E0C-472A-AE60-766A94DFBC14}" presName="conn2-1" presStyleLbl="parChTrans1D2" presStyleIdx="2" presStyleCnt="7"/>
      <dgm:spPr/>
    </dgm:pt>
    <dgm:pt modelId="{CAEB46D4-E49D-409F-B7A0-0E1F95B7EAE8}" type="pres">
      <dgm:prSet presAssocID="{D14EEE02-1E0C-472A-AE60-766A94DFBC14}" presName="connTx" presStyleLbl="parChTrans1D2" presStyleIdx="2" presStyleCnt="7"/>
      <dgm:spPr/>
    </dgm:pt>
    <dgm:pt modelId="{2903C718-9D6E-46DE-B199-F62A164DA655}" type="pres">
      <dgm:prSet presAssocID="{D6BC36C3-C210-4A00-9247-EC06B7C445C6}" presName="root2" presStyleCnt="0"/>
      <dgm:spPr/>
    </dgm:pt>
    <dgm:pt modelId="{7273DBFA-A064-4CD0-8B35-089175BB930D}" type="pres">
      <dgm:prSet presAssocID="{D6BC36C3-C210-4A00-9247-EC06B7C445C6}" presName="LevelTwoTextNode" presStyleLbl="node2" presStyleIdx="2" presStyleCnt="7" custScaleX="159291">
        <dgm:presLayoutVars>
          <dgm:chPref val="3"/>
        </dgm:presLayoutVars>
      </dgm:prSet>
      <dgm:spPr/>
    </dgm:pt>
    <dgm:pt modelId="{98C9F45B-CEA0-4652-9DBE-ECC32105B2AC}" type="pres">
      <dgm:prSet presAssocID="{D6BC36C3-C210-4A00-9247-EC06B7C445C6}" presName="level3hierChild" presStyleCnt="0"/>
      <dgm:spPr/>
    </dgm:pt>
    <dgm:pt modelId="{4014ECEF-0888-4009-892D-AB08DF214F2C}" type="pres">
      <dgm:prSet presAssocID="{D58D50F6-D6AB-466F-85E4-B320AD3F42A8}" presName="conn2-1" presStyleLbl="parChTrans1D2" presStyleIdx="3" presStyleCnt="7"/>
      <dgm:spPr/>
    </dgm:pt>
    <dgm:pt modelId="{A41A1603-939C-4827-9FCF-316C0B1C80C5}" type="pres">
      <dgm:prSet presAssocID="{D58D50F6-D6AB-466F-85E4-B320AD3F42A8}" presName="connTx" presStyleLbl="parChTrans1D2" presStyleIdx="3" presStyleCnt="7"/>
      <dgm:spPr/>
    </dgm:pt>
    <dgm:pt modelId="{7437248C-8024-4AE1-97C7-61D9E3CEE9D1}" type="pres">
      <dgm:prSet presAssocID="{5D034D43-3765-4458-B6D9-C01B4EF1CE9C}" presName="root2" presStyleCnt="0"/>
      <dgm:spPr/>
    </dgm:pt>
    <dgm:pt modelId="{6D7F8648-288A-4A1F-B54A-807646FA6E13}" type="pres">
      <dgm:prSet presAssocID="{5D034D43-3765-4458-B6D9-C01B4EF1CE9C}" presName="LevelTwoTextNode" presStyleLbl="node2" presStyleIdx="3" presStyleCnt="7" custScaleX="159291">
        <dgm:presLayoutVars>
          <dgm:chPref val="3"/>
        </dgm:presLayoutVars>
      </dgm:prSet>
      <dgm:spPr/>
    </dgm:pt>
    <dgm:pt modelId="{8EA85A96-18C3-432C-8347-38A97D9F76BA}" type="pres">
      <dgm:prSet presAssocID="{5D034D43-3765-4458-B6D9-C01B4EF1CE9C}" presName="level3hierChild" presStyleCnt="0"/>
      <dgm:spPr/>
    </dgm:pt>
    <dgm:pt modelId="{E20EDDB1-67FA-4D7D-9539-9F9A64C6DD66}" type="pres">
      <dgm:prSet presAssocID="{DFBE4F42-37DA-48B1-A71F-E90B731FF0F4}" presName="conn2-1" presStyleLbl="parChTrans1D2" presStyleIdx="4" presStyleCnt="7"/>
      <dgm:spPr/>
    </dgm:pt>
    <dgm:pt modelId="{379F408F-4D82-4738-A54E-47C405F251E4}" type="pres">
      <dgm:prSet presAssocID="{DFBE4F42-37DA-48B1-A71F-E90B731FF0F4}" presName="connTx" presStyleLbl="parChTrans1D2" presStyleIdx="4" presStyleCnt="7"/>
      <dgm:spPr/>
    </dgm:pt>
    <dgm:pt modelId="{02EA5F23-ACB4-460F-A1D6-28C5813F94CA}" type="pres">
      <dgm:prSet presAssocID="{A0E5D163-823F-4EB7-A974-8639FA53F1AE}" presName="root2" presStyleCnt="0"/>
      <dgm:spPr/>
    </dgm:pt>
    <dgm:pt modelId="{42D61C59-8415-4E78-A2CC-696EF3213CB7}" type="pres">
      <dgm:prSet presAssocID="{A0E5D163-823F-4EB7-A974-8639FA53F1AE}" presName="LevelTwoTextNode" presStyleLbl="node2" presStyleIdx="4" presStyleCnt="7" custScaleX="159291">
        <dgm:presLayoutVars>
          <dgm:chPref val="3"/>
        </dgm:presLayoutVars>
      </dgm:prSet>
      <dgm:spPr/>
    </dgm:pt>
    <dgm:pt modelId="{4D5A1A64-052A-4B82-B438-1CE50E7B9DDD}" type="pres">
      <dgm:prSet presAssocID="{A0E5D163-823F-4EB7-A974-8639FA53F1AE}" presName="level3hierChild" presStyleCnt="0"/>
      <dgm:spPr/>
    </dgm:pt>
    <dgm:pt modelId="{4BAC4599-5689-437F-90F2-D586D824B66C}" type="pres">
      <dgm:prSet presAssocID="{06BED08C-6348-42D4-AD94-D8D52B989DCF}" presName="conn2-1" presStyleLbl="parChTrans1D2" presStyleIdx="5" presStyleCnt="7"/>
      <dgm:spPr/>
    </dgm:pt>
    <dgm:pt modelId="{306D64F2-4C84-48E1-A409-2866D8738324}" type="pres">
      <dgm:prSet presAssocID="{06BED08C-6348-42D4-AD94-D8D52B989DCF}" presName="connTx" presStyleLbl="parChTrans1D2" presStyleIdx="5" presStyleCnt="7"/>
      <dgm:spPr/>
    </dgm:pt>
    <dgm:pt modelId="{F95CDC0B-1276-4756-985D-A337D52ECEA8}" type="pres">
      <dgm:prSet presAssocID="{98F641F5-43FC-4A7F-91B1-545C5E7DD563}" presName="root2" presStyleCnt="0"/>
      <dgm:spPr/>
    </dgm:pt>
    <dgm:pt modelId="{86B6F8FD-94AF-47EE-A573-412109D0A061}" type="pres">
      <dgm:prSet presAssocID="{98F641F5-43FC-4A7F-91B1-545C5E7DD563}" presName="LevelTwoTextNode" presStyleLbl="node2" presStyleIdx="5" presStyleCnt="7" custScaleX="159291">
        <dgm:presLayoutVars>
          <dgm:chPref val="3"/>
        </dgm:presLayoutVars>
      </dgm:prSet>
      <dgm:spPr/>
    </dgm:pt>
    <dgm:pt modelId="{3E0D6E4B-09BF-4222-8C28-376A9B26B17A}" type="pres">
      <dgm:prSet presAssocID="{98F641F5-43FC-4A7F-91B1-545C5E7DD563}" presName="level3hierChild" presStyleCnt="0"/>
      <dgm:spPr/>
    </dgm:pt>
    <dgm:pt modelId="{74114163-B4E1-492A-B948-61BB1E3023B2}" type="pres">
      <dgm:prSet presAssocID="{A6D27D9B-563E-4B23-AA07-2FD5245494B2}" presName="conn2-1" presStyleLbl="parChTrans1D2" presStyleIdx="6" presStyleCnt="7"/>
      <dgm:spPr/>
    </dgm:pt>
    <dgm:pt modelId="{7C7E430D-68D7-4EDE-AC27-89BFBE44E6D7}" type="pres">
      <dgm:prSet presAssocID="{A6D27D9B-563E-4B23-AA07-2FD5245494B2}" presName="connTx" presStyleLbl="parChTrans1D2" presStyleIdx="6" presStyleCnt="7"/>
      <dgm:spPr/>
    </dgm:pt>
    <dgm:pt modelId="{73B4E290-2265-4E2D-9A08-6E318366BF85}" type="pres">
      <dgm:prSet presAssocID="{B81D7114-4009-4981-9A51-5763C8737810}" presName="root2" presStyleCnt="0"/>
      <dgm:spPr/>
    </dgm:pt>
    <dgm:pt modelId="{0060CFB8-2A8A-4A1B-B7AA-F0317BA7B739}" type="pres">
      <dgm:prSet presAssocID="{B81D7114-4009-4981-9A51-5763C8737810}" presName="LevelTwoTextNode" presStyleLbl="node2" presStyleIdx="6" presStyleCnt="7" custScaleX="159291">
        <dgm:presLayoutVars>
          <dgm:chPref val="3"/>
        </dgm:presLayoutVars>
      </dgm:prSet>
      <dgm:spPr/>
    </dgm:pt>
    <dgm:pt modelId="{456D3CD5-F779-47AD-9A81-6FD6FE9F5B2F}" type="pres">
      <dgm:prSet presAssocID="{B81D7114-4009-4981-9A51-5763C8737810}" presName="level3hierChild" presStyleCnt="0"/>
      <dgm:spPr/>
    </dgm:pt>
  </dgm:ptLst>
  <dgm:cxnLst>
    <dgm:cxn modelId="{7900B103-A435-41DC-BBE9-8084DF8D33EC}" type="presOf" srcId="{B81D7114-4009-4981-9A51-5763C8737810}" destId="{0060CFB8-2A8A-4A1B-B7AA-F0317BA7B739}" srcOrd="0" destOrd="0" presId="urn:microsoft.com/office/officeart/2008/layout/HorizontalMultiLevelHierarchy"/>
    <dgm:cxn modelId="{74DBD207-88C1-4532-93B4-A9FBE038EACD}" type="presOf" srcId="{D58D50F6-D6AB-466F-85E4-B320AD3F42A8}" destId="{A41A1603-939C-4827-9FCF-316C0B1C80C5}" srcOrd="1" destOrd="0" presId="urn:microsoft.com/office/officeart/2008/layout/HorizontalMultiLevelHierarchy"/>
    <dgm:cxn modelId="{51EDDE22-961D-41EB-A8EC-0B77DE792D49}" type="presOf" srcId="{77F292DC-768C-46DC-A5A2-2814249D4427}" destId="{D06C129D-FFB9-48A9-9033-F70ED61AAC72}" srcOrd="0" destOrd="0" presId="urn:microsoft.com/office/officeart/2008/layout/HorizontalMultiLevelHierarchy"/>
    <dgm:cxn modelId="{3E3C8F25-3550-477D-9B90-F07F10EF85A2}" type="presOf" srcId="{D6BC36C3-C210-4A00-9247-EC06B7C445C6}" destId="{7273DBFA-A064-4CD0-8B35-089175BB930D}" srcOrd="0" destOrd="0" presId="urn:microsoft.com/office/officeart/2008/layout/HorizontalMultiLevelHierarchy"/>
    <dgm:cxn modelId="{3F778B27-C081-46B6-BA0F-3B531FC2E99F}" type="presOf" srcId="{4951533E-B55E-4DDB-A2A1-0DD1A410B39D}" destId="{B73CF9B0-EB3F-4577-8369-54F3E07425DB}" srcOrd="0" destOrd="0" presId="urn:microsoft.com/office/officeart/2008/layout/HorizontalMultiLevelHierarchy"/>
    <dgm:cxn modelId="{DA305433-3FC2-43BA-A04A-E323652EA15F}" srcId="{27F0A3CF-5B14-424A-9756-5E1F5AE39F84}" destId="{B81D7114-4009-4981-9A51-5763C8737810}" srcOrd="6" destOrd="0" parTransId="{A6D27D9B-563E-4B23-AA07-2FD5245494B2}" sibTransId="{0E4AB4C3-DBBE-4007-A8B5-2BFA2173F09F}"/>
    <dgm:cxn modelId="{A1F41535-11EB-417C-BE97-9902CCFE5F8F}" type="presOf" srcId="{A6D27D9B-563E-4B23-AA07-2FD5245494B2}" destId="{7C7E430D-68D7-4EDE-AC27-89BFBE44E6D7}" srcOrd="1" destOrd="0" presId="urn:microsoft.com/office/officeart/2008/layout/HorizontalMultiLevelHierarchy"/>
    <dgm:cxn modelId="{325B7936-EB04-4B28-8DED-A2BFCE252A6B}" type="presOf" srcId="{06BED08C-6348-42D4-AD94-D8D52B989DCF}" destId="{306D64F2-4C84-48E1-A409-2866D8738324}" srcOrd="1" destOrd="0" presId="urn:microsoft.com/office/officeart/2008/layout/HorizontalMultiLevelHierarchy"/>
    <dgm:cxn modelId="{D5460841-2773-499B-954B-032563B960E2}" srcId="{27F0A3CF-5B14-424A-9756-5E1F5AE39F84}" destId="{5949EB21-4911-4926-8458-9EEBA62DC847}" srcOrd="1" destOrd="0" parTransId="{DE51D134-8779-4301-88E6-D2DB7E3DA2B0}" sibTransId="{8317971A-2589-4C00-BBB7-6A1EE6FEA2D8}"/>
    <dgm:cxn modelId="{10F4CA64-C138-4FD2-BC9C-38223871F00B}" type="presOf" srcId="{77F292DC-768C-46DC-A5A2-2814249D4427}" destId="{6B7C93FC-AC31-42CB-8D37-AAC8C06B8586}" srcOrd="1" destOrd="0" presId="urn:microsoft.com/office/officeart/2008/layout/HorizontalMultiLevelHierarchy"/>
    <dgm:cxn modelId="{C561B666-7D7A-4CFF-A534-76A7B1AFDBA8}" srcId="{27F0A3CF-5B14-424A-9756-5E1F5AE39F84}" destId="{4951533E-B55E-4DDB-A2A1-0DD1A410B39D}" srcOrd="0" destOrd="0" parTransId="{77F292DC-768C-46DC-A5A2-2814249D4427}" sibTransId="{AEAE29A3-FF9F-4497-962E-AEF9F1A7EAC9}"/>
    <dgm:cxn modelId="{CC515B48-77B5-4D76-AA99-6C6B24B80A11}" srcId="{27F0A3CF-5B14-424A-9756-5E1F5AE39F84}" destId="{D6BC36C3-C210-4A00-9247-EC06B7C445C6}" srcOrd="2" destOrd="0" parTransId="{D14EEE02-1E0C-472A-AE60-766A94DFBC14}" sibTransId="{7291E221-0BAB-4182-9161-51E79B6002CD}"/>
    <dgm:cxn modelId="{8ACBA049-CD24-4F06-87A4-A2FAEA5BB835}" type="presOf" srcId="{27F0A3CF-5B14-424A-9756-5E1F5AE39F84}" destId="{59935916-D8C6-4C4E-B14F-48A57B6B9F68}" srcOrd="0" destOrd="0" presId="urn:microsoft.com/office/officeart/2008/layout/HorizontalMultiLevelHierarchy"/>
    <dgm:cxn modelId="{A898B26B-9AB3-4153-A628-E3E2F20D1824}" type="presOf" srcId="{D58D50F6-D6AB-466F-85E4-B320AD3F42A8}" destId="{4014ECEF-0888-4009-892D-AB08DF214F2C}" srcOrd="0" destOrd="0" presId="urn:microsoft.com/office/officeart/2008/layout/HorizontalMultiLevelHierarchy"/>
    <dgm:cxn modelId="{03B3BB6C-FFE9-44B6-9C93-8E803D7C28D0}" type="presOf" srcId="{06BED08C-6348-42D4-AD94-D8D52B989DCF}" destId="{4BAC4599-5689-437F-90F2-D586D824B66C}" srcOrd="0" destOrd="0" presId="urn:microsoft.com/office/officeart/2008/layout/HorizontalMultiLevelHierarchy"/>
    <dgm:cxn modelId="{0DE76E73-D0DD-4E1C-AFAC-BDBD79BAA55B}" srcId="{27F0A3CF-5B14-424A-9756-5E1F5AE39F84}" destId="{98F641F5-43FC-4A7F-91B1-545C5E7DD563}" srcOrd="5" destOrd="0" parTransId="{06BED08C-6348-42D4-AD94-D8D52B989DCF}" sibTransId="{B846EDF0-E76C-4AEB-A3D6-6B60AD2CAC87}"/>
    <dgm:cxn modelId="{D67BDE55-4492-4F91-8DBD-3C534EDF7BB9}" type="presOf" srcId="{D14EEE02-1E0C-472A-AE60-766A94DFBC14}" destId="{CAEB46D4-E49D-409F-B7A0-0E1F95B7EAE8}" srcOrd="1" destOrd="0" presId="urn:microsoft.com/office/officeart/2008/layout/HorizontalMultiLevelHierarchy"/>
    <dgm:cxn modelId="{FD2A0356-C497-4AD4-8A60-D4855A4C1C0F}" type="presOf" srcId="{DE51D134-8779-4301-88E6-D2DB7E3DA2B0}" destId="{35252E8D-499F-40C3-9DF8-944FDD4B4038}" srcOrd="1" destOrd="0" presId="urn:microsoft.com/office/officeart/2008/layout/HorizontalMultiLevelHierarchy"/>
    <dgm:cxn modelId="{96445356-D426-40E5-852B-5437C3AD0746}" type="presOf" srcId="{A0E5D163-823F-4EB7-A974-8639FA53F1AE}" destId="{42D61C59-8415-4E78-A2CC-696EF3213CB7}" srcOrd="0" destOrd="0" presId="urn:microsoft.com/office/officeart/2008/layout/HorizontalMultiLevelHierarchy"/>
    <dgm:cxn modelId="{CD374B58-0DAF-4506-9FB7-EE1037793173}" type="presOf" srcId="{DFBE4F42-37DA-48B1-A71F-E90B731FF0F4}" destId="{E20EDDB1-67FA-4D7D-9539-9F9A64C6DD66}" srcOrd="0" destOrd="0" presId="urn:microsoft.com/office/officeart/2008/layout/HorizontalMultiLevelHierarchy"/>
    <dgm:cxn modelId="{7AFB9489-8721-418B-821E-901FC5819AB3}" type="presOf" srcId="{D14EEE02-1E0C-472A-AE60-766A94DFBC14}" destId="{31B24B2D-92AE-440C-A1A6-5F475784AD35}" srcOrd="0" destOrd="0" presId="urn:microsoft.com/office/officeart/2008/layout/HorizontalMultiLevelHierarchy"/>
    <dgm:cxn modelId="{29073390-1CA2-479D-8643-76DAFB6107F1}" type="presOf" srcId="{5949EB21-4911-4926-8458-9EEBA62DC847}" destId="{57F0B218-B8AE-4220-9430-48E42516228E}" srcOrd="0" destOrd="0" presId="urn:microsoft.com/office/officeart/2008/layout/HorizontalMultiLevelHierarchy"/>
    <dgm:cxn modelId="{32E03D97-96E3-4DD7-9C7D-F279B56AB2CD}" srcId="{27F0A3CF-5B14-424A-9756-5E1F5AE39F84}" destId="{5D034D43-3765-4458-B6D9-C01B4EF1CE9C}" srcOrd="3" destOrd="0" parTransId="{D58D50F6-D6AB-466F-85E4-B320AD3F42A8}" sibTransId="{B6E60E56-7A91-4CB5-A6E6-7AFF437EEB83}"/>
    <dgm:cxn modelId="{52E189A3-B253-43A8-B623-F5746A9DF72F}" type="presOf" srcId="{DFBE4F42-37DA-48B1-A71F-E90B731FF0F4}" destId="{379F408F-4D82-4738-A54E-47C405F251E4}" srcOrd="1" destOrd="0" presId="urn:microsoft.com/office/officeart/2008/layout/HorizontalMultiLevelHierarchy"/>
    <dgm:cxn modelId="{8B4356B1-680C-46E0-9FE7-677DDA915187}" type="presOf" srcId="{5D034D43-3765-4458-B6D9-C01B4EF1CE9C}" destId="{6D7F8648-288A-4A1F-B54A-807646FA6E13}" srcOrd="0" destOrd="0" presId="urn:microsoft.com/office/officeart/2008/layout/HorizontalMultiLevelHierarchy"/>
    <dgm:cxn modelId="{CEDEDDBB-1D2A-45B1-A3A9-2ADA843F3EB8}" srcId="{27F0A3CF-5B14-424A-9756-5E1F5AE39F84}" destId="{A0E5D163-823F-4EB7-A974-8639FA53F1AE}" srcOrd="4" destOrd="0" parTransId="{DFBE4F42-37DA-48B1-A71F-E90B731FF0F4}" sibTransId="{BEB3162B-DD54-463B-949D-ACA9C47C6D7F}"/>
    <dgm:cxn modelId="{EB50B5D5-FAE6-4F48-A7BF-0B4147406890}" type="presOf" srcId="{DE51D134-8779-4301-88E6-D2DB7E3DA2B0}" destId="{6BE7391D-3772-45C7-BB03-B5B214683C6E}" srcOrd="0" destOrd="0" presId="urn:microsoft.com/office/officeart/2008/layout/HorizontalMultiLevelHierarchy"/>
    <dgm:cxn modelId="{4E9AA6E3-D355-401C-A6BF-119CB8513E5A}" srcId="{B5169929-1A00-4B39-BAB7-B500300888FC}" destId="{27F0A3CF-5B14-424A-9756-5E1F5AE39F84}" srcOrd="0" destOrd="0" parTransId="{C499392C-CCD8-4667-ABC7-27F285F4D7CD}" sibTransId="{9EE6FBBB-E592-4881-BC26-A964F93FED14}"/>
    <dgm:cxn modelId="{DB34F0E8-7771-41E8-B188-7744CE3A86D9}" type="presOf" srcId="{B5169929-1A00-4B39-BAB7-B500300888FC}" destId="{62AF9A13-65A2-4B89-B474-136A27FEBFF4}" srcOrd="0" destOrd="0" presId="urn:microsoft.com/office/officeart/2008/layout/HorizontalMultiLevelHierarchy"/>
    <dgm:cxn modelId="{F709E5F7-61B6-4691-815E-EE051131A205}" type="presOf" srcId="{A6D27D9B-563E-4B23-AA07-2FD5245494B2}" destId="{74114163-B4E1-492A-B948-61BB1E3023B2}" srcOrd="0" destOrd="0" presId="urn:microsoft.com/office/officeart/2008/layout/HorizontalMultiLevelHierarchy"/>
    <dgm:cxn modelId="{08917AFD-A714-4A5B-AF64-B3A4BA2BBA66}" type="presOf" srcId="{98F641F5-43FC-4A7F-91B1-545C5E7DD563}" destId="{86B6F8FD-94AF-47EE-A573-412109D0A061}" srcOrd="0" destOrd="0" presId="urn:microsoft.com/office/officeart/2008/layout/HorizontalMultiLevelHierarchy"/>
    <dgm:cxn modelId="{674BF87E-8CDE-4466-8418-F0680F6FCFE7}" type="presParOf" srcId="{62AF9A13-65A2-4B89-B474-136A27FEBFF4}" destId="{522EACD8-845C-4505-99D3-C608B1CCECD7}" srcOrd="0" destOrd="0" presId="urn:microsoft.com/office/officeart/2008/layout/HorizontalMultiLevelHierarchy"/>
    <dgm:cxn modelId="{94A2A3E5-1B9D-431B-AACA-FAF2481A9379}" type="presParOf" srcId="{522EACD8-845C-4505-99D3-C608B1CCECD7}" destId="{59935916-D8C6-4C4E-B14F-48A57B6B9F68}" srcOrd="0" destOrd="0" presId="urn:microsoft.com/office/officeart/2008/layout/HorizontalMultiLevelHierarchy"/>
    <dgm:cxn modelId="{72A8C9EA-8BE7-4A22-A443-BDD0209F8ED2}" type="presParOf" srcId="{522EACD8-845C-4505-99D3-C608B1CCECD7}" destId="{CA3EF3A2-1DC4-4BDB-B04F-4D24F2890560}" srcOrd="1" destOrd="0" presId="urn:microsoft.com/office/officeart/2008/layout/HorizontalMultiLevelHierarchy"/>
    <dgm:cxn modelId="{68BF7589-1910-4661-AC29-50CE56B72E2C}" type="presParOf" srcId="{CA3EF3A2-1DC4-4BDB-B04F-4D24F2890560}" destId="{D06C129D-FFB9-48A9-9033-F70ED61AAC72}" srcOrd="0" destOrd="0" presId="urn:microsoft.com/office/officeart/2008/layout/HorizontalMultiLevelHierarchy"/>
    <dgm:cxn modelId="{CE0AD8F4-E8F6-42D5-90F0-61AF12BAFC7D}" type="presParOf" srcId="{D06C129D-FFB9-48A9-9033-F70ED61AAC72}" destId="{6B7C93FC-AC31-42CB-8D37-AAC8C06B8586}" srcOrd="0" destOrd="0" presId="urn:microsoft.com/office/officeart/2008/layout/HorizontalMultiLevelHierarchy"/>
    <dgm:cxn modelId="{1DD6F2E0-975C-4C7A-9F3C-9139E0CD932B}" type="presParOf" srcId="{CA3EF3A2-1DC4-4BDB-B04F-4D24F2890560}" destId="{62C357A9-C3C9-4EEB-907D-E3D082F6DCFE}" srcOrd="1" destOrd="0" presId="urn:microsoft.com/office/officeart/2008/layout/HorizontalMultiLevelHierarchy"/>
    <dgm:cxn modelId="{556FDD79-09D7-4F44-8021-5A8C22C78A89}" type="presParOf" srcId="{62C357A9-C3C9-4EEB-907D-E3D082F6DCFE}" destId="{B73CF9B0-EB3F-4577-8369-54F3E07425DB}" srcOrd="0" destOrd="0" presId="urn:microsoft.com/office/officeart/2008/layout/HorizontalMultiLevelHierarchy"/>
    <dgm:cxn modelId="{B686E056-3EA9-41E4-9211-B295BBFDE71C}" type="presParOf" srcId="{62C357A9-C3C9-4EEB-907D-E3D082F6DCFE}" destId="{6AEF0428-383B-403D-A5CA-DEFA57A41D68}" srcOrd="1" destOrd="0" presId="urn:microsoft.com/office/officeart/2008/layout/HorizontalMultiLevelHierarchy"/>
    <dgm:cxn modelId="{4722D869-54C6-42A5-BA27-85C0879C4B16}" type="presParOf" srcId="{CA3EF3A2-1DC4-4BDB-B04F-4D24F2890560}" destId="{6BE7391D-3772-45C7-BB03-B5B214683C6E}" srcOrd="2" destOrd="0" presId="urn:microsoft.com/office/officeart/2008/layout/HorizontalMultiLevelHierarchy"/>
    <dgm:cxn modelId="{5FFC8F96-FA3D-4BAC-A7F9-177ABFECDD06}" type="presParOf" srcId="{6BE7391D-3772-45C7-BB03-B5B214683C6E}" destId="{35252E8D-499F-40C3-9DF8-944FDD4B4038}" srcOrd="0" destOrd="0" presId="urn:microsoft.com/office/officeart/2008/layout/HorizontalMultiLevelHierarchy"/>
    <dgm:cxn modelId="{3C96CD85-3CD9-45D2-9FAC-7A7CD006D69C}" type="presParOf" srcId="{CA3EF3A2-1DC4-4BDB-B04F-4D24F2890560}" destId="{3F801B38-308E-4676-8B59-C5383BD39DF0}" srcOrd="3" destOrd="0" presId="urn:microsoft.com/office/officeart/2008/layout/HorizontalMultiLevelHierarchy"/>
    <dgm:cxn modelId="{78E5B7A8-72A7-4CC5-A098-8E997007A447}" type="presParOf" srcId="{3F801B38-308E-4676-8B59-C5383BD39DF0}" destId="{57F0B218-B8AE-4220-9430-48E42516228E}" srcOrd="0" destOrd="0" presId="urn:microsoft.com/office/officeart/2008/layout/HorizontalMultiLevelHierarchy"/>
    <dgm:cxn modelId="{57A00D1C-3FEE-4670-93C8-9CB00ADC92C0}" type="presParOf" srcId="{3F801B38-308E-4676-8B59-C5383BD39DF0}" destId="{2FB9D030-40A9-492A-AA53-F0EC50F4389C}" srcOrd="1" destOrd="0" presId="urn:microsoft.com/office/officeart/2008/layout/HorizontalMultiLevelHierarchy"/>
    <dgm:cxn modelId="{E1458E52-F557-4174-9917-76A292FDC4BE}" type="presParOf" srcId="{CA3EF3A2-1DC4-4BDB-B04F-4D24F2890560}" destId="{31B24B2D-92AE-440C-A1A6-5F475784AD35}" srcOrd="4" destOrd="0" presId="urn:microsoft.com/office/officeart/2008/layout/HorizontalMultiLevelHierarchy"/>
    <dgm:cxn modelId="{4E7E23C0-497D-4508-A814-BFD3BB820CB3}" type="presParOf" srcId="{31B24B2D-92AE-440C-A1A6-5F475784AD35}" destId="{CAEB46D4-E49D-409F-B7A0-0E1F95B7EAE8}" srcOrd="0" destOrd="0" presId="urn:microsoft.com/office/officeart/2008/layout/HorizontalMultiLevelHierarchy"/>
    <dgm:cxn modelId="{45B95CC8-E58A-490C-8F18-3C9E8EAB8B3A}" type="presParOf" srcId="{CA3EF3A2-1DC4-4BDB-B04F-4D24F2890560}" destId="{2903C718-9D6E-46DE-B199-F62A164DA655}" srcOrd="5" destOrd="0" presId="urn:microsoft.com/office/officeart/2008/layout/HorizontalMultiLevelHierarchy"/>
    <dgm:cxn modelId="{F10A0546-A7C5-41A5-A17A-982E2415A112}" type="presParOf" srcId="{2903C718-9D6E-46DE-B199-F62A164DA655}" destId="{7273DBFA-A064-4CD0-8B35-089175BB930D}" srcOrd="0" destOrd="0" presId="urn:microsoft.com/office/officeart/2008/layout/HorizontalMultiLevelHierarchy"/>
    <dgm:cxn modelId="{6115D040-E413-4C40-A2D7-44511BFAE1E4}" type="presParOf" srcId="{2903C718-9D6E-46DE-B199-F62A164DA655}" destId="{98C9F45B-CEA0-4652-9DBE-ECC32105B2AC}" srcOrd="1" destOrd="0" presId="urn:microsoft.com/office/officeart/2008/layout/HorizontalMultiLevelHierarchy"/>
    <dgm:cxn modelId="{1AAEF572-ACA1-4340-9C54-01B4C0E1A0B9}" type="presParOf" srcId="{CA3EF3A2-1DC4-4BDB-B04F-4D24F2890560}" destId="{4014ECEF-0888-4009-892D-AB08DF214F2C}" srcOrd="6" destOrd="0" presId="urn:microsoft.com/office/officeart/2008/layout/HorizontalMultiLevelHierarchy"/>
    <dgm:cxn modelId="{8F7009F0-3C37-499A-9DCD-EF3883A1C3E7}" type="presParOf" srcId="{4014ECEF-0888-4009-892D-AB08DF214F2C}" destId="{A41A1603-939C-4827-9FCF-316C0B1C80C5}" srcOrd="0" destOrd="0" presId="urn:microsoft.com/office/officeart/2008/layout/HorizontalMultiLevelHierarchy"/>
    <dgm:cxn modelId="{CBA35821-7883-46FC-B2F2-36BB93B3607F}" type="presParOf" srcId="{CA3EF3A2-1DC4-4BDB-B04F-4D24F2890560}" destId="{7437248C-8024-4AE1-97C7-61D9E3CEE9D1}" srcOrd="7" destOrd="0" presId="urn:microsoft.com/office/officeart/2008/layout/HorizontalMultiLevelHierarchy"/>
    <dgm:cxn modelId="{EC260494-1D37-4E59-B840-46C156BD0037}" type="presParOf" srcId="{7437248C-8024-4AE1-97C7-61D9E3CEE9D1}" destId="{6D7F8648-288A-4A1F-B54A-807646FA6E13}" srcOrd="0" destOrd="0" presId="urn:microsoft.com/office/officeart/2008/layout/HorizontalMultiLevelHierarchy"/>
    <dgm:cxn modelId="{28C72C84-7C1C-41AC-B83A-3108FDDC299C}" type="presParOf" srcId="{7437248C-8024-4AE1-97C7-61D9E3CEE9D1}" destId="{8EA85A96-18C3-432C-8347-38A97D9F76BA}" srcOrd="1" destOrd="0" presId="urn:microsoft.com/office/officeart/2008/layout/HorizontalMultiLevelHierarchy"/>
    <dgm:cxn modelId="{646F0C40-8F1C-4E56-AF61-BC83BB262F12}" type="presParOf" srcId="{CA3EF3A2-1DC4-4BDB-B04F-4D24F2890560}" destId="{E20EDDB1-67FA-4D7D-9539-9F9A64C6DD66}" srcOrd="8" destOrd="0" presId="urn:microsoft.com/office/officeart/2008/layout/HorizontalMultiLevelHierarchy"/>
    <dgm:cxn modelId="{8A8EB2C6-B48D-489D-B8DD-5EABF67D9BE1}" type="presParOf" srcId="{E20EDDB1-67FA-4D7D-9539-9F9A64C6DD66}" destId="{379F408F-4D82-4738-A54E-47C405F251E4}" srcOrd="0" destOrd="0" presId="urn:microsoft.com/office/officeart/2008/layout/HorizontalMultiLevelHierarchy"/>
    <dgm:cxn modelId="{BE7A3239-C444-48E8-8EA9-68E364E1A27E}" type="presParOf" srcId="{CA3EF3A2-1DC4-4BDB-B04F-4D24F2890560}" destId="{02EA5F23-ACB4-460F-A1D6-28C5813F94CA}" srcOrd="9" destOrd="0" presId="urn:microsoft.com/office/officeart/2008/layout/HorizontalMultiLevelHierarchy"/>
    <dgm:cxn modelId="{15C09A17-7D4A-454E-8AFC-D73B23C6BEE7}" type="presParOf" srcId="{02EA5F23-ACB4-460F-A1D6-28C5813F94CA}" destId="{42D61C59-8415-4E78-A2CC-696EF3213CB7}" srcOrd="0" destOrd="0" presId="urn:microsoft.com/office/officeart/2008/layout/HorizontalMultiLevelHierarchy"/>
    <dgm:cxn modelId="{23836081-D33E-43EB-9CA2-58FED0D22662}" type="presParOf" srcId="{02EA5F23-ACB4-460F-A1D6-28C5813F94CA}" destId="{4D5A1A64-052A-4B82-B438-1CE50E7B9DDD}" srcOrd="1" destOrd="0" presId="urn:microsoft.com/office/officeart/2008/layout/HorizontalMultiLevelHierarchy"/>
    <dgm:cxn modelId="{7881A076-F630-48BA-B36C-D73F70893770}" type="presParOf" srcId="{CA3EF3A2-1DC4-4BDB-B04F-4D24F2890560}" destId="{4BAC4599-5689-437F-90F2-D586D824B66C}" srcOrd="10" destOrd="0" presId="urn:microsoft.com/office/officeart/2008/layout/HorizontalMultiLevelHierarchy"/>
    <dgm:cxn modelId="{16BAA4DD-A7E8-42A1-B851-702AEE18EFBC}" type="presParOf" srcId="{4BAC4599-5689-437F-90F2-D586D824B66C}" destId="{306D64F2-4C84-48E1-A409-2866D8738324}" srcOrd="0" destOrd="0" presId="urn:microsoft.com/office/officeart/2008/layout/HorizontalMultiLevelHierarchy"/>
    <dgm:cxn modelId="{3191AEEB-0282-4AF3-853E-15A296C6F169}" type="presParOf" srcId="{CA3EF3A2-1DC4-4BDB-B04F-4D24F2890560}" destId="{F95CDC0B-1276-4756-985D-A337D52ECEA8}" srcOrd="11" destOrd="0" presId="urn:microsoft.com/office/officeart/2008/layout/HorizontalMultiLevelHierarchy"/>
    <dgm:cxn modelId="{EF95FB5A-EDB1-41D3-ABA6-C4439CB02F54}" type="presParOf" srcId="{F95CDC0B-1276-4756-985D-A337D52ECEA8}" destId="{86B6F8FD-94AF-47EE-A573-412109D0A061}" srcOrd="0" destOrd="0" presId="urn:microsoft.com/office/officeart/2008/layout/HorizontalMultiLevelHierarchy"/>
    <dgm:cxn modelId="{AADA98D9-7720-42FA-9AE9-D85DF7968CE1}" type="presParOf" srcId="{F95CDC0B-1276-4756-985D-A337D52ECEA8}" destId="{3E0D6E4B-09BF-4222-8C28-376A9B26B17A}" srcOrd="1" destOrd="0" presId="urn:microsoft.com/office/officeart/2008/layout/HorizontalMultiLevelHierarchy"/>
    <dgm:cxn modelId="{B526D2F8-60EF-4BE9-ABA2-7F1399755E6D}" type="presParOf" srcId="{CA3EF3A2-1DC4-4BDB-B04F-4D24F2890560}" destId="{74114163-B4E1-492A-B948-61BB1E3023B2}" srcOrd="12" destOrd="0" presId="urn:microsoft.com/office/officeart/2008/layout/HorizontalMultiLevelHierarchy"/>
    <dgm:cxn modelId="{092BABCE-0E6F-4864-986A-A440E22C7677}" type="presParOf" srcId="{74114163-B4E1-492A-B948-61BB1E3023B2}" destId="{7C7E430D-68D7-4EDE-AC27-89BFBE44E6D7}" srcOrd="0" destOrd="0" presId="urn:microsoft.com/office/officeart/2008/layout/HorizontalMultiLevelHierarchy"/>
    <dgm:cxn modelId="{6C7463CA-747D-428E-9A3C-31C733FD6C78}" type="presParOf" srcId="{CA3EF3A2-1DC4-4BDB-B04F-4D24F2890560}" destId="{73B4E290-2265-4E2D-9A08-6E318366BF85}" srcOrd="13" destOrd="0" presId="urn:microsoft.com/office/officeart/2008/layout/HorizontalMultiLevelHierarchy"/>
    <dgm:cxn modelId="{CD8FAD67-82E0-4782-A75A-CAEF023B99DC}" type="presParOf" srcId="{73B4E290-2265-4E2D-9A08-6E318366BF85}" destId="{0060CFB8-2A8A-4A1B-B7AA-F0317BA7B739}" srcOrd="0" destOrd="0" presId="urn:microsoft.com/office/officeart/2008/layout/HorizontalMultiLevelHierarchy"/>
    <dgm:cxn modelId="{5C9CAC26-7870-486C-AF79-2E2D1F66F48F}" type="presParOf" srcId="{73B4E290-2265-4E2D-9A08-6E318366BF85}" destId="{456D3CD5-F779-47AD-9A81-6FD6FE9F5B2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85CB2B-E1F8-457E-94CF-E14D919E6093}" type="doc">
      <dgm:prSet loTypeId="urn:microsoft.com/office/officeart/2005/8/layout/list1" loCatId="list" qsTypeId="urn:microsoft.com/office/officeart/2005/8/quickstyle/simple1" qsCatId="simple" csTypeId="urn:microsoft.com/office/officeart/2005/8/colors/accent5_2" csCatId="accent5"/>
      <dgm:spPr/>
      <dgm:t>
        <a:bodyPr/>
        <a:lstStyle/>
        <a:p>
          <a:endParaRPr lang="en-US"/>
        </a:p>
      </dgm:t>
    </dgm:pt>
    <dgm:pt modelId="{1026868B-6B1E-40A5-9C20-9D196E2E7E18}">
      <dgm:prSet/>
      <dgm:spPr/>
      <dgm:t>
        <a:bodyPr/>
        <a:lstStyle/>
        <a:p>
          <a:r>
            <a:rPr lang="en-US" dirty="0"/>
            <a:t>Regional Epi: Kristen Eggles </a:t>
          </a:r>
        </a:p>
      </dgm:t>
    </dgm:pt>
    <dgm:pt modelId="{1CE885E2-5EFA-4A28-8657-9EFEF8B44433}" type="parTrans" cxnId="{5A24DBC2-9737-45AC-B74B-1F0551500855}">
      <dgm:prSet/>
      <dgm:spPr/>
      <dgm:t>
        <a:bodyPr/>
        <a:lstStyle/>
        <a:p>
          <a:endParaRPr lang="en-US"/>
        </a:p>
      </dgm:t>
    </dgm:pt>
    <dgm:pt modelId="{FB6DF09D-86D8-4152-9A0B-7A41E1337A66}" type="sibTrans" cxnId="{5A24DBC2-9737-45AC-B74B-1F0551500855}">
      <dgm:prSet/>
      <dgm:spPr/>
      <dgm:t>
        <a:bodyPr/>
        <a:lstStyle/>
        <a:p>
          <a:endParaRPr lang="en-US"/>
        </a:p>
      </dgm:t>
    </dgm:pt>
    <dgm:pt modelId="{B8BCA8E6-63CF-47A9-88D9-4D16B58D282F}">
      <dgm:prSet/>
      <dgm:spPr/>
      <dgm:t>
        <a:bodyPr/>
        <a:lstStyle/>
        <a:p>
          <a:r>
            <a:rPr lang="en-US" dirty="0">
              <a:hlinkClick xmlns:r="http://schemas.openxmlformats.org/officeDocument/2006/relationships" r:id="rId1"/>
            </a:rPr>
            <a:t>Kristen.Eggles@ky.gov</a:t>
          </a:r>
          <a:endParaRPr lang="en-US" dirty="0"/>
        </a:p>
      </dgm:t>
    </dgm:pt>
    <dgm:pt modelId="{3C4E0C04-DC6C-41F1-9606-41FB3160CC1A}" type="parTrans" cxnId="{227C6C4E-53EB-4D7D-AB30-D80A26A52A1F}">
      <dgm:prSet/>
      <dgm:spPr/>
      <dgm:t>
        <a:bodyPr/>
        <a:lstStyle/>
        <a:p>
          <a:endParaRPr lang="en-US"/>
        </a:p>
      </dgm:t>
    </dgm:pt>
    <dgm:pt modelId="{78E7E44B-6F7B-4FBA-9B6F-1A4917C9DD05}" type="sibTrans" cxnId="{227C6C4E-53EB-4D7D-AB30-D80A26A52A1F}">
      <dgm:prSet/>
      <dgm:spPr/>
      <dgm:t>
        <a:bodyPr/>
        <a:lstStyle/>
        <a:p>
          <a:endParaRPr lang="en-US"/>
        </a:p>
      </dgm:t>
    </dgm:pt>
    <dgm:pt modelId="{C72CE8E1-9B13-420E-93DF-562E7AACD347}">
      <dgm:prSet/>
      <dgm:spPr/>
      <dgm:t>
        <a:bodyPr/>
        <a:lstStyle/>
        <a:p>
          <a:r>
            <a:rPr lang="en-US" dirty="0"/>
            <a:t>Ext. 262</a:t>
          </a:r>
        </a:p>
      </dgm:t>
    </dgm:pt>
    <dgm:pt modelId="{1B21523E-9AD1-4C62-848B-774A02F5E0AB}" type="parTrans" cxnId="{24336290-88B7-4997-BECB-8FC43156B74D}">
      <dgm:prSet/>
      <dgm:spPr/>
      <dgm:t>
        <a:bodyPr/>
        <a:lstStyle/>
        <a:p>
          <a:endParaRPr lang="en-US"/>
        </a:p>
      </dgm:t>
    </dgm:pt>
    <dgm:pt modelId="{D2295D41-0FCE-4423-85D6-5CD8AE5F1815}" type="sibTrans" cxnId="{24336290-88B7-4997-BECB-8FC43156B74D}">
      <dgm:prSet/>
      <dgm:spPr/>
      <dgm:t>
        <a:bodyPr/>
        <a:lstStyle/>
        <a:p>
          <a:endParaRPr lang="en-US"/>
        </a:p>
      </dgm:t>
    </dgm:pt>
    <dgm:pt modelId="{8954F0F5-FA00-4F1A-9E2A-58E64C5E9A6B}">
      <dgm:prSet/>
      <dgm:spPr/>
      <dgm:t>
        <a:bodyPr/>
        <a:lstStyle/>
        <a:p>
          <a:r>
            <a:rPr lang="en-US" dirty="0"/>
            <a:t>District Epi: India Martinez</a:t>
          </a:r>
        </a:p>
      </dgm:t>
    </dgm:pt>
    <dgm:pt modelId="{A488331F-3DB9-4295-A057-200ED87B32CF}" type="parTrans" cxnId="{E5B1BE5F-A3D4-4A32-8A5C-17F20F3269DD}">
      <dgm:prSet/>
      <dgm:spPr/>
      <dgm:t>
        <a:bodyPr/>
        <a:lstStyle/>
        <a:p>
          <a:endParaRPr lang="en-US"/>
        </a:p>
      </dgm:t>
    </dgm:pt>
    <dgm:pt modelId="{28442F12-79EE-480B-8581-B09B7520FAF2}" type="sibTrans" cxnId="{E5B1BE5F-A3D4-4A32-8A5C-17F20F3269DD}">
      <dgm:prSet/>
      <dgm:spPr/>
      <dgm:t>
        <a:bodyPr/>
        <a:lstStyle/>
        <a:p>
          <a:endParaRPr lang="en-US"/>
        </a:p>
      </dgm:t>
    </dgm:pt>
    <dgm:pt modelId="{DD537BEB-05E7-4387-8F3E-3D5088CD66DE}">
      <dgm:prSet/>
      <dgm:spPr/>
      <dgm:t>
        <a:bodyPr/>
        <a:lstStyle/>
        <a:p>
          <a:r>
            <a:rPr lang="en-US" dirty="0">
              <a:hlinkClick xmlns:r="http://schemas.openxmlformats.org/officeDocument/2006/relationships" r:id="rId2"/>
            </a:rPr>
            <a:t>India.Martinez@barrenriverhealth.org</a:t>
          </a:r>
          <a:endParaRPr lang="en-US" dirty="0"/>
        </a:p>
      </dgm:t>
    </dgm:pt>
    <dgm:pt modelId="{295A35DF-F71E-43FD-B672-8BAFDE434769}" type="parTrans" cxnId="{27F5FCA0-C441-4FCC-8B3B-27DA0FCB0C58}">
      <dgm:prSet/>
      <dgm:spPr/>
      <dgm:t>
        <a:bodyPr/>
        <a:lstStyle/>
        <a:p>
          <a:endParaRPr lang="en-US"/>
        </a:p>
      </dgm:t>
    </dgm:pt>
    <dgm:pt modelId="{9284E3BE-A5FC-47F7-937A-C044F568C0ED}" type="sibTrans" cxnId="{27F5FCA0-C441-4FCC-8B3B-27DA0FCB0C58}">
      <dgm:prSet/>
      <dgm:spPr/>
      <dgm:t>
        <a:bodyPr/>
        <a:lstStyle/>
        <a:p>
          <a:endParaRPr lang="en-US"/>
        </a:p>
      </dgm:t>
    </dgm:pt>
    <dgm:pt modelId="{29B63B0E-2173-4C0A-825D-68EFB093B832}">
      <dgm:prSet/>
      <dgm:spPr/>
      <dgm:t>
        <a:bodyPr/>
        <a:lstStyle/>
        <a:p>
          <a:r>
            <a:rPr lang="en-US" dirty="0"/>
            <a:t>Ext. 105</a:t>
          </a:r>
        </a:p>
      </dgm:t>
    </dgm:pt>
    <dgm:pt modelId="{B7FF473B-D9E2-4775-8A81-A64454D1354D}" type="parTrans" cxnId="{CEB8B812-BF8F-487B-BD5B-2BDCA0498FA2}">
      <dgm:prSet/>
      <dgm:spPr/>
      <dgm:t>
        <a:bodyPr/>
        <a:lstStyle/>
        <a:p>
          <a:endParaRPr lang="en-US"/>
        </a:p>
      </dgm:t>
    </dgm:pt>
    <dgm:pt modelId="{B08A98A7-D47E-42C3-BE37-D59C40012C83}" type="sibTrans" cxnId="{CEB8B812-BF8F-487B-BD5B-2BDCA0498FA2}">
      <dgm:prSet/>
      <dgm:spPr/>
      <dgm:t>
        <a:bodyPr/>
        <a:lstStyle/>
        <a:p>
          <a:endParaRPr lang="en-US"/>
        </a:p>
      </dgm:t>
    </dgm:pt>
    <dgm:pt modelId="{63529F29-F144-495B-BD62-D9B6F2D7AE58}" type="pres">
      <dgm:prSet presAssocID="{E285CB2B-E1F8-457E-94CF-E14D919E6093}" presName="linear" presStyleCnt="0">
        <dgm:presLayoutVars>
          <dgm:dir/>
          <dgm:animLvl val="lvl"/>
          <dgm:resizeHandles val="exact"/>
        </dgm:presLayoutVars>
      </dgm:prSet>
      <dgm:spPr/>
    </dgm:pt>
    <dgm:pt modelId="{DDC0D550-35C7-40C7-B6C9-6EC6B8414D24}" type="pres">
      <dgm:prSet presAssocID="{1026868B-6B1E-40A5-9C20-9D196E2E7E18}" presName="parentLin" presStyleCnt="0"/>
      <dgm:spPr/>
    </dgm:pt>
    <dgm:pt modelId="{FC98EF43-16AD-495C-8826-C039E4579E87}" type="pres">
      <dgm:prSet presAssocID="{1026868B-6B1E-40A5-9C20-9D196E2E7E18}" presName="parentLeftMargin" presStyleLbl="node1" presStyleIdx="0" presStyleCnt="2"/>
      <dgm:spPr/>
    </dgm:pt>
    <dgm:pt modelId="{662761AC-C65D-4975-8CA9-1CD5F2332F78}" type="pres">
      <dgm:prSet presAssocID="{1026868B-6B1E-40A5-9C20-9D196E2E7E18}" presName="parentText" presStyleLbl="node1" presStyleIdx="0" presStyleCnt="2">
        <dgm:presLayoutVars>
          <dgm:chMax val="0"/>
          <dgm:bulletEnabled val="1"/>
        </dgm:presLayoutVars>
      </dgm:prSet>
      <dgm:spPr/>
    </dgm:pt>
    <dgm:pt modelId="{857B66D0-7944-4C19-BD14-243CA4E7655B}" type="pres">
      <dgm:prSet presAssocID="{1026868B-6B1E-40A5-9C20-9D196E2E7E18}" presName="negativeSpace" presStyleCnt="0"/>
      <dgm:spPr/>
    </dgm:pt>
    <dgm:pt modelId="{B4384C4A-6AB1-4A5D-9736-4E0C4D46D426}" type="pres">
      <dgm:prSet presAssocID="{1026868B-6B1E-40A5-9C20-9D196E2E7E18}" presName="childText" presStyleLbl="conFgAcc1" presStyleIdx="0" presStyleCnt="2">
        <dgm:presLayoutVars>
          <dgm:bulletEnabled val="1"/>
        </dgm:presLayoutVars>
      </dgm:prSet>
      <dgm:spPr/>
    </dgm:pt>
    <dgm:pt modelId="{4F24926C-34B1-44DC-A492-8B2CA71BD920}" type="pres">
      <dgm:prSet presAssocID="{FB6DF09D-86D8-4152-9A0B-7A41E1337A66}" presName="spaceBetweenRectangles" presStyleCnt="0"/>
      <dgm:spPr/>
    </dgm:pt>
    <dgm:pt modelId="{C73A3FCC-E37A-4AC9-9296-2EA2BF3B4ACC}" type="pres">
      <dgm:prSet presAssocID="{8954F0F5-FA00-4F1A-9E2A-58E64C5E9A6B}" presName="parentLin" presStyleCnt="0"/>
      <dgm:spPr/>
    </dgm:pt>
    <dgm:pt modelId="{E9A8DFE5-76F6-4DF0-A23A-90C98605988B}" type="pres">
      <dgm:prSet presAssocID="{8954F0F5-FA00-4F1A-9E2A-58E64C5E9A6B}" presName="parentLeftMargin" presStyleLbl="node1" presStyleIdx="0" presStyleCnt="2"/>
      <dgm:spPr/>
    </dgm:pt>
    <dgm:pt modelId="{0E855E36-B58B-45B8-A3D8-949B770DB796}" type="pres">
      <dgm:prSet presAssocID="{8954F0F5-FA00-4F1A-9E2A-58E64C5E9A6B}" presName="parentText" presStyleLbl="node1" presStyleIdx="1" presStyleCnt="2">
        <dgm:presLayoutVars>
          <dgm:chMax val="0"/>
          <dgm:bulletEnabled val="1"/>
        </dgm:presLayoutVars>
      </dgm:prSet>
      <dgm:spPr/>
    </dgm:pt>
    <dgm:pt modelId="{615C5AD1-C691-4279-BDDB-DE3065BA77A7}" type="pres">
      <dgm:prSet presAssocID="{8954F0F5-FA00-4F1A-9E2A-58E64C5E9A6B}" presName="negativeSpace" presStyleCnt="0"/>
      <dgm:spPr/>
    </dgm:pt>
    <dgm:pt modelId="{06CF2291-BEF1-4AD6-8D7B-804C25CCE3B4}" type="pres">
      <dgm:prSet presAssocID="{8954F0F5-FA00-4F1A-9E2A-58E64C5E9A6B}" presName="childText" presStyleLbl="conFgAcc1" presStyleIdx="1" presStyleCnt="2">
        <dgm:presLayoutVars>
          <dgm:bulletEnabled val="1"/>
        </dgm:presLayoutVars>
      </dgm:prSet>
      <dgm:spPr/>
    </dgm:pt>
  </dgm:ptLst>
  <dgm:cxnLst>
    <dgm:cxn modelId="{C4EA9605-143B-49B9-964C-229632549FBF}" type="presOf" srcId="{1026868B-6B1E-40A5-9C20-9D196E2E7E18}" destId="{662761AC-C65D-4975-8CA9-1CD5F2332F78}" srcOrd="1" destOrd="0" presId="urn:microsoft.com/office/officeart/2005/8/layout/list1"/>
    <dgm:cxn modelId="{CEB8B812-BF8F-487B-BD5B-2BDCA0498FA2}" srcId="{8954F0F5-FA00-4F1A-9E2A-58E64C5E9A6B}" destId="{29B63B0E-2173-4C0A-825D-68EFB093B832}" srcOrd="1" destOrd="0" parTransId="{B7FF473B-D9E2-4775-8A81-A64454D1354D}" sibTransId="{B08A98A7-D47E-42C3-BE37-D59C40012C83}"/>
    <dgm:cxn modelId="{7DF7AA24-F9EF-4B74-A714-53DD4BC01F52}" type="presOf" srcId="{8954F0F5-FA00-4F1A-9E2A-58E64C5E9A6B}" destId="{E9A8DFE5-76F6-4DF0-A23A-90C98605988B}" srcOrd="0" destOrd="0" presId="urn:microsoft.com/office/officeart/2005/8/layout/list1"/>
    <dgm:cxn modelId="{75843529-10B1-4240-B006-68D4D2CC374D}" type="presOf" srcId="{B8BCA8E6-63CF-47A9-88D9-4D16B58D282F}" destId="{B4384C4A-6AB1-4A5D-9736-4E0C4D46D426}" srcOrd="0" destOrd="0" presId="urn:microsoft.com/office/officeart/2005/8/layout/list1"/>
    <dgm:cxn modelId="{E5B1BE5F-A3D4-4A32-8A5C-17F20F3269DD}" srcId="{E285CB2B-E1F8-457E-94CF-E14D919E6093}" destId="{8954F0F5-FA00-4F1A-9E2A-58E64C5E9A6B}" srcOrd="1" destOrd="0" parTransId="{A488331F-3DB9-4295-A057-200ED87B32CF}" sibTransId="{28442F12-79EE-480B-8581-B09B7520FAF2}"/>
    <dgm:cxn modelId="{3BFE3849-4EAF-47FE-9024-FE8F6CF78BEF}" type="presOf" srcId="{29B63B0E-2173-4C0A-825D-68EFB093B832}" destId="{06CF2291-BEF1-4AD6-8D7B-804C25CCE3B4}" srcOrd="0" destOrd="1" presId="urn:microsoft.com/office/officeart/2005/8/layout/list1"/>
    <dgm:cxn modelId="{463DFF6D-7EE5-4EDD-95B9-ECFE3F93C29B}" type="presOf" srcId="{E285CB2B-E1F8-457E-94CF-E14D919E6093}" destId="{63529F29-F144-495B-BD62-D9B6F2D7AE58}" srcOrd="0" destOrd="0" presId="urn:microsoft.com/office/officeart/2005/8/layout/list1"/>
    <dgm:cxn modelId="{227C6C4E-53EB-4D7D-AB30-D80A26A52A1F}" srcId="{1026868B-6B1E-40A5-9C20-9D196E2E7E18}" destId="{B8BCA8E6-63CF-47A9-88D9-4D16B58D282F}" srcOrd="0" destOrd="0" parTransId="{3C4E0C04-DC6C-41F1-9606-41FB3160CC1A}" sibTransId="{78E7E44B-6F7B-4FBA-9B6F-1A4917C9DD05}"/>
    <dgm:cxn modelId="{24336290-88B7-4997-BECB-8FC43156B74D}" srcId="{1026868B-6B1E-40A5-9C20-9D196E2E7E18}" destId="{C72CE8E1-9B13-420E-93DF-562E7AACD347}" srcOrd="1" destOrd="0" parTransId="{1B21523E-9AD1-4C62-848B-774A02F5E0AB}" sibTransId="{D2295D41-0FCE-4423-85D6-5CD8AE5F1815}"/>
    <dgm:cxn modelId="{27F5FCA0-C441-4FCC-8B3B-27DA0FCB0C58}" srcId="{8954F0F5-FA00-4F1A-9E2A-58E64C5E9A6B}" destId="{DD537BEB-05E7-4387-8F3E-3D5088CD66DE}" srcOrd="0" destOrd="0" parTransId="{295A35DF-F71E-43FD-B672-8BAFDE434769}" sibTransId="{9284E3BE-A5FC-47F7-937A-C044F568C0ED}"/>
    <dgm:cxn modelId="{DD2654B4-EB9C-48BD-AA7F-DB8FCF1C0EEC}" type="presOf" srcId="{1026868B-6B1E-40A5-9C20-9D196E2E7E18}" destId="{FC98EF43-16AD-495C-8826-C039E4579E87}" srcOrd="0" destOrd="0" presId="urn:microsoft.com/office/officeart/2005/8/layout/list1"/>
    <dgm:cxn modelId="{5A24DBC2-9737-45AC-B74B-1F0551500855}" srcId="{E285CB2B-E1F8-457E-94CF-E14D919E6093}" destId="{1026868B-6B1E-40A5-9C20-9D196E2E7E18}" srcOrd="0" destOrd="0" parTransId="{1CE885E2-5EFA-4A28-8657-9EFEF8B44433}" sibTransId="{FB6DF09D-86D8-4152-9A0B-7A41E1337A66}"/>
    <dgm:cxn modelId="{0E800CD2-2661-498F-AA19-2E83C4AE89B1}" type="presOf" srcId="{DD537BEB-05E7-4387-8F3E-3D5088CD66DE}" destId="{06CF2291-BEF1-4AD6-8D7B-804C25CCE3B4}" srcOrd="0" destOrd="0" presId="urn:microsoft.com/office/officeart/2005/8/layout/list1"/>
    <dgm:cxn modelId="{5268E6DD-3351-4D84-89A0-0A931F0553BB}" type="presOf" srcId="{8954F0F5-FA00-4F1A-9E2A-58E64C5E9A6B}" destId="{0E855E36-B58B-45B8-A3D8-949B770DB796}" srcOrd="1" destOrd="0" presId="urn:microsoft.com/office/officeart/2005/8/layout/list1"/>
    <dgm:cxn modelId="{C78615F2-2F0B-4C16-ACF7-ED80EE1A62CE}" type="presOf" srcId="{C72CE8E1-9B13-420E-93DF-562E7AACD347}" destId="{B4384C4A-6AB1-4A5D-9736-4E0C4D46D426}" srcOrd="0" destOrd="1" presId="urn:microsoft.com/office/officeart/2005/8/layout/list1"/>
    <dgm:cxn modelId="{3CFA6322-847A-444C-AACF-E3B2B1D1EDE5}" type="presParOf" srcId="{63529F29-F144-495B-BD62-D9B6F2D7AE58}" destId="{DDC0D550-35C7-40C7-B6C9-6EC6B8414D24}" srcOrd="0" destOrd="0" presId="urn:microsoft.com/office/officeart/2005/8/layout/list1"/>
    <dgm:cxn modelId="{969046A6-B425-4F55-8435-DFD4232E275E}" type="presParOf" srcId="{DDC0D550-35C7-40C7-B6C9-6EC6B8414D24}" destId="{FC98EF43-16AD-495C-8826-C039E4579E87}" srcOrd="0" destOrd="0" presId="urn:microsoft.com/office/officeart/2005/8/layout/list1"/>
    <dgm:cxn modelId="{77703287-C628-48D0-BADE-0E5252A9E0D5}" type="presParOf" srcId="{DDC0D550-35C7-40C7-B6C9-6EC6B8414D24}" destId="{662761AC-C65D-4975-8CA9-1CD5F2332F78}" srcOrd="1" destOrd="0" presId="urn:microsoft.com/office/officeart/2005/8/layout/list1"/>
    <dgm:cxn modelId="{AF47AD3D-1CB3-4753-A312-32B4E9875F77}" type="presParOf" srcId="{63529F29-F144-495B-BD62-D9B6F2D7AE58}" destId="{857B66D0-7944-4C19-BD14-243CA4E7655B}" srcOrd="1" destOrd="0" presId="urn:microsoft.com/office/officeart/2005/8/layout/list1"/>
    <dgm:cxn modelId="{36D41C11-7461-4BA5-AEB7-9185437B4F5C}" type="presParOf" srcId="{63529F29-F144-495B-BD62-D9B6F2D7AE58}" destId="{B4384C4A-6AB1-4A5D-9736-4E0C4D46D426}" srcOrd="2" destOrd="0" presId="urn:microsoft.com/office/officeart/2005/8/layout/list1"/>
    <dgm:cxn modelId="{805E0F3E-EF2D-4067-8650-1BF1F99CF38F}" type="presParOf" srcId="{63529F29-F144-495B-BD62-D9B6F2D7AE58}" destId="{4F24926C-34B1-44DC-A492-8B2CA71BD920}" srcOrd="3" destOrd="0" presId="urn:microsoft.com/office/officeart/2005/8/layout/list1"/>
    <dgm:cxn modelId="{3C56C1A2-D669-4E31-935A-9096AEB94C5D}" type="presParOf" srcId="{63529F29-F144-495B-BD62-D9B6F2D7AE58}" destId="{C73A3FCC-E37A-4AC9-9296-2EA2BF3B4ACC}" srcOrd="4" destOrd="0" presId="urn:microsoft.com/office/officeart/2005/8/layout/list1"/>
    <dgm:cxn modelId="{BF34B3ED-FE2B-4279-9ECA-6A67948F2D4B}" type="presParOf" srcId="{C73A3FCC-E37A-4AC9-9296-2EA2BF3B4ACC}" destId="{E9A8DFE5-76F6-4DF0-A23A-90C98605988B}" srcOrd="0" destOrd="0" presId="urn:microsoft.com/office/officeart/2005/8/layout/list1"/>
    <dgm:cxn modelId="{C43449AE-B10B-40B9-8309-9931E95BA8CF}" type="presParOf" srcId="{C73A3FCC-E37A-4AC9-9296-2EA2BF3B4ACC}" destId="{0E855E36-B58B-45B8-A3D8-949B770DB796}" srcOrd="1" destOrd="0" presId="urn:microsoft.com/office/officeart/2005/8/layout/list1"/>
    <dgm:cxn modelId="{EB0077E0-2E89-4833-AF1A-1D5196B1B750}" type="presParOf" srcId="{63529F29-F144-495B-BD62-D9B6F2D7AE58}" destId="{615C5AD1-C691-4279-BDDB-DE3065BA77A7}" srcOrd="5" destOrd="0" presId="urn:microsoft.com/office/officeart/2005/8/layout/list1"/>
    <dgm:cxn modelId="{469851A3-0A6F-49B9-A323-FF44CCF432E5}" type="presParOf" srcId="{63529F29-F144-495B-BD62-D9B6F2D7AE58}" destId="{06CF2291-BEF1-4AD6-8D7B-804C25CCE3B4}"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14163-B4E1-492A-B948-61BB1E3023B2}">
      <dsp:nvSpPr>
        <dsp:cNvPr id="0" name=""/>
        <dsp:cNvSpPr/>
      </dsp:nvSpPr>
      <dsp:spPr>
        <a:xfrm>
          <a:off x="1060987" y="2836924"/>
          <a:ext cx="437421" cy="2500504"/>
        </a:xfrm>
        <a:custGeom>
          <a:avLst/>
          <a:gdLst/>
          <a:ahLst/>
          <a:cxnLst/>
          <a:rect l="0" t="0" r="0" b="0"/>
          <a:pathLst>
            <a:path>
              <a:moveTo>
                <a:pt x="0" y="0"/>
              </a:moveTo>
              <a:lnTo>
                <a:pt x="218710" y="0"/>
              </a:lnTo>
              <a:lnTo>
                <a:pt x="218710" y="2500504"/>
              </a:lnTo>
              <a:lnTo>
                <a:pt x="437421" y="2500504"/>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latin typeface="Grandview" panose="020B0502040204020203" pitchFamily="34" charset="0"/>
          </a:endParaRPr>
        </a:p>
      </dsp:txBody>
      <dsp:txXfrm>
        <a:off x="1216236" y="4023714"/>
        <a:ext cx="126923" cy="126923"/>
      </dsp:txXfrm>
    </dsp:sp>
    <dsp:sp modelId="{4BAC4599-5689-437F-90F2-D586D824B66C}">
      <dsp:nvSpPr>
        <dsp:cNvPr id="0" name=""/>
        <dsp:cNvSpPr/>
      </dsp:nvSpPr>
      <dsp:spPr>
        <a:xfrm>
          <a:off x="1060987" y="2836924"/>
          <a:ext cx="437421" cy="1667002"/>
        </a:xfrm>
        <a:custGeom>
          <a:avLst/>
          <a:gdLst/>
          <a:ahLst/>
          <a:cxnLst/>
          <a:rect l="0" t="0" r="0" b="0"/>
          <a:pathLst>
            <a:path>
              <a:moveTo>
                <a:pt x="0" y="0"/>
              </a:moveTo>
              <a:lnTo>
                <a:pt x="218710" y="0"/>
              </a:lnTo>
              <a:lnTo>
                <a:pt x="218710" y="1667002"/>
              </a:lnTo>
              <a:lnTo>
                <a:pt x="437421" y="1667002"/>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latin typeface="Grandview" panose="020B0502040204020203" pitchFamily="34" charset="0"/>
          </a:endParaRPr>
        </a:p>
      </dsp:txBody>
      <dsp:txXfrm>
        <a:off x="1236612" y="3627340"/>
        <a:ext cx="86171" cy="86171"/>
      </dsp:txXfrm>
    </dsp:sp>
    <dsp:sp modelId="{E20EDDB1-67FA-4D7D-9539-9F9A64C6DD66}">
      <dsp:nvSpPr>
        <dsp:cNvPr id="0" name=""/>
        <dsp:cNvSpPr/>
      </dsp:nvSpPr>
      <dsp:spPr>
        <a:xfrm>
          <a:off x="1060987" y="2836924"/>
          <a:ext cx="437421" cy="833501"/>
        </a:xfrm>
        <a:custGeom>
          <a:avLst/>
          <a:gdLst/>
          <a:ahLst/>
          <a:cxnLst/>
          <a:rect l="0" t="0" r="0" b="0"/>
          <a:pathLst>
            <a:path>
              <a:moveTo>
                <a:pt x="0" y="0"/>
              </a:moveTo>
              <a:lnTo>
                <a:pt x="218710" y="0"/>
              </a:lnTo>
              <a:lnTo>
                <a:pt x="218710" y="833501"/>
              </a:lnTo>
              <a:lnTo>
                <a:pt x="437421" y="833501"/>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latin typeface="Grandview" panose="020B0502040204020203" pitchFamily="34" charset="0"/>
          </a:endParaRPr>
        </a:p>
      </dsp:txBody>
      <dsp:txXfrm>
        <a:off x="1256165" y="3230142"/>
        <a:ext cx="47065" cy="47065"/>
      </dsp:txXfrm>
    </dsp:sp>
    <dsp:sp modelId="{4014ECEF-0888-4009-892D-AB08DF214F2C}">
      <dsp:nvSpPr>
        <dsp:cNvPr id="0" name=""/>
        <dsp:cNvSpPr/>
      </dsp:nvSpPr>
      <dsp:spPr>
        <a:xfrm>
          <a:off x="1060987" y="2791204"/>
          <a:ext cx="437421" cy="91440"/>
        </a:xfrm>
        <a:custGeom>
          <a:avLst/>
          <a:gdLst/>
          <a:ahLst/>
          <a:cxnLst/>
          <a:rect l="0" t="0" r="0" b="0"/>
          <a:pathLst>
            <a:path>
              <a:moveTo>
                <a:pt x="0" y="45720"/>
              </a:moveTo>
              <a:lnTo>
                <a:pt x="437421" y="4572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Grandview" panose="020B0502040204020203" pitchFamily="34" charset="0"/>
          </a:endParaRPr>
        </a:p>
      </dsp:txBody>
      <dsp:txXfrm>
        <a:off x="1268762" y="2825988"/>
        <a:ext cx="21871" cy="21871"/>
      </dsp:txXfrm>
    </dsp:sp>
    <dsp:sp modelId="{31B24B2D-92AE-440C-A1A6-5F475784AD35}">
      <dsp:nvSpPr>
        <dsp:cNvPr id="0" name=""/>
        <dsp:cNvSpPr/>
      </dsp:nvSpPr>
      <dsp:spPr>
        <a:xfrm>
          <a:off x="1060987" y="2003423"/>
          <a:ext cx="437421" cy="833501"/>
        </a:xfrm>
        <a:custGeom>
          <a:avLst/>
          <a:gdLst/>
          <a:ahLst/>
          <a:cxnLst/>
          <a:rect l="0" t="0" r="0" b="0"/>
          <a:pathLst>
            <a:path>
              <a:moveTo>
                <a:pt x="0" y="833501"/>
              </a:moveTo>
              <a:lnTo>
                <a:pt x="218710" y="833501"/>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latin typeface="Grandview" panose="020B0502040204020203" pitchFamily="34" charset="0"/>
          </a:endParaRPr>
        </a:p>
      </dsp:txBody>
      <dsp:txXfrm>
        <a:off x="1256165" y="2396641"/>
        <a:ext cx="47065" cy="47065"/>
      </dsp:txXfrm>
    </dsp:sp>
    <dsp:sp modelId="{6BE7391D-3772-45C7-BB03-B5B214683C6E}">
      <dsp:nvSpPr>
        <dsp:cNvPr id="0" name=""/>
        <dsp:cNvSpPr/>
      </dsp:nvSpPr>
      <dsp:spPr>
        <a:xfrm>
          <a:off x="1060987" y="1169921"/>
          <a:ext cx="437421" cy="1667002"/>
        </a:xfrm>
        <a:custGeom>
          <a:avLst/>
          <a:gdLst/>
          <a:ahLst/>
          <a:cxnLst/>
          <a:rect l="0" t="0" r="0" b="0"/>
          <a:pathLst>
            <a:path>
              <a:moveTo>
                <a:pt x="0" y="1667002"/>
              </a:moveTo>
              <a:lnTo>
                <a:pt x="218710" y="1667002"/>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latin typeface="Grandview" panose="020B0502040204020203" pitchFamily="34" charset="0"/>
          </a:endParaRPr>
        </a:p>
      </dsp:txBody>
      <dsp:txXfrm>
        <a:off x="1236612" y="1960337"/>
        <a:ext cx="86171" cy="86171"/>
      </dsp:txXfrm>
    </dsp:sp>
    <dsp:sp modelId="{D06C129D-FFB9-48A9-9033-F70ED61AAC72}">
      <dsp:nvSpPr>
        <dsp:cNvPr id="0" name=""/>
        <dsp:cNvSpPr/>
      </dsp:nvSpPr>
      <dsp:spPr>
        <a:xfrm>
          <a:off x="1060987" y="336420"/>
          <a:ext cx="437421" cy="2500504"/>
        </a:xfrm>
        <a:custGeom>
          <a:avLst/>
          <a:gdLst/>
          <a:ahLst/>
          <a:cxnLst/>
          <a:rect l="0" t="0" r="0" b="0"/>
          <a:pathLst>
            <a:path>
              <a:moveTo>
                <a:pt x="0" y="2500504"/>
              </a:moveTo>
              <a:lnTo>
                <a:pt x="218710" y="2500504"/>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latin typeface="Grandview" panose="020B0502040204020203" pitchFamily="34" charset="0"/>
          </a:endParaRPr>
        </a:p>
      </dsp:txBody>
      <dsp:txXfrm>
        <a:off x="1216236" y="1523210"/>
        <a:ext cx="126923" cy="126923"/>
      </dsp:txXfrm>
    </dsp:sp>
    <dsp:sp modelId="{59935916-D8C6-4C4E-B14F-48A57B6B9F68}">
      <dsp:nvSpPr>
        <dsp:cNvPr id="0" name=""/>
        <dsp:cNvSpPr/>
      </dsp:nvSpPr>
      <dsp:spPr>
        <a:xfrm rot="16200000">
          <a:off x="-1860433" y="2460438"/>
          <a:ext cx="5089868" cy="752971"/>
        </a:xfrm>
        <a:prstGeom prst="rect">
          <a:avLst/>
        </a:prstGeom>
        <a:solidFill>
          <a:srgbClr val="62BCF0"/>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Grandview" panose="020B0502040204020203" pitchFamily="34" charset="0"/>
            </a:rPr>
            <a:t>Commissioner’s Office</a:t>
          </a:r>
          <a:endParaRPr lang="en-US" sz="2000" i="1" kern="1200" dirty="0">
            <a:solidFill>
              <a:schemeClr val="bg1"/>
            </a:solidFill>
            <a:latin typeface="Grandview" panose="020B0502040204020203" pitchFamily="34" charset="0"/>
          </a:endParaRPr>
        </a:p>
      </dsp:txBody>
      <dsp:txXfrm>
        <a:off x="-1860433" y="2460438"/>
        <a:ext cx="5089868" cy="752971"/>
      </dsp:txXfrm>
    </dsp:sp>
    <dsp:sp modelId="{B73CF9B0-EB3F-4577-8369-54F3E07425DB}">
      <dsp:nvSpPr>
        <dsp:cNvPr id="0" name=""/>
        <dsp:cNvSpPr/>
      </dsp:nvSpPr>
      <dsp:spPr>
        <a:xfrm>
          <a:off x="1498408" y="3019"/>
          <a:ext cx="3480125" cy="666801"/>
        </a:xfrm>
        <a:prstGeom prst="rect">
          <a:avLst/>
        </a:prstGeom>
        <a:solidFill>
          <a:srgbClr val="01203D"/>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Grandview" panose="020B0502040204020203" pitchFamily="34" charset="0"/>
            </a:rPr>
            <a:t>Maternal and Child Health</a:t>
          </a:r>
        </a:p>
      </dsp:txBody>
      <dsp:txXfrm>
        <a:off x="1498408" y="3019"/>
        <a:ext cx="3480125" cy="666801"/>
      </dsp:txXfrm>
    </dsp:sp>
    <dsp:sp modelId="{57F0B218-B8AE-4220-9430-48E42516228E}">
      <dsp:nvSpPr>
        <dsp:cNvPr id="0" name=""/>
        <dsp:cNvSpPr/>
      </dsp:nvSpPr>
      <dsp:spPr>
        <a:xfrm>
          <a:off x="1498408" y="836520"/>
          <a:ext cx="3483865" cy="666801"/>
        </a:xfrm>
        <a:prstGeom prst="rect">
          <a:avLst/>
        </a:prstGeom>
        <a:solidFill>
          <a:srgbClr val="62BCF0"/>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latin typeface="Grandview" panose="020B0502040204020203" pitchFamily="34" charset="0"/>
            </a:rPr>
            <a:t>Women’s Health</a:t>
          </a:r>
          <a:endParaRPr lang="en-US" sz="2000" kern="1200" dirty="0">
            <a:solidFill>
              <a:schemeClr val="bg1"/>
            </a:solidFill>
            <a:latin typeface="Grandview" panose="020B0502040204020203" pitchFamily="34" charset="0"/>
          </a:endParaRPr>
        </a:p>
      </dsp:txBody>
      <dsp:txXfrm>
        <a:off x="1498408" y="836520"/>
        <a:ext cx="3483865" cy="666801"/>
      </dsp:txXfrm>
    </dsp:sp>
    <dsp:sp modelId="{7273DBFA-A064-4CD0-8B35-089175BB930D}">
      <dsp:nvSpPr>
        <dsp:cNvPr id="0" name=""/>
        <dsp:cNvSpPr/>
      </dsp:nvSpPr>
      <dsp:spPr>
        <a:xfrm>
          <a:off x="1498408" y="1670022"/>
          <a:ext cx="3483865" cy="666801"/>
        </a:xfrm>
        <a:prstGeom prst="rect">
          <a:avLst/>
        </a:prstGeom>
        <a:solidFill>
          <a:srgbClr val="84BC49"/>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Grandview" panose="020B0502040204020203" pitchFamily="34" charset="0"/>
            </a:rPr>
            <a:t>Prevention and Quality Improvement</a:t>
          </a:r>
        </a:p>
      </dsp:txBody>
      <dsp:txXfrm>
        <a:off x="1498408" y="1670022"/>
        <a:ext cx="3483865" cy="666801"/>
      </dsp:txXfrm>
    </dsp:sp>
    <dsp:sp modelId="{6D7F8648-288A-4A1F-B54A-807646FA6E13}">
      <dsp:nvSpPr>
        <dsp:cNvPr id="0" name=""/>
        <dsp:cNvSpPr/>
      </dsp:nvSpPr>
      <dsp:spPr>
        <a:xfrm>
          <a:off x="1498408" y="2503523"/>
          <a:ext cx="3483865" cy="666801"/>
        </a:xfrm>
        <a:prstGeom prst="rect">
          <a:avLst/>
        </a:prstGeom>
        <a:solidFill>
          <a:srgbClr val="01203D"/>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Grandview" panose="020B0502040204020203" pitchFamily="34" charset="0"/>
            </a:rPr>
            <a:t>Epidemiology and Health Planning</a:t>
          </a:r>
        </a:p>
      </dsp:txBody>
      <dsp:txXfrm>
        <a:off x="1498408" y="2503523"/>
        <a:ext cx="3483865" cy="666801"/>
      </dsp:txXfrm>
    </dsp:sp>
    <dsp:sp modelId="{42D61C59-8415-4E78-A2CC-696EF3213CB7}">
      <dsp:nvSpPr>
        <dsp:cNvPr id="0" name=""/>
        <dsp:cNvSpPr/>
      </dsp:nvSpPr>
      <dsp:spPr>
        <a:xfrm>
          <a:off x="1498408" y="3337025"/>
          <a:ext cx="3483865" cy="666801"/>
        </a:xfrm>
        <a:prstGeom prst="rect">
          <a:avLst/>
        </a:prstGeom>
        <a:solidFill>
          <a:srgbClr val="62BCF0"/>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Grandview" panose="020B0502040204020203" pitchFamily="34" charset="0"/>
            </a:rPr>
            <a:t>Public Health Protection and Safety</a:t>
          </a:r>
        </a:p>
      </dsp:txBody>
      <dsp:txXfrm>
        <a:off x="1498408" y="3337025"/>
        <a:ext cx="3483865" cy="666801"/>
      </dsp:txXfrm>
    </dsp:sp>
    <dsp:sp modelId="{86B6F8FD-94AF-47EE-A573-412109D0A061}">
      <dsp:nvSpPr>
        <dsp:cNvPr id="0" name=""/>
        <dsp:cNvSpPr/>
      </dsp:nvSpPr>
      <dsp:spPr>
        <a:xfrm>
          <a:off x="1498408" y="4170526"/>
          <a:ext cx="3483865" cy="666801"/>
        </a:xfrm>
        <a:prstGeom prst="rect">
          <a:avLst/>
        </a:prstGeom>
        <a:solidFill>
          <a:srgbClr val="84BC49"/>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latin typeface="Grandview" panose="020B0502040204020203" pitchFamily="34" charset="0"/>
            </a:rPr>
            <a:t>Laboratory Services</a:t>
          </a:r>
          <a:endParaRPr lang="en-US" sz="2000" kern="1200" dirty="0">
            <a:solidFill>
              <a:schemeClr val="bg1"/>
            </a:solidFill>
            <a:latin typeface="Grandview" panose="020B0502040204020203" pitchFamily="34" charset="0"/>
          </a:endParaRPr>
        </a:p>
      </dsp:txBody>
      <dsp:txXfrm>
        <a:off x="1498408" y="4170526"/>
        <a:ext cx="3483865" cy="666801"/>
      </dsp:txXfrm>
    </dsp:sp>
    <dsp:sp modelId="{0060CFB8-2A8A-4A1B-B7AA-F0317BA7B739}">
      <dsp:nvSpPr>
        <dsp:cNvPr id="0" name=""/>
        <dsp:cNvSpPr/>
      </dsp:nvSpPr>
      <dsp:spPr>
        <a:xfrm>
          <a:off x="1498408" y="5004028"/>
          <a:ext cx="3483865" cy="666801"/>
        </a:xfrm>
        <a:prstGeom prst="rect">
          <a:avLst/>
        </a:prstGeom>
        <a:solidFill>
          <a:srgbClr val="01203D"/>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Grandview" panose="020B0502040204020203" pitchFamily="34" charset="0"/>
            </a:rPr>
            <a:t>Administration and Financial Management</a:t>
          </a:r>
        </a:p>
      </dsp:txBody>
      <dsp:txXfrm>
        <a:off x="1498408" y="5004028"/>
        <a:ext cx="3483865" cy="6668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84C4A-6AB1-4A5D-9736-4E0C4D46D426}">
      <dsp:nvSpPr>
        <dsp:cNvPr id="0" name=""/>
        <dsp:cNvSpPr/>
      </dsp:nvSpPr>
      <dsp:spPr>
        <a:xfrm>
          <a:off x="0" y="1240992"/>
          <a:ext cx="6291714" cy="1456875"/>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8307" tIns="520700" rIns="488307"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dirty="0">
              <a:hlinkClick xmlns:r="http://schemas.openxmlformats.org/officeDocument/2006/relationships" r:id="rId1"/>
            </a:rPr>
            <a:t>Kristen.Eggles@ky.gov</a:t>
          </a:r>
          <a:endParaRPr lang="en-US" sz="2500" kern="1200" dirty="0"/>
        </a:p>
        <a:p>
          <a:pPr marL="228600" lvl="1" indent="-228600" algn="l" defTabSz="1111250">
            <a:lnSpc>
              <a:spcPct val="90000"/>
            </a:lnSpc>
            <a:spcBef>
              <a:spcPct val="0"/>
            </a:spcBef>
            <a:spcAft>
              <a:spcPct val="15000"/>
            </a:spcAft>
            <a:buChar char="•"/>
          </a:pPr>
          <a:r>
            <a:rPr lang="en-US" sz="2500" kern="1200" dirty="0"/>
            <a:t>Ext. 262</a:t>
          </a:r>
        </a:p>
      </dsp:txBody>
      <dsp:txXfrm>
        <a:off x="0" y="1240992"/>
        <a:ext cx="6291714" cy="1456875"/>
      </dsp:txXfrm>
    </dsp:sp>
    <dsp:sp modelId="{662761AC-C65D-4975-8CA9-1CD5F2332F78}">
      <dsp:nvSpPr>
        <dsp:cNvPr id="0" name=""/>
        <dsp:cNvSpPr/>
      </dsp:nvSpPr>
      <dsp:spPr>
        <a:xfrm>
          <a:off x="314585" y="871992"/>
          <a:ext cx="4404199" cy="7380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6468" tIns="0" rIns="166468" bIns="0" numCol="1" spcCol="1270" anchor="ctr" anchorCtr="0">
          <a:noAutofit/>
        </a:bodyPr>
        <a:lstStyle/>
        <a:p>
          <a:pPr marL="0" lvl="0" indent="0" algn="l" defTabSz="1111250">
            <a:lnSpc>
              <a:spcPct val="90000"/>
            </a:lnSpc>
            <a:spcBef>
              <a:spcPct val="0"/>
            </a:spcBef>
            <a:spcAft>
              <a:spcPct val="35000"/>
            </a:spcAft>
            <a:buNone/>
          </a:pPr>
          <a:r>
            <a:rPr lang="en-US" sz="2500" kern="1200" dirty="0"/>
            <a:t>Regional Epi: Kristen Eggles </a:t>
          </a:r>
        </a:p>
      </dsp:txBody>
      <dsp:txXfrm>
        <a:off x="350611" y="908018"/>
        <a:ext cx="4332147" cy="665948"/>
      </dsp:txXfrm>
    </dsp:sp>
    <dsp:sp modelId="{06CF2291-BEF1-4AD6-8D7B-804C25CCE3B4}">
      <dsp:nvSpPr>
        <dsp:cNvPr id="0" name=""/>
        <dsp:cNvSpPr/>
      </dsp:nvSpPr>
      <dsp:spPr>
        <a:xfrm>
          <a:off x="0" y="3201867"/>
          <a:ext cx="6291714" cy="1456875"/>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8307" tIns="520700" rIns="488307"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dirty="0">
              <a:hlinkClick xmlns:r="http://schemas.openxmlformats.org/officeDocument/2006/relationships" r:id="rId2"/>
            </a:rPr>
            <a:t>India.Martinez@barrenriverhealth.org</a:t>
          </a:r>
          <a:endParaRPr lang="en-US" sz="2500" kern="1200" dirty="0"/>
        </a:p>
        <a:p>
          <a:pPr marL="228600" lvl="1" indent="-228600" algn="l" defTabSz="1111250">
            <a:lnSpc>
              <a:spcPct val="90000"/>
            </a:lnSpc>
            <a:spcBef>
              <a:spcPct val="0"/>
            </a:spcBef>
            <a:spcAft>
              <a:spcPct val="15000"/>
            </a:spcAft>
            <a:buChar char="•"/>
          </a:pPr>
          <a:r>
            <a:rPr lang="en-US" sz="2500" kern="1200" dirty="0"/>
            <a:t>Ext. 105</a:t>
          </a:r>
        </a:p>
      </dsp:txBody>
      <dsp:txXfrm>
        <a:off x="0" y="3201867"/>
        <a:ext cx="6291714" cy="1456875"/>
      </dsp:txXfrm>
    </dsp:sp>
    <dsp:sp modelId="{0E855E36-B58B-45B8-A3D8-949B770DB796}">
      <dsp:nvSpPr>
        <dsp:cNvPr id="0" name=""/>
        <dsp:cNvSpPr/>
      </dsp:nvSpPr>
      <dsp:spPr>
        <a:xfrm>
          <a:off x="314585" y="2832867"/>
          <a:ext cx="4404199" cy="7380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6468" tIns="0" rIns="166468" bIns="0" numCol="1" spcCol="1270" anchor="ctr" anchorCtr="0">
          <a:noAutofit/>
        </a:bodyPr>
        <a:lstStyle/>
        <a:p>
          <a:pPr marL="0" lvl="0" indent="0" algn="l" defTabSz="1111250">
            <a:lnSpc>
              <a:spcPct val="90000"/>
            </a:lnSpc>
            <a:spcBef>
              <a:spcPct val="0"/>
            </a:spcBef>
            <a:spcAft>
              <a:spcPct val="35000"/>
            </a:spcAft>
            <a:buNone/>
          </a:pPr>
          <a:r>
            <a:rPr lang="en-US" sz="2500" kern="1200" dirty="0"/>
            <a:t>District Epi: India Martinez</a:t>
          </a:r>
        </a:p>
      </dsp:txBody>
      <dsp:txXfrm>
        <a:off x="350611" y="2868893"/>
        <a:ext cx="4332147" cy="66594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18A8CA3B-4F8E-4581-AED6-D5BA5B9C090E}" type="datetimeFigureOut">
              <a:rPr lang="en-US" smtClean="0"/>
              <a:t>6/5/2023</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EBE11978-8C19-4339-9CA6-E9123CA0E39B}" type="slidenum">
              <a:rPr lang="en-US" smtClean="0"/>
              <a:t>‹#›</a:t>
            </a:fld>
            <a:endParaRPr lang="en-US" dirty="0"/>
          </a:p>
        </p:txBody>
      </p:sp>
    </p:spTree>
    <p:extLst>
      <p:ext uri="{BB962C8B-B14F-4D97-AF65-F5344CB8AC3E}">
        <p14:creationId xmlns:p14="http://schemas.microsoft.com/office/powerpoint/2010/main" val="340674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All data presented is for situational awareness and is not to be shared with the general public.</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5AE93F-1D82-428D-A0D2-105DFB9FBE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6751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This data is from KDPH COVID dashboard.</a:t>
            </a:r>
          </a:p>
          <a:p>
            <a:endParaRPr lang="en-US" dirty="0"/>
          </a:p>
          <a:p>
            <a:r>
              <a:rPr lang="en-US" dirty="0"/>
              <a:t>We saw the largest increase of case in the month of December.</a:t>
            </a:r>
          </a:p>
          <a:p>
            <a:r>
              <a:rPr lang="en-US" dirty="0"/>
              <a:t>**This table and numbers below are showing COVID deaths as they are being counted instead of when they occurred.</a:t>
            </a:r>
          </a:p>
          <a:p>
            <a:endParaRPr lang="en-US" dirty="0"/>
          </a:p>
          <a:p>
            <a:r>
              <a:rPr lang="en-US" dirty="0"/>
              <a:t>May to June</a:t>
            </a:r>
          </a:p>
          <a:p>
            <a:r>
              <a:rPr lang="en-US" dirty="0"/>
              <a:t>+377 cases</a:t>
            </a:r>
          </a:p>
          <a:p>
            <a:r>
              <a:rPr lang="en-US" dirty="0"/>
              <a:t>+15 deaths </a:t>
            </a:r>
          </a:p>
          <a:p>
            <a:r>
              <a:rPr lang="en-US" dirty="0"/>
              <a:t>April to May</a:t>
            </a:r>
          </a:p>
          <a:p>
            <a:r>
              <a:rPr lang="en-US" dirty="0"/>
              <a:t>+815 case</a:t>
            </a:r>
          </a:p>
          <a:p>
            <a:r>
              <a:rPr lang="en-US" dirty="0"/>
              <a:t>+17 deaths</a:t>
            </a:r>
          </a:p>
          <a:p>
            <a:endParaRPr lang="en-US" dirty="0"/>
          </a:p>
          <a:p>
            <a:r>
              <a:rPr lang="en-US" dirty="0"/>
              <a:t>March to April</a:t>
            </a:r>
          </a:p>
          <a:p>
            <a:r>
              <a:rPr lang="en-US" dirty="0"/>
              <a:t>+984 case</a:t>
            </a:r>
          </a:p>
          <a:p>
            <a:r>
              <a:rPr lang="en-US" dirty="0"/>
              <a:t>+34 deaths</a:t>
            </a:r>
          </a:p>
          <a:p>
            <a:endParaRPr lang="en-US" dirty="0"/>
          </a:p>
          <a:p>
            <a:r>
              <a:rPr lang="en-US" dirty="0"/>
              <a:t>February to March</a:t>
            </a:r>
          </a:p>
          <a:p>
            <a:r>
              <a:rPr lang="en-US" dirty="0"/>
              <a:t>+1,720 cases</a:t>
            </a:r>
          </a:p>
          <a:p>
            <a:r>
              <a:rPr lang="en-US" dirty="0"/>
              <a:t>+8 deaths</a:t>
            </a:r>
          </a:p>
          <a:p>
            <a:endParaRPr lang="en-US" dirty="0"/>
          </a:p>
          <a:p>
            <a:r>
              <a:rPr lang="en-US" dirty="0"/>
              <a:t>January to February</a:t>
            </a:r>
          </a:p>
          <a:p>
            <a:r>
              <a:rPr lang="en-US" dirty="0"/>
              <a:t>+2,487 cases</a:t>
            </a:r>
          </a:p>
          <a:p>
            <a:r>
              <a:rPr lang="en-US" dirty="0"/>
              <a:t>+21 deaths</a:t>
            </a:r>
          </a:p>
          <a:p>
            <a:endParaRPr lang="en-US" dirty="0"/>
          </a:p>
          <a:p>
            <a:r>
              <a:rPr lang="en-US" dirty="0"/>
              <a:t>December to January:</a:t>
            </a:r>
          </a:p>
          <a:p>
            <a:r>
              <a:rPr lang="en-US" dirty="0"/>
              <a:t>+ 3,281 cases</a:t>
            </a:r>
          </a:p>
          <a:p>
            <a:r>
              <a:rPr lang="en-US" dirty="0"/>
              <a:t>+ 18 deaths </a:t>
            </a:r>
          </a:p>
          <a:p>
            <a:endParaRPr lang="en-US" dirty="0"/>
          </a:p>
          <a:p>
            <a:r>
              <a:rPr lang="en-US" dirty="0"/>
              <a:t>November to December:</a:t>
            </a:r>
          </a:p>
          <a:p>
            <a:r>
              <a:rPr lang="en-US" dirty="0"/>
              <a:t>+2,011 cases</a:t>
            </a:r>
          </a:p>
          <a:p>
            <a:r>
              <a:rPr lang="en-US" dirty="0"/>
              <a:t>+ 13 deaths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5AE93F-1D82-428D-A0D2-105DFB9FBE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4981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2023: 124 cases confirmed/probable/suspect as of 6/7/2023. This time last year, there were about 103 cases investigated.</a:t>
            </a:r>
          </a:p>
          <a:p>
            <a:endParaRPr lang="en-US" dirty="0"/>
          </a:p>
          <a:p>
            <a:endParaRPr lang="en-US" dirty="0"/>
          </a:p>
          <a:p>
            <a:r>
              <a:rPr lang="en-US" dirty="0"/>
              <a:t>**Numbers are not finalized and are subject to change.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5AE93F-1D82-428D-A0D2-105DFB9FBE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1176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Overdose Related ED Visits: Fentanyl, Heroin, Opioid</a:t>
            </a:r>
          </a:p>
          <a:p>
            <a:endParaRPr lang="en-US" dirty="0"/>
          </a:p>
          <a:p>
            <a:r>
              <a:rPr lang="en-US" dirty="0"/>
              <a:t>* These are patients who were seen at hospitals in the Barren River Region. Bases on Chief Complaint and Discharge Diagnosis coding.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5AE93F-1D82-428D-A0D2-105DFB9FBE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3483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0.xml"/><Relationship Id="rId5" Type="http://schemas.openxmlformats.org/officeDocument/2006/relationships/image" Target="../media/image5.jpeg"/><Relationship Id="rId4" Type="http://schemas.openxmlformats.org/officeDocument/2006/relationships/image" Target="../media/image4.svg"/></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0.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0.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0.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0.xml"/><Relationship Id="rId5" Type="http://schemas.openxmlformats.org/officeDocument/2006/relationships/image" Target="../media/image5.jpeg"/><Relationship Id="rId4" Type="http://schemas.openxmlformats.org/officeDocument/2006/relationships/image" Target="../media/image4.sv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0.xml"/><Relationship Id="rId5" Type="http://schemas.openxmlformats.org/officeDocument/2006/relationships/image" Target="../media/image5.jpeg"/><Relationship Id="rId4" Type="http://schemas.openxmlformats.org/officeDocument/2006/relationships/image" Target="../media/image4.sv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0.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0F58F-385B-4E3B-AE98-0AABC052F2D7}" type="datetimeFigureOut">
              <a:rPr lang="en-US" smtClean="0"/>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4905BC-13E0-4616-9D49-8892E4B0D9AD}" type="slidenum">
              <a:rPr lang="en-US" smtClean="0"/>
              <a:t>‹#›</a:t>
            </a:fld>
            <a:endParaRPr lang="en-US" dirty="0"/>
          </a:p>
        </p:txBody>
      </p:sp>
    </p:spTree>
    <p:extLst>
      <p:ext uri="{BB962C8B-B14F-4D97-AF65-F5344CB8AC3E}">
        <p14:creationId xmlns:p14="http://schemas.microsoft.com/office/powerpoint/2010/main" val="2996854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D0F58F-385B-4E3B-AE98-0AABC052F2D7}" type="datetimeFigureOut">
              <a:rPr lang="en-US" smtClean="0"/>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4905BC-13E0-4616-9D49-8892E4B0D9AD}" type="slidenum">
              <a:rPr lang="en-US" smtClean="0"/>
              <a:t>‹#›</a:t>
            </a:fld>
            <a:endParaRPr lang="en-US" dirty="0"/>
          </a:p>
        </p:txBody>
      </p:sp>
    </p:spTree>
    <p:extLst>
      <p:ext uri="{BB962C8B-B14F-4D97-AF65-F5344CB8AC3E}">
        <p14:creationId xmlns:p14="http://schemas.microsoft.com/office/powerpoint/2010/main" val="2131421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D0F58F-385B-4E3B-AE98-0AABC052F2D7}" type="datetimeFigureOut">
              <a:rPr lang="en-US" smtClean="0"/>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4905BC-13E0-4616-9D49-8892E4B0D9AD}" type="slidenum">
              <a:rPr lang="en-US" smtClean="0"/>
              <a:t>‹#›</a:t>
            </a:fld>
            <a:endParaRPr lang="en-US" dirty="0"/>
          </a:p>
        </p:txBody>
      </p:sp>
    </p:spTree>
    <p:extLst>
      <p:ext uri="{BB962C8B-B14F-4D97-AF65-F5344CB8AC3E}">
        <p14:creationId xmlns:p14="http://schemas.microsoft.com/office/powerpoint/2010/main" val="2904157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bg>
      <p:bgPr>
        <a:noFill/>
        <a:effectLst/>
      </p:bgPr>
    </p:bg>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AEB0-C2A5-4FAB-B283-B9A69E55D0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B83F938-A448-42A8-A818-28BBE343EA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7D1BDF-06E2-4025-ACC0-78AC8FFCB187}"/>
              </a:ext>
            </a:extLst>
          </p:cNvPr>
          <p:cNvSpPr>
            <a:spLocks noGrp="1"/>
          </p:cNvSpPr>
          <p:nvPr>
            <p:ph type="dt" sz="half" idx="10"/>
          </p:nvPr>
        </p:nvSpPr>
        <p:spPr/>
        <p:txBody>
          <a:bodyPr/>
          <a:lstStyle/>
          <a:p>
            <a:fld id="{3630F844-BA5A-4B4F-B00B-674A956FE743}" type="datetimeFigureOut">
              <a:rPr lang="en-US" smtClean="0"/>
              <a:t>6/5/2023</a:t>
            </a:fld>
            <a:endParaRPr lang="en-US" dirty="0"/>
          </a:p>
        </p:txBody>
      </p:sp>
      <p:sp>
        <p:nvSpPr>
          <p:cNvPr id="5" name="Footer Placeholder 4">
            <a:extLst>
              <a:ext uri="{FF2B5EF4-FFF2-40B4-BE49-F238E27FC236}">
                <a16:creationId xmlns:a16="http://schemas.microsoft.com/office/drawing/2014/main" id="{95B94617-1290-4C19-9943-F916AB92E6D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9BCD3FA-34D6-4B23-ABA6-81D1E593A39E}"/>
              </a:ext>
            </a:extLst>
          </p:cNvPr>
          <p:cNvSpPr>
            <a:spLocks noGrp="1"/>
          </p:cNvSpPr>
          <p:nvPr>
            <p:ph type="sldNum" sz="quarter" idx="12"/>
          </p:nvPr>
        </p:nvSpPr>
        <p:spPr/>
        <p:txBody>
          <a:bodyPr/>
          <a:lstStyle/>
          <a:p>
            <a:fld id="{3D934273-E8B1-481C-AFDA-B96181A1415E}" type="slidenum">
              <a:rPr lang="en-US" smtClean="0"/>
              <a:t>‹#›</a:t>
            </a:fld>
            <a:endParaRPr lang="en-US" dirty="0"/>
          </a:p>
        </p:txBody>
      </p:sp>
    </p:spTree>
    <p:extLst>
      <p:ext uri="{BB962C8B-B14F-4D97-AF65-F5344CB8AC3E}">
        <p14:creationId xmlns:p14="http://schemas.microsoft.com/office/powerpoint/2010/main" val="3582083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269BF-E533-4EF0-9F4E-18F12565C8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F0C8FE-0332-4D3F-860A-D44C9AA294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55A0E0-36F8-489A-B0DC-432387E8B6B7}"/>
              </a:ext>
            </a:extLst>
          </p:cNvPr>
          <p:cNvSpPr>
            <a:spLocks noGrp="1"/>
          </p:cNvSpPr>
          <p:nvPr>
            <p:ph type="dt" sz="half" idx="10"/>
          </p:nvPr>
        </p:nvSpPr>
        <p:spPr/>
        <p:txBody>
          <a:bodyPr/>
          <a:lstStyle/>
          <a:p>
            <a:fld id="{3630F844-BA5A-4B4F-B00B-674A956FE743}" type="datetimeFigureOut">
              <a:rPr lang="en-US" smtClean="0"/>
              <a:t>6/5/2023</a:t>
            </a:fld>
            <a:endParaRPr lang="en-US" dirty="0"/>
          </a:p>
        </p:txBody>
      </p:sp>
      <p:sp>
        <p:nvSpPr>
          <p:cNvPr id="5" name="Footer Placeholder 4">
            <a:extLst>
              <a:ext uri="{FF2B5EF4-FFF2-40B4-BE49-F238E27FC236}">
                <a16:creationId xmlns:a16="http://schemas.microsoft.com/office/drawing/2014/main" id="{A270FA13-A6FC-4290-B241-CB35A90929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6589AD-86C8-4E58-AB7C-7F05E24B58B3}"/>
              </a:ext>
            </a:extLst>
          </p:cNvPr>
          <p:cNvSpPr>
            <a:spLocks noGrp="1"/>
          </p:cNvSpPr>
          <p:nvPr>
            <p:ph type="sldNum" sz="quarter" idx="12"/>
          </p:nvPr>
        </p:nvSpPr>
        <p:spPr/>
        <p:txBody>
          <a:bodyPr/>
          <a:lstStyle/>
          <a:p>
            <a:fld id="{3D934273-E8B1-481C-AFDA-B96181A1415E}" type="slidenum">
              <a:rPr lang="en-US" smtClean="0"/>
              <a:t>‹#›</a:t>
            </a:fld>
            <a:endParaRPr lang="en-US" dirty="0"/>
          </a:p>
        </p:txBody>
      </p:sp>
    </p:spTree>
    <p:extLst>
      <p:ext uri="{BB962C8B-B14F-4D97-AF65-F5344CB8AC3E}">
        <p14:creationId xmlns:p14="http://schemas.microsoft.com/office/powerpoint/2010/main" val="2296271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2D181-B9D1-4307-8252-278FD08A28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06145E-33A5-4E1D-BA2F-C5E0C45B04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267A0C-0687-47EB-AD8F-D0319CFC7557}"/>
              </a:ext>
            </a:extLst>
          </p:cNvPr>
          <p:cNvSpPr>
            <a:spLocks noGrp="1"/>
          </p:cNvSpPr>
          <p:nvPr>
            <p:ph type="dt" sz="half" idx="10"/>
          </p:nvPr>
        </p:nvSpPr>
        <p:spPr/>
        <p:txBody>
          <a:bodyPr/>
          <a:lstStyle/>
          <a:p>
            <a:fld id="{3630F844-BA5A-4B4F-B00B-674A956FE743}" type="datetimeFigureOut">
              <a:rPr lang="en-US" smtClean="0"/>
              <a:t>6/5/2023</a:t>
            </a:fld>
            <a:endParaRPr lang="en-US" dirty="0"/>
          </a:p>
        </p:txBody>
      </p:sp>
      <p:sp>
        <p:nvSpPr>
          <p:cNvPr id="5" name="Footer Placeholder 4">
            <a:extLst>
              <a:ext uri="{FF2B5EF4-FFF2-40B4-BE49-F238E27FC236}">
                <a16:creationId xmlns:a16="http://schemas.microsoft.com/office/drawing/2014/main" id="{1ABA19AC-8FBA-4564-9D41-E7DF8FA51F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63D9D69-6EF9-414D-B4A9-803546FAC14F}"/>
              </a:ext>
            </a:extLst>
          </p:cNvPr>
          <p:cNvSpPr>
            <a:spLocks noGrp="1"/>
          </p:cNvSpPr>
          <p:nvPr>
            <p:ph type="sldNum" sz="quarter" idx="12"/>
          </p:nvPr>
        </p:nvSpPr>
        <p:spPr/>
        <p:txBody>
          <a:bodyPr/>
          <a:lstStyle/>
          <a:p>
            <a:fld id="{3D934273-E8B1-481C-AFDA-B96181A1415E}" type="slidenum">
              <a:rPr lang="en-US" smtClean="0"/>
              <a:t>‹#›</a:t>
            </a:fld>
            <a:endParaRPr lang="en-US" dirty="0"/>
          </a:p>
        </p:txBody>
      </p:sp>
    </p:spTree>
    <p:extLst>
      <p:ext uri="{BB962C8B-B14F-4D97-AF65-F5344CB8AC3E}">
        <p14:creationId xmlns:p14="http://schemas.microsoft.com/office/powerpoint/2010/main" val="28107742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80F8F-71A0-4358-9B66-64B7B5DC9E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32FCBF-FD46-4F75-953E-FD7C225357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54A159-0090-4700-B1BB-C3173CF0B4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A790C2-ADE7-4D62-80F2-2CCC3E0B8E52}"/>
              </a:ext>
            </a:extLst>
          </p:cNvPr>
          <p:cNvSpPr>
            <a:spLocks noGrp="1"/>
          </p:cNvSpPr>
          <p:nvPr>
            <p:ph type="dt" sz="half" idx="10"/>
          </p:nvPr>
        </p:nvSpPr>
        <p:spPr/>
        <p:txBody>
          <a:bodyPr/>
          <a:lstStyle/>
          <a:p>
            <a:fld id="{3630F844-BA5A-4B4F-B00B-674A956FE743}" type="datetimeFigureOut">
              <a:rPr lang="en-US" smtClean="0"/>
              <a:t>6/5/2023</a:t>
            </a:fld>
            <a:endParaRPr lang="en-US" dirty="0"/>
          </a:p>
        </p:txBody>
      </p:sp>
      <p:sp>
        <p:nvSpPr>
          <p:cNvPr id="6" name="Footer Placeholder 5">
            <a:extLst>
              <a:ext uri="{FF2B5EF4-FFF2-40B4-BE49-F238E27FC236}">
                <a16:creationId xmlns:a16="http://schemas.microsoft.com/office/drawing/2014/main" id="{5E8D0943-4225-4521-A132-AC9857BC55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028CE44-65D5-4818-91BF-FD6ACD9410A8}"/>
              </a:ext>
            </a:extLst>
          </p:cNvPr>
          <p:cNvSpPr>
            <a:spLocks noGrp="1"/>
          </p:cNvSpPr>
          <p:nvPr>
            <p:ph type="sldNum" sz="quarter" idx="12"/>
          </p:nvPr>
        </p:nvSpPr>
        <p:spPr/>
        <p:txBody>
          <a:bodyPr/>
          <a:lstStyle/>
          <a:p>
            <a:fld id="{3D934273-E8B1-481C-AFDA-B96181A1415E}" type="slidenum">
              <a:rPr lang="en-US" smtClean="0"/>
              <a:t>‹#›</a:t>
            </a:fld>
            <a:endParaRPr lang="en-US" dirty="0"/>
          </a:p>
        </p:txBody>
      </p:sp>
    </p:spTree>
    <p:extLst>
      <p:ext uri="{BB962C8B-B14F-4D97-AF65-F5344CB8AC3E}">
        <p14:creationId xmlns:p14="http://schemas.microsoft.com/office/powerpoint/2010/main" val="26166748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5BF54-B346-45C1-A647-333D71B19C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6447CB-10A4-40AB-9E6C-31D1F10834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5FC865-C19C-4343-A030-97DFD1935B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C14890-0EE2-4A29-B544-EEF935B533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908F76-B76A-4D4D-96EF-93A0F1B194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20DC0F-0F0A-4D5D-9C12-E6581FB38FE6}"/>
              </a:ext>
            </a:extLst>
          </p:cNvPr>
          <p:cNvSpPr>
            <a:spLocks noGrp="1"/>
          </p:cNvSpPr>
          <p:nvPr>
            <p:ph type="dt" sz="half" idx="10"/>
          </p:nvPr>
        </p:nvSpPr>
        <p:spPr/>
        <p:txBody>
          <a:bodyPr/>
          <a:lstStyle/>
          <a:p>
            <a:fld id="{3630F844-BA5A-4B4F-B00B-674A956FE743}" type="datetimeFigureOut">
              <a:rPr lang="en-US" smtClean="0"/>
              <a:t>6/5/2023</a:t>
            </a:fld>
            <a:endParaRPr lang="en-US" dirty="0"/>
          </a:p>
        </p:txBody>
      </p:sp>
      <p:sp>
        <p:nvSpPr>
          <p:cNvPr id="8" name="Footer Placeholder 7">
            <a:extLst>
              <a:ext uri="{FF2B5EF4-FFF2-40B4-BE49-F238E27FC236}">
                <a16:creationId xmlns:a16="http://schemas.microsoft.com/office/drawing/2014/main" id="{B801BB20-6A4B-4CA7-BABC-1CE53DDB8A7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E53AF35-BF3C-40FD-BC76-C296FE196850}"/>
              </a:ext>
            </a:extLst>
          </p:cNvPr>
          <p:cNvSpPr>
            <a:spLocks noGrp="1"/>
          </p:cNvSpPr>
          <p:nvPr>
            <p:ph type="sldNum" sz="quarter" idx="12"/>
          </p:nvPr>
        </p:nvSpPr>
        <p:spPr/>
        <p:txBody>
          <a:bodyPr/>
          <a:lstStyle/>
          <a:p>
            <a:fld id="{3D934273-E8B1-481C-AFDA-B96181A1415E}" type="slidenum">
              <a:rPr lang="en-US" smtClean="0"/>
              <a:t>‹#›</a:t>
            </a:fld>
            <a:endParaRPr lang="en-US" dirty="0"/>
          </a:p>
        </p:txBody>
      </p:sp>
    </p:spTree>
    <p:extLst>
      <p:ext uri="{BB962C8B-B14F-4D97-AF65-F5344CB8AC3E}">
        <p14:creationId xmlns:p14="http://schemas.microsoft.com/office/powerpoint/2010/main" val="211561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80D02-4726-4CB0-BB10-B648CB3FBB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D8454D-BD27-4E3A-98D1-BB266942675F}"/>
              </a:ext>
            </a:extLst>
          </p:cNvPr>
          <p:cNvSpPr>
            <a:spLocks noGrp="1"/>
          </p:cNvSpPr>
          <p:nvPr>
            <p:ph type="dt" sz="half" idx="10"/>
          </p:nvPr>
        </p:nvSpPr>
        <p:spPr/>
        <p:txBody>
          <a:bodyPr/>
          <a:lstStyle/>
          <a:p>
            <a:fld id="{3630F844-BA5A-4B4F-B00B-674A956FE743}" type="datetimeFigureOut">
              <a:rPr lang="en-US" smtClean="0"/>
              <a:t>6/5/2023</a:t>
            </a:fld>
            <a:endParaRPr lang="en-US" dirty="0"/>
          </a:p>
        </p:txBody>
      </p:sp>
      <p:sp>
        <p:nvSpPr>
          <p:cNvPr id="4" name="Footer Placeholder 3">
            <a:extLst>
              <a:ext uri="{FF2B5EF4-FFF2-40B4-BE49-F238E27FC236}">
                <a16:creationId xmlns:a16="http://schemas.microsoft.com/office/drawing/2014/main" id="{72C435D9-EFF1-47E1-8449-0173EEC9A82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4D504DC-65F3-466A-A1A0-B2C471DABAD4}"/>
              </a:ext>
            </a:extLst>
          </p:cNvPr>
          <p:cNvSpPr>
            <a:spLocks noGrp="1"/>
          </p:cNvSpPr>
          <p:nvPr>
            <p:ph type="sldNum" sz="quarter" idx="12"/>
          </p:nvPr>
        </p:nvSpPr>
        <p:spPr/>
        <p:txBody>
          <a:bodyPr/>
          <a:lstStyle/>
          <a:p>
            <a:fld id="{3D934273-E8B1-481C-AFDA-B96181A1415E}" type="slidenum">
              <a:rPr lang="en-US" smtClean="0"/>
              <a:t>‹#›</a:t>
            </a:fld>
            <a:endParaRPr lang="en-US" dirty="0"/>
          </a:p>
        </p:txBody>
      </p:sp>
    </p:spTree>
    <p:extLst>
      <p:ext uri="{BB962C8B-B14F-4D97-AF65-F5344CB8AC3E}">
        <p14:creationId xmlns:p14="http://schemas.microsoft.com/office/powerpoint/2010/main" val="29279498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DD750-E22A-48E7-99B1-C07E48FE63B3}"/>
              </a:ext>
            </a:extLst>
          </p:cNvPr>
          <p:cNvSpPr>
            <a:spLocks noGrp="1"/>
          </p:cNvSpPr>
          <p:nvPr>
            <p:ph type="dt" sz="half" idx="10"/>
          </p:nvPr>
        </p:nvSpPr>
        <p:spPr/>
        <p:txBody>
          <a:bodyPr/>
          <a:lstStyle/>
          <a:p>
            <a:fld id="{3630F844-BA5A-4B4F-B00B-674A956FE743}" type="datetimeFigureOut">
              <a:rPr lang="en-US" smtClean="0"/>
              <a:t>6/5/2023</a:t>
            </a:fld>
            <a:endParaRPr lang="en-US" dirty="0"/>
          </a:p>
        </p:txBody>
      </p:sp>
      <p:sp>
        <p:nvSpPr>
          <p:cNvPr id="3" name="Footer Placeholder 2">
            <a:extLst>
              <a:ext uri="{FF2B5EF4-FFF2-40B4-BE49-F238E27FC236}">
                <a16:creationId xmlns:a16="http://schemas.microsoft.com/office/drawing/2014/main" id="{0509553F-95D0-4FAE-83BA-EBAB10AAC32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23EEE5E-9332-4BF1-A72F-21E422814D47}"/>
              </a:ext>
            </a:extLst>
          </p:cNvPr>
          <p:cNvSpPr>
            <a:spLocks noGrp="1"/>
          </p:cNvSpPr>
          <p:nvPr>
            <p:ph type="sldNum" sz="quarter" idx="12"/>
          </p:nvPr>
        </p:nvSpPr>
        <p:spPr/>
        <p:txBody>
          <a:bodyPr/>
          <a:lstStyle/>
          <a:p>
            <a:fld id="{3D934273-E8B1-481C-AFDA-B96181A1415E}" type="slidenum">
              <a:rPr lang="en-US" smtClean="0"/>
              <a:t>‹#›</a:t>
            </a:fld>
            <a:endParaRPr lang="en-US" dirty="0"/>
          </a:p>
        </p:txBody>
      </p:sp>
    </p:spTree>
    <p:extLst>
      <p:ext uri="{BB962C8B-B14F-4D97-AF65-F5344CB8AC3E}">
        <p14:creationId xmlns:p14="http://schemas.microsoft.com/office/powerpoint/2010/main" val="395635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D0F58F-385B-4E3B-AE98-0AABC052F2D7}" type="datetimeFigureOut">
              <a:rPr lang="en-US" smtClean="0"/>
              <a:t>6/5/2023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F4905BC-13E0-4616-9D49-8892E4B0D9AD}" type="slidenum">
              <a:rPr lang="en-US" smtClean="0"/>
              <a:t>‹#›</a:t>
            </a:fld>
            <a:endParaRPr lang="en-US" dirty="0"/>
          </a:p>
        </p:txBody>
      </p:sp>
    </p:spTree>
    <p:extLst>
      <p:ext uri="{BB962C8B-B14F-4D97-AF65-F5344CB8AC3E}">
        <p14:creationId xmlns:p14="http://schemas.microsoft.com/office/powerpoint/2010/main" val="30995021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73B8D-1935-4695-913B-E6999D45FA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E90B2A-E847-4D32-B845-7E8C599593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67A239-A2C6-4D7D-AFFA-FFA0B2822A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C572E8-163B-4405-90E2-14C970998890}"/>
              </a:ext>
            </a:extLst>
          </p:cNvPr>
          <p:cNvSpPr>
            <a:spLocks noGrp="1"/>
          </p:cNvSpPr>
          <p:nvPr>
            <p:ph type="dt" sz="half" idx="10"/>
          </p:nvPr>
        </p:nvSpPr>
        <p:spPr/>
        <p:txBody>
          <a:bodyPr/>
          <a:lstStyle/>
          <a:p>
            <a:fld id="{3630F844-BA5A-4B4F-B00B-674A956FE743}" type="datetimeFigureOut">
              <a:rPr lang="en-US" smtClean="0"/>
              <a:t>6/5/2023</a:t>
            </a:fld>
            <a:endParaRPr lang="en-US" dirty="0"/>
          </a:p>
        </p:txBody>
      </p:sp>
      <p:sp>
        <p:nvSpPr>
          <p:cNvPr id="6" name="Footer Placeholder 5">
            <a:extLst>
              <a:ext uri="{FF2B5EF4-FFF2-40B4-BE49-F238E27FC236}">
                <a16:creationId xmlns:a16="http://schemas.microsoft.com/office/drawing/2014/main" id="{1D8A8ACE-3970-4881-9571-161B9F9ED9A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EA55E8-6C0C-4659-9194-1EC75306F8F8}"/>
              </a:ext>
            </a:extLst>
          </p:cNvPr>
          <p:cNvSpPr>
            <a:spLocks noGrp="1"/>
          </p:cNvSpPr>
          <p:nvPr>
            <p:ph type="sldNum" sz="quarter" idx="12"/>
          </p:nvPr>
        </p:nvSpPr>
        <p:spPr/>
        <p:txBody>
          <a:bodyPr/>
          <a:lstStyle/>
          <a:p>
            <a:fld id="{3D934273-E8B1-481C-AFDA-B96181A1415E}" type="slidenum">
              <a:rPr lang="en-US" smtClean="0"/>
              <a:t>‹#›</a:t>
            </a:fld>
            <a:endParaRPr lang="en-US" dirty="0"/>
          </a:p>
        </p:txBody>
      </p:sp>
    </p:spTree>
    <p:extLst>
      <p:ext uri="{BB962C8B-B14F-4D97-AF65-F5344CB8AC3E}">
        <p14:creationId xmlns:p14="http://schemas.microsoft.com/office/powerpoint/2010/main" val="1148929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C3BFC-0917-48B6-8D5A-675D1A95EB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38B515-C63B-4540-AE75-0430E077E7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93CA482-8D59-4A44-B25D-A16AAFA9C7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990B2C-8F68-43AF-B3BB-9E5DED9B7148}"/>
              </a:ext>
            </a:extLst>
          </p:cNvPr>
          <p:cNvSpPr>
            <a:spLocks noGrp="1"/>
          </p:cNvSpPr>
          <p:nvPr>
            <p:ph type="dt" sz="half" idx="10"/>
          </p:nvPr>
        </p:nvSpPr>
        <p:spPr/>
        <p:txBody>
          <a:bodyPr/>
          <a:lstStyle/>
          <a:p>
            <a:fld id="{3630F844-BA5A-4B4F-B00B-674A956FE743}" type="datetimeFigureOut">
              <a:rPr lang="en-US" smtClean="0"/>
              <a:t>6/5/2023</a:t>
            </a:fld>
            <a:endParaRPr lang="en-US" dirty="0"/>
          </a:p>
        </p:txBody>
      </p:sp>
      <p:sp>
        <p:nvSpPr>
          <p:cNvPr id="6" name="Footer Placeholder 5">
            <a:extLst>
              <a:ext uri="{FF2B5EF4-FFF2-40B4-BE49-F238E27FC236}">
                <a16:creationId xmlns:a16="http://schemas.microsoft.com/office/drawing/2014/main" id="{C33F24D5-3855-4D50-BB8F-97FCE18493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28B32A9-027B-47C3-B9A6-7071E78BD1C1}"/>
              </a:ext>
            </a:extLst>
          </p:cNvPr>
          <p:cNvSpPr>
            <a:spLocks noGrp="1"/>
          </p:cNvSpPr>
          <p:nvPr>
            <p:ph type="sldNum" sz="quarter" idx="12"/>
          </p:nvPr>
        </p:nvSpPr>
        <p:spPr/>
        <p:txBody>
          <a:bodyPr/>
          <a:lstStyle/>
          <a:p>
            <a:fld id="{3D934273-E8B1-481C-AFDA-B96181A1415E}" type="slidenum">
              <a:rPr lang="en-US" smtClean="0"/>
              <a:t>‹#›</a:t>
            </a:fld>
            <a:endParaRPr lang="en-US" dirty="0"/>
          </a:p>
        </p:txBody>
      </p:sp>
    </p:spTree>
    <p:extLst>
      <p:ext uri="{BB962C8B-B14F-4D97-AF65-F5344CB8AC3E}">
        <p14:creationId xmlns:p14="http://schemas.microsoft.com/office/powerpoint/2010/main" val="21646291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48155-35C2-42AA-9A33-55C8698EBA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764B1D-2655-4616-9F71-C23CF8F6CC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A842C4-6AB1-4BF3-AB8D-25C75DA07B0F}"/>
              </a:ext>
            </a:extLst>
          </p:cNvPr>
          <p:cNvSpPr>
            <a:spLocks noGrp="1"/>
          </p:cNvSpPr>
          <p:nvPr>
            <p:ph type="dt" sz="half" idx="10"/>
          </p:nvPr>
        </p:nvSpPr>
        <p:spPr/>
        <p:txBody>
          <a:bodyPr/>
          <a:lstStyle/>
          <a:p>
            <a:fld id="{3630F844-BA5A-4B4F-B00B-674A956FE743}" type="datetimeFigureOut">
              <a:rPr lang="en-US" smtClean="0"/>
              <a:t>6/5/2023</a:t>
            </a:fld>
            <a:endParaRPr lang="en-US" dirty="0"/>
          </a:p>
        </p:txBody>
      </p:sp>
      <p:sp>
        <p:nvSpPr>
          <p:cNvPr id="5" name="Footer Placeholder 4">
            <a:extLst>
              <a:ext uri="{FF2B5EF4-FFF2-40B4-BE49-F238E27FC236}">
                <a16:creationId xmlns:a16="http://schemas.microsoft.com/office/drawing/2014/main" id="{3EC19EBD-3DF6-45F6-811D-999ECB9763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BCF962-7B77-4E03-9EFC-D7259569008C}"/>
              </a:ext>
            </a:extLst>
          </p:cNvPr>
          <p:cNvSpPr>
            <a:spLocks noGrp="1"/>
          </p:cNvSpPr>
          <p:nvPr>
            <p:ph type="sldNum" sz="quarter" idx="12"/>
          </p:nvPr>
        </p:nvSpPr>
        <p:spPr/>
        <p:txBody>
          <a:bodyPr/>
          <a:lstStyle/>
          <a:p>
            <a:fld id="{3D934273-E8B1-481C-AFDA-B96181A1415E}" type="slidenum">
              <a:rPr lang="en-US" smtClean="0"/>
              <a:t>‹#›</a:t>
            </a:fld>
            <a:endParaRPr lang="en-US" dirty="0"/>
          </a:p>
        </p:txBody>
      </p:sp>
    </p:spTree>
    <p:extLst>
      <p:ext uri="{BB962C8B-B14F-4D97-AF65-F5344CB8AC3E}">
        <p14:creationId xmlns:p14="http://schemas.microsoft.com/office/powerpoint/2010/main" val="17944658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A87A35-2557-49DC-8828-21DF4487DC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65E322-593C-42F9-B85E-D1DEF3951F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88C67F-23BF-47D8-9ACB-ED927F2C6A11}"/>
              </a:ext>
            </a:extLst>
          </p:cNvPr>
          <p:cNvSpPr>
            <a:spLocks noGrp="1"/>
          </p:cNvSpPr>
          <p:nvPr>
            <p:ph type="dt" sz="half" idx="10"/>
          </p:nvPr>
        </p:nvSpPr>
        <p:spPr/>
        <p:txBody>
          <a:bodyPr/>
          <a:lstStyle/>
          <a:p>
            <a:fld id="{3630F844-BA5A-4B4F-B00B-674A956FE743}" type="datetimeFigureOut">
              <a:rPr lang="en-US" smtClean="0"/>
              <a:t>6/5/2023</a:t>
            </a:fld>
            <a:endParaRPr lang="en-US" dirty="0"/>
          </a:p>
        </p:txBody>
      </p:sp>
      <p:sp>
        <p:nvSpPr>
          <p:cNvPr id="5" name="Footer Placeholder 4">
            <a:extLst>
              <a:ext uri="{FF2B5EF4-FFF2-40B4-BE49-F238E27FC236}">
                <a16:creationId xmlns:a16="http://schemas.microsoft.com/office/drawing/2014/main" id="{F05520F5-80BB-48AE-84EB-26410A5E41B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53D5A3-0C27-4123-A3CC-1D9A4842CEE7}"/>
              </a:ext>
            </a:extLst>
          </p:cNvPr>
          <p:cNvSpPr>
            <a:spLocks noGrp="1"/>
          </p:cNvSpPr>
          <p:nvPr>
            <p:ph type="sldNum" sz="quarter" idx="12"/>
          </p:nvPr>
        </p:nvSpPr>
        <p:spPr/>
        <p:txBody>
          <a:bodyPr/>
          <a:lstStyle/>
          <a:p>
            <a:fld id="{3D934273-E8B1-481C-AFDA-B96181A1415E}" type="slidenum">
              <a:rPr lang="en-US" smtClean="0"/>
              <a:t>‹#›</a:t>
            </a:fld>
            <a:endParaRPr lang="en-US" dirty="0"/>
          </a:p>
        </p:txBody>
      </p:sp>
    </p:spTree>
    <p:extLst>
      <p:ext uri="{BB962C8B-B14F-4D97-AF65-F5344CB8AC3E}">
        <p14:creationId xmlns:p14="http://schemas.microsoft.com/office/powerpoint/2010/main" val="30403283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D203D-F5DD-4C11-867A-07589E43251A}"/>
              </a:ext>
            </a:extLst>
          </p:cNvPr>
          <p:cNvSpPr>
            <a:spLocks noGrp="1"/>
          </p:cNvSpPr>
          <p:nvPr>
            <p:ph type="title"/>
          </p:nvPr>
        </p:nvSpPr>
        <p:spPr>
          <a:xfrm>
            <a:off x="2231136" y="964692"/>
            <a:ext cx="7729728" cy="1188720"/>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2A2A6DFB-35A6-4113-8F91-49BB2D8A6974}"/>
              </a:ext>
            </a:extLst>
          </p:cNvPr>
          <p:cNvSpPr>
            <a:spLocks noGrp="1"/>
          </p:cNvSpPr>
          <p:nvPr>
            <p:ph type="body" idx="1"/>
          </p:nvPr>
        </p:nvSpPr>
        <p:spPr>
          <a:xfrm>
            <a:off x="2231136" y="2638044"/>
            <a:ext cx="7729728" cy="31019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DBDA1B-23EB-4428-86BF-86B72366605B}"/>
              </a:ext>
            </a:extLst>
          </p:cNvPr>
          <p:cNvSpPr>
            <a:spLocks noGrp="1"/>
          </p:cNvSpPr>
          <p:nvPr>
            <p:ph type="dt" sz="half" idx="10"/>
          </p:nvPr>
        </p:nvSpPr>
        <p:spPr>
          <a:xfrm>
            <a:off x="7821429" y="6238816"/>
            <a:ext cx="2753746" cy="323968"/>
          </a:xfrm>
          <a:prstGeom prst="rect">
            <a:avLst/>
          </a:prstGeom>
        </p:spPr>
        <p:txBody>
          <a:bodyPr/>
          <a:lstStyle/>
          <a:p>
            <a:fld id="{9DD0F58F-385B-4E3B-AE98-0AABC052F2D7}" type="datetimeFigureOut">
              <a:rPr lang="en-US" smtClean="0"/>
              <a:t>6/5/2023</a:t>
            </a:fld>
            <a:endParaRPr lang="en-US" dirty="0"/>
          </a:p>
        </p:txBody>
      </p:sp>
      <p:sp>
        <p:nvSpPr>
          <p:cNvPr id="5" name="Footer Placeholder 4">
            <a:extLst>
              <a:ext uri="{FF2B5EF4-FFF2-40B4-BE49-F238E27FC236}">
                <a16:creationId xmlns:a16="http://schemas.microsoft.com/office/drawing/2014/main" id="{B06BFB42-9589-483C-AEF9-6EBDB7DE16BD}"/>
              </a:ext>
            </a:extLst>
          </p:cNvPr>
          <p:cNvSpPr>
            <a:spLocks noGrp="1"/>
          </p:cNvSpPr>
          <p:nvPr>
            <p:ph type="ftr" sz="quarter" idx="11"/>
          </p:nvPr>
        </p:nvSpPr>
        <p:spPr>
          <a:xfrm>
            <a:off x="1600200" y="6236208"/>
            <a:ext cx="5901189" cy="320040"/>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D53F1878-EEE0-4FC8-9D47-66C9EAC92640}"/>
              </a:ext>
            </a:extLst>
          </p:cNvPr>
          <p:cNvSpPr>
            <a:spLocks noGrp="1"/>
          </p:cNvSpPr>
          <p:nvPr>
            <p:ph type="sldNum" sz="quarter" idx="12"/>
          </p:nvPr>
        </p:nvSpPr>
        <p:spPr>
          <a:xfrm>
            <a:off x="10758922" y="6217920"/>
            <a:ext cx="365760" cy="365760"/>
          </a:xfrm>
          <a:prstGeom prst="ellipse">
            <a:avLst/>
          </a:prstGeom>
        </p:spPr>
        <p:txBody>
          <a:bodyPr/>
          <a:lstStyle/>
          <a:p>
            <a:fld id="{2F4905BC-13E0-4616-9D49-8892E4B0D9AD}" type="slidenum">
              <a:rPr lang="en-US" smtClean="0"/>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4759E-521B-4FDF-BAEB-537189CC1B4B}"/>
              </a:ext>
            </a:extLst>
          </p:cNvPr>
          <p:cNvSpPr>
            <a:spLocks noGrp="1"/>
          </p:cNvSpPr>
          <p:nvPr>
            <p:ph type="title"/>
          </p:nvPr>
        </p:nvSpPr>
        <p:spPr>
          <a:xfrm>
            <a:off x="2231136" y="964692"/>
            <a:ext cx="7729728" cy="1188720"/>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465BA07A-33F3-4E60-ADAE-A12DA44D8673}"/>
              </a:ext>
            </a:extLst>
          </p:cNvPr>
          <p:cNvSpPr>
            <a:spLocks noGrp="1"/>
          </p:cNvSpPr>
          <p:nvPr>
            <p:ph type="body" idx="1"/>
          </p:nvPr>
        </p:nvSpPr>
        <p:spPr>
          <a:xfrm>
            <a:off x="2231136" y="2638044"/>
            <a:ext cx="7729728" cy="31019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02F73D-9E14-47CF-946A-CB3DC5DC40C4}"/>
              </a:ext>
            </a:extLst>
          </p:cNvPr>
          <p:cNvSpPr>
            <a:spLocks noGrp="1"/>
          </p:cNvSpPr>
          <p:nvPr>
            <p:ph type="dt" sz="half" idx="10"/>
          </p:nvPr>
        </p:nvSpPr>
        <p:spPr>
          <a:xfrm>
            <a:off x="7821429" y="6238816"/>
            <a:ext cx="2753746" cy="323968"/>
          </a:xfrm>
          <a:prstGeom prst="rect">
            <a:avLst/>
          </a:prstGeom>
        </p:spPr>
        <p:txBody>
          <a:bodyPr/>
          <a:lstStyle/>
          <a:p>
            <a:fld id="{9DD0F58F-385B-4E3B-AE98-0AABC052F2D7}" type="datetimeFigureOut">
              <a:rPr lang="en-US" smtClean="0"/>
              <a:t>6/5/2023</a:t>
            </a:fld>
            <a:endParaRPr lang="en-US" dirty="0"/>
          </a:p>
        </p:txBody>
      </p:sp>
      <p:sp>
        <p:nvSpPr>
          <p:cNvPr id="5" name="Footer Placeholder 4">
            <a:extLst>
              <a:ext uri="{FF2B5EF4-FFF2-40B4-BE49-F238E27FC236}">
                <a16:creationId xmlns:a16="http://schemas.microsoft.com/office/drawing/2014/main" id="{EF04D24F-BE08-4D5D-B280-EAE0A6986A33}"/>
              </a:ext>
            </a:extLst>
          </p:cNvPr>
          <p:cNvSpPr>
            <a:spLocks noGrp="1"/>
          </p:cNvSpPr>
          <p:nvPr>
            <p:ph type="ftr" sz="quarter" idx="11"/>
          </p:nvPr>
        </p:nvSpPr>
        <p:spPr>
          <a:xfrm>
            <a:off x="1600200" y="6236208"/>
            <a:ext cx="5901189" cy="320040"/>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BDA7A33D-A9FB-4414-BF20-B64E36B607AB}"/>
              </a:ext>
            </a:extLst>
          </p:cNvPr>
          <p:cNvSpPr>
            <a:spLocks noGrp="1"/>
          </p:cNvSpPr>
          <p:nvPr>
            <p:ph type="sldNum" sz="quarter" idx="12"/>
          </p:nvPr>
        </p:nvSpPr>
        <p:spPr>
          <a:xfrm>
            <a:off x="10758922" y="6217920"/>
            <a:ext cx="365760" cy="365760"/>
          </a:xfrm>
          <a:prstGeom prst="ellipse">
            <a:avLst/>
          </a:prstGeom>
        </p:spPr>
        <p:txBody>
          <a:bodyPr/>
          <a:lstStyle/>
          <a:p>
            <a:fld id="{2F4905BC-13E0-4616-9D49-8892E4B0D9AD}" type="slidenum">
              <a:rPr lang="en-US" smtClean="0"/>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7C600-8572-4980-9DD1-BC8375058CF8}"/>
              </a:ext>
            </a:extLst>
          </p:cNvPr>
          <p:cNvSpPr>
            <a:spLocks noGrp="1"/>
          </p:cNvSpPr>
          <p:nvPr>
            <p:ph type="title"/>
          </p:nvPr>
        </p:nvSpPr>
        <p:spPr>
          <a:xfrm>
            <a:off x="2231136" y="964692"/>
            <a:ext cx="7729728" cy="1188720"/>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B1A6B5B9-9617-41EE-BB7F-9C3733C17810}"/>
              </a:ext>
            </a:extLst>
          </p:cNvPr>
          <p:cNvSpPr>
            <a:spLocks noGrp="1"/>
          </p:cNvSpPr>
          <p:nvPr>
            <p:ph type="body" idx="1"/>
          </p:nvPr>
        </p:nvSpPr>
        <p:spPr>
          <a:xfrm>
            <a:off x="2231136" y="2638044"/>
            <a:ext cx="7729728" cy="31019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203F7A-42BA-47B4-9D1A-B713BB49E4FA}"/>
              </a:ext>
            </a:extLst>
          </p:cNvPr>
          <p:cNvSpPr>
            <a:spLocks noGrp="1"/>
          </p:cNvSpPr>
          <p:nvPr>
            <p:ph type="dt" sz="half" idx="10"/>
          </p:nvPr>
        </p:nvSpPr>
        <p:spPr>
          <a:xfrm>
            <a:off x="7821429" y="6238816"/>
            <a:ext cx="2753746" cy="323968"/>
          </a:xfrm>
          <a:prstGeom prst="rect">
            <a:avLst/>
          </a:prstGeom>
        </p:spPr>
        <p:txBody>
          <a:bodyPr/>
          <a:lstStyle/>
          <a:p>
            <a:fld id="{9DD0F58F-385B-4E3B-AE98-0AABC052F2D7}" type="datetimeFigureOut">
              <a:rPr lang="en-US" smtClean="0"/>
              <a:t>6/5/2023</a:t>
            </a:fld>
            <a:endParaRPr lang="en-US" dirty="0"/>
          </a:p>
        </p:txBody>
      </p:sp>
      <p:sp>
        <p:nvSpPr>
          <p:cNvPr id="5" name="Footer Placeholder 4">
            <a:extLst>
              <a:ext uri="{FF2B5EF4-FFF2-40B4-BE49-F238E27FC236}">
                <a16:creationId xmlns:a16="http://schemas.microsoft.com/office/drawing/2014/main" id="{0673C9C3-C080-42D9-8072-7A1A9F64A287}"/>
              </a:ext>
            </a:extLst>
          </p:cNvPr>
          <p:cNvSpPr>
            <a:spLocks noGrp="1"/>
          </p:cNvSpPr>
          <p:nvPr>
            <p:ph type="ftr" sz="quarter" idx="11"/>
          </p:nvPr>
        </p:nvSpPr>
        <p:spPr>
          <a:xfrm>
            <a:off x="1600200" y="6236208"/>
            <a:ext cx="5901189" cy="320040"/>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A3CC5DC-7BB0-44A2-ABF6-0CBE65E629CE}"/>
              </a:ext>
            </a:extLst>
          </p:cNvPr>
          <p:cNvSpPr>
            <a:spLocks noGrp="1"/>
          </p:cNvSpPr>
          <p:nvPr>
            <p:ph type="sldNum" sz="quarter" idx="12"/>
          </p:nvPr>
        </p:nvSpPr>
        <p:spPr>
          <a:xfrm>
            <a:off x="10758922" y="6217920"/>
            <a:ext cx="365760" cy="365760"/>
          </a:xfrm>
          <a:prstGeom prst="ellipse">
            <a:avLst/>
          </a:prstGeom>
        </p:spPr>
        <p:txBody>
          <a:bodyPr/>
          <a:lstStyle/>
          <a:p>
            <a:fld id="{2F4905BC-13E0-4616-9D49-8892E4B0D9AD}" type="slidenum">
              <a:rPr lang="en-US" smtClean="0"/>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ption 1">
    <p:spTree>
      <p:nvGrpSpPr>
        <p:cNvPr id="1" name=""/>
        <p:cNvGrpSpPr/>
        <p:nvPr/>
      </p:nvGrpSpPr>
      <p:grpSpPr>
        <a:xfrm>
          <a:off x="0" y="0"/>
          <a:ext cx="0" cy="0"/>
          <a:chOff x="0" y="0"/>
          <a:chExt cx="0" cy="0"/>
        </a:xfrm>
      </p:grpSpPr>
      <p:sp>
        <p:nvSpPr>
          <p:cNvPr id="18" name="Rectangle 17"/>
          <p:cNvSpPr/>
          <p:nvPr userDrawn="1"/>
        </p:nvSpPr>
        <p:spPr>
          <a:xfrm>
            <a:off x="-7620" y="-42729"/>
            <a:ext cx="12207240" cy="3608274"/>
          </a:xfrm>
          <a:prstGeom prst="rect">
            <a:avLst/>
          </a:prstGeom>
          <a:solidFill>
            <a:srgbClr val="01203D"/>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449580" y="976393"/>
            <a:ext cx="11292840" cy="1896149"/>
          </a:xfrm>
          <a:noFill/>
        </p:spPr>
        <p:txBody>
          <a:bodyPr anchor="b">
            <a:normAutofit/>
          </a:bodyPr>
          <a:lstStyle>
            <a:lvl1pPr algn="ctr">
              <a:defRPr sz="4400" b="0">
                <a:solidFill>
                  <a:schemeClr val="bg1"/>
                </a:solidFill>
                <a:latin typeface="Grandview" panose="020B0502040204020203" pitchFamily="34" charset="0"/>
              </a:defRPr>
            </a:lvl1pPr>
          </a:lstStyle>
          <a:p>
            <a:r>
              <a:rPr lang="en-US" dirty="0"/>
              <a:t>Click to edit presentation title</a:t>
            </a:r>
          </a:p>
        </p:txBody>
      </p:sp>
      <p:sp>
        <p:nvSpPr>
          <p:cNvPr id="3" name="Subtitle 2"/>
          <p:cNvSpPr>
            <a:spLocks noGrp="1"/>
          </p:cNvSpPr>
          <p:nvPr>
            <p:ph type="subTitle" idx="1" hasCustomPrompt="1"/>
          </p:nvPr>
        </p:nvSpPr>
        <p:spPr bwMode="invGray">
          <a:xfrm>
            <a:off x="449580" y="2910456"/>
            <a:ext cx="11292840" cy="576664"/>
          </a:xfrm>
        </p:spPr>
        <p:txBody>
          <a:bodyPr>
            <a:normAutofit/>
          </a:bodyPr>
          <a:lstStyle>
            <a:lvl1pPr marL="0" indent="0" algn="ctr">
              <a:buNone/>
              <a:defRPr sz="3400">
                <a:solidFill>
                  <a:srgbClr val="62BCF0"/>
                </a:solidFill>
                <a:latin typeface="Grandview"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a:t>
            </a:r>
          </a:p>
        </p:txBody>
      </p:sp>
      <p:sp>
        <p:nvSpPr>
          <p:cNvPr id="8" name="Subtitle 2"/>
          <p:cNvSpPr txBox="1">
            <a:spLocks/>
          </p:cNvSpPr>
          <p:nvPr userDrawn="1"/>
        </p:nvSpPr>
        <p:spPr>
          <a:xfrm>
            <a:off x="2012397" y="5676147"/>
            <a:ext cx="8167206" cy="77540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2"/>
              </a:buClr>
              <a:buFont typeface="Arial" panose="020B0604020202020204" pitchFamily="34" charset="0"/>
              <a:buNone/>
              <a:defRPr sz="2000" kern="1200">
                <a:solidFill>
                  <a:srgbClr val="000000"/>
                </a:solidFill>
                <a:latin typeface="+mn-lt"/>
                <a:ea typeface="+mn-ea"/>
                <a:cs typeface="+mn-cs"/>
              </a:defRPr>
            </a:lvl2pPr>
            <a:lvl3pPr marL="914400" indent="0" algn="ctr" defTabSz="914400" rtl="0" eaLnBrk="1" latinLnBrk="0" hangingPunct="1">
              <a:lnSpc>
                <a:spcPct val="90000"/>
              </a:lnSpc>
              <a:spcBef>
                <a:spcPts val="500"/>
              </a:spcBef>
              <a:buClr>
                <a:schemeClr val="accent2"/>
              </a:buClr>
              <a:buFont typeface="Arial" panose="020B0604020202020204" pitchFamily="34" charset="0"/>
              <a:buNone/>
              <a:defRPr sz="1800" kern="1200">
                <a:solidFill>
                  <a:srgbClr val="000000"/>
                </a:solidFill>
                <a:latin typeface="+mn-lt"/>
                <a:ea typeface="+mn-ea"/>
                <a:cs typeface="+mn-cs"/>
              </a:defRPr>
            </a:lvl3pPr>
            <a:lvl4pPr marL="13716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4pPr>
            <a:lvl5pPr marL="18288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lnSpc>
                <a:spcPct val="90000"/>
              </a:lnSpc>
              <a:spcBef>
                <a:spcPts val="0"/>
              </a:spcBef>
            </a:pPr>
            <a:endParaRPr lang="en-US" sz="1600" i="1" dirty="0"/>
          </a:p>
        </p:txBody>
      </p:sp>
      <p:sp>
        <p:nvSpPr>
          <p:cNvPr id="17" name="Text Placeholder 16"/>
          <p:cNvSpPr>
            <a:spLocks noGrp="1"/>
          </p:cNvSpPr>
          <p:nvPr>
            <p:ph type="body" sz="quarter" idx="10" hasCustomPrompt="1"/>
          </p:nvPr>
        </p:nvSpPr>
        <p:spPr>
          <a:xfrm>
            <a:off x="449580" y="3627140"/>
            <a:ext cx="11292840" cy="573088"/>
          </a:xfrm>
        </p:spPr>
        <p:txBody>
          <a:bodyPr anchor="ctr">
            <a:normAutofit/>
          </a:bodyPr>
          <a:lstStyle>
            <a:lvl1pPr marL="0" indent="0" algn="ctr">
              <a:buNone/>
              <a:defRPr sz="2200" b="1">
                <a:solidFill>
                  <a:srgbClr val="01203D"/>
                </a:solidFill>
                <a:latin typeface="Grandview" panose="020B0502040204020203"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date</a:t>
            </a:r>
          </a:p>
        </p:txBody>
      </p:sp>
      <p:sp>
        <p:nvSpPr>
          <p:cNvPr id="16" name="Rectangle 15">
            <a:extLst>
              <a:ext uri="{FF2B5EF4-FFF2-40B4-BE49-F238E27FC236}">
                <a16:creationId xmlns:a16="http://schemas.microsoft.com/office/drawing/2014/main" id="{5A1B9C2B-5A72-4460-A354-027E444C6875}"/>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6">
            <a:extLst>
              <a:ext uri="{FF2B5EF4-FFF2-40B4-BE49-F238E27FC236}">
                <a16:creationId xmlns:a16="http://schemas.microsoft.com/office/drawing/2014/main" id="{8F2D9F15-F418-4BC6-989C-D5588E30F701}"/>
              </a:ext>
            </a:extLst>
          </p:cNvPr>
          <p:cNvSpPr>
            <a:spLocks noGrp="1"/>
          </p:cNvSpPr>
          <p:nvPr userDrawn="1">
            <p:ph type="body" sz="quarter" idx="11" hasCustomPrompt="1"/>
          </p:nvPr>
        </p:nvSpPr>
        <p:spPr>
          <a:xfrm>
            <a:off x="449580" y="6446520"/>
            <a:ext cx="11292840" cy="411480"/>
          </a:xfrm>
        </p:spPr>
        <p:txBody>
          <a:bodyPr anchor="ctr">
            <a:normAutofit/>
          </a:bodyPr>
          <a:lstStyle>
            <a:lvl1pPr marL="0" indent="0" algn="ctr">
              <a:buNone/>
              <a:defRPr sz="2000" b="1">
                <a:solidFill>
                  <a:schemeClr val="bg1"/>
                </a:solidFill>
                <a:latin typeface="Gotham Medium" panose="02000604030000020004" pitchFamily="50"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chfs.ky.gov</a:t>
            </a:r>
          </a:p>
        </p:txBody>
      </p:sp>
      <p:grpSp>
        <p:nvGrpSpPr>
          <p:cNvPr id="10" name="Group 9">
            <a:extLst>
              <a:ext uri="{FF2B5EF4-FFF2-40B4-BE49-F238E27FC236}">
                <a16:creationId xmlns:a16="http://schemas.microsoft.com/office/drawing/2014/main" id="{3348C5F2-0D26-6075-D444-25D434A25981}"/>
              </a:ext>
            </a:extLst>
          </p:cNvPr>
          <p:cNvGrpSpPr/>
          <p:nvPr userDrawn="1"/>
        </p:nvGrpSpPr>
        <p:grpSpPr>
          <a:xfrm>
            <a:off x="446252" y="4426502"/>
            <a:ext cx="11296168" cy="1828800"/>
            <a:chOff x="446252" y="4426502"/>
            <a:chExt cx="11296168" cy="182880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252" y="4583903"/>
              <a:ext cx="3132289" cy="1371600"/>
            </a:xfrm>
            <a:prstGeom prst="rect">
              <a:avLst/>
            </a:prstGeom>
          </p:spPr>
        </p:pic>
        <p:pic>
          <p:nvPicPr>
            <p:cNvPr id="14" name="Graphic 13">
              <a:extLst>
                <a:ext uri="{FF2B5EF4-FFF2-40B4-BE49-F238E27FC236}">
                  <a16:creationId xmlns:a16="http://schemas.microsoft.com/office/drawing/2014/main" id="{0B3ACA43-3A85-406F-AB64-3BC98782CB7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65558" y="4426502"/>
              <a:ext cx="1860885" cy="1828800"/>
            </a:xfrm>
            <a:prstGeom prst="rect">
              <a:avLst/>
            </a:prstGeom>
          </p:spPr>
        </p:pic>
        <p:pic>
          <p:nvPicPr>
            <p:cNvPr id="9" name="Picture 8" descr="Logo&#10;&#10;Description automatically generated">
              <a:extLst>
                <a:ext uri="{FF2B5EF4-FFF2-40B4-BE49-F238E27FC236}">
                  <a16:creationId xmlns:a16="http://schemas.microsoft.com/office/drawing/2014/main" id="{EB407F83-9B0E-E242-AD30-F9D4B07F7DE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026599" y="4657789"/>
              <a:ext cx="2715821" cy="1371600"/>
            </a:xfrm>
            <a:prstGeom prst="rect">
              <a:avLst/>
            </a:prstGeom>
          </p:spPr>
        </p:pic>
      </p:grpSp>
    </p:spTree>
    <p:extLst>
      <p:ext uri="{BB962C8B-B14F-4D97-AF65-F5344CB8AC3E}">
        <p14:creationId xmlns:p14="http://schemas.microsoft.com/office/powerpoint/2010/main" val="899422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928">
          <p15:clr>
            <a:srgbClr val="FBAE40"/>
          </p15:clr>
        </p15:guide>
        <p15:guide id="2" pos="5856">
          <p15:clr>
            <a:srgbClr val="FBAE40"/>
          </p15:clr>
        </p15:guide>
        <p15:guide id="3" pos="1824">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9580" y="365125"/>
            <a:ext cx="11292840" cy="1178471"/>
          </a:xfrm>
        </p:spPr>
        <p:txBody>
          <a:bodyPr>
            <a:normAutofit/>
          </a:bodyPr>
          <a:lstStyle>
            <a:lvl1pPr>
              <a:defRPr sz="4000" b="0">
                <a:solidFill>
                  <a:srgbClr val="01203D"/>
                </a:solidFill>
                <a:latin typeface="Grandview" panose="020B0502040204020203"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449580" y="1825625"/>
            <a:ext cx="11292840" cy="4351338"/>
          </a:xfrm>
        </p:spPr>
        <p:txBody>
          <a:bodyPr/>
          <a:lstStyle>
            <a:lvl1pPr marL="341313" indent="-341313">
              <a:buClr>
                <a:srgbClr val="92D050"/>
              </a:buClr>
              <a:buSzPct val="100000"/>
              <a:buFontTx/>
              <a:buBlip>
                <a:blip r:embed="rId2"/>
              </a:buBlip>
              <a:defRPr>
                <a:latin typeface="Calibri" panose="020F0502020204030204" pitchFamily="34" charset="0"/>
                <a:cs typeface="Calibri" panose="020F0502020204030204" pitchFamily="34" charset="0"/>
              </a:defRPr>
            </a:lvl1pPr>
            <a:lvl2pPr marL="684213" indent="-227013">
              <a:buFont typeface="Arial" panose="020B0604020202020204" pitchFamily="34" charset="0"/>
              <a:buChar char="•"/>
              <a:defRPr sz="2600">
                <a:latin typeface="Calibri" panose="020F0502020204030204" pitchFamily="34" charset="0"/>
                <a:cs typeface="Calibri" panose="020F0502020204030204" pitchFamily="34" charset="0"/>
              </a:defRPr>
            </a:lvl2pPr>
            <a:lvl3pPr marL="1143000" indent="-228600">
              <a:buClr>
                <a:schemeClr val="accent3"/>
              </a:buClr>
              <a:buSzPct val="125000"/>
              <a:buFont typeface="Arial" panose="020B0604020202020204" pitchFamily="34" charset="0"/>
              <a:buChar char="•"/>
              <a:defRPr sz="2400">
                <a:latin typeface="Calibri" panose="020F0502020204030204" pitchFamily="34" charset="0"/>
                <a:cs typeface="Calibri" panose="020F0502020204030204" pitchFamily="34" charset="0"/>
              </a:defRPr>
            </a:lvl3pPr>
            <a:lvl4pPr marL="1600200" indent="-228600">
              <a:buClr>
                <a:srgbClr val="62BCF0"/>
              </a:buClr>
              <a:buFont typeface="Wingdings" panose="05000000000000000000" pitchFamily="2" charset="2"/>
              <a:buChar char="§"/>
              <a:defRPr sz="2200">
                <a:latin typeface="Calibri" panose="020F0502020204030204" pitchFamily="34" charset="0"/>
                <a:cs typeface="Calibri" panose="020F0502020204030204" pitchFamily="34" charset="0"/>
              </a:defRPr>
            </a:lvl4pPr>
            <a:lvl5pPr marL="2057400" indent="-228600">
              <a:buClr>
                <a:schemeClr val="accent3"/>
              </a:buClr>
              <a:buSzPct val="125000"/>
              <a:buFont typeface="Wingdings" panose="05000000000000000000" pitchFamily="2" charset="2"/>
              <a:buChar char="§"/>
              <a:defRPr sz="2000">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4B2D15FF-EB90-4F7D-B6FD-2019C464A784}"/>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6" name="Slide Number Placeholder 5"/>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Tree>
    <p:extLst>
      <p:ext uri="{BB962C8B-B14F-4D97-AF65-F5344CB8AC3E}">
        <p14:creationId xmlns:p14="http://schemas.microsoft.com/office/powerpoint/2010/main" val="3503981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49580" y="365125"/>
            <a:ext cx="11292840" cy="1178471"/>
          </a:xfrm>
        </p:spPr>
        <p:txBody>
          <a:bodyPr/>
          <a:lstStyle>
            <a:lvl1pPr>
              <a:defRPr b="0">
                <a:latin typeface="Grandview" panose="020B0502040204020203" pitchFamily="34" charset="0"/>
              </a:defRPr>
            </a:lvl1pPr>
          </a:lstStyle>
          <a:p>
            <a:r>
              <a:rPr lang="en-US" dirty="0"/>
              <a:t>Click to edit Master title style</a:t>
            </a:r>
          </a:p>
        </p:txBody>
      </p:sp>
      <p:sp>
        <p:nvSpPr>
          <p:cNvPr id="8" name="Rectangle 7">
            <a:extLst>
              <a:ext uri="{FF2B5EF4-FFF2-40B4-BE49-F238E27FC236}">
                <a16:creationId xmlns:a16="http://schemas.microsoft.com/office/drawing/2014/main" id="{48B4FD96-7A12-4993-A52D-B6DCBB27843B}"/>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22" name="Slide Number Placeholder 21"/>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12" name="Content Placeholder 3"/>
          <p:cNvSpPr>
            <a:spLocks noGrp="1"/>
          </p:cNvSpPr>
          <p:nvPr>
            <p:ph sz="half" idx="13" hasCustomPrompt="1"/>
          </p:nvPr>
        </p:nvSpPr>
        <p:spPr>
          <a:xfrm>
            <a:off x="449579" y="1816060"/>
            <a:ext cx="5532931" cy="4351338"/>
          </a:xfrm>
        </p:spPr>
        <p:txBody>
          <a:bodyPr/>
          <a:lstStyle>
            <a:lvl1pPr marL="341313" indent="-341313">
              <a:buClr>
                <a:srgbClr val="92D050"/>
              </a:buClr>
              <a:buSzPct val="100000"/>
              <a:buFontTx/>
              <a:buBlip>
                <a:blip r:embed="rId2"/>
              </a:buBlip>
              <a:defRPr>
                <a:latin typeface="Calibri" panose="020F0502020204030204" pitchFamily="34" charset="0"/>
                <a:cs typeface="Calibri" panose="020F0502020204030204" pitchFamily="34" charset="0"/>
              </a:defRPr>
            </a:lvl1pPr>
            <a:lvl2pPr>
              <a:defRPr sz="2600">
                <a:latin typeface="Calibri" panose="020F0502020204030204" pitchFamily="34" charset="0"/>
                <a:cs typeface="Calibri" panose="020F0502020204030204" pitchFamily="34" charset="0"/>
              </a:defRPr>
            </a:lvl2pPr>
            <a:lvl3pPr marL="1143000" indent="-228600">
              <a:buClr>
                <a:srgbClr val="92D050"/>
              </a:buClr>
              <a:buSzPct val="125000"/>
              <a:buFont typeface="Arial" panose="020B0604020202020204" pitchFamily="34" charset="0"/>
              <a:buChar char="•"/>
              <a:defRPr sz="2400">
                <a:latin typeface="Calibri" panose="020F0502020204030204" pitchFamily="34" charset="0"/>
                <a:cs typeface="Calibri" panose="020F0502020204030204" pitchFamily="34" charset="0"/>
              </a:defRPr>
            </a:lvl3pPr>
            <a:lvl4pPr marL="1600200" indent="-228600">
              <a:buFont typeface="Wingdings" panose="05000000000000000000" pitchFamily="2" charset="2"/>
              <a:buChar char="§"/>
              <a:defRPr sz="2200">
                <a:latin typeface="Calibri" panose="020F0502020204030204" pitchFamily="34" charset="0"/>
                <a:cs typeface="Calibri" panose="020F0502020204030204" pitchFamily="34" charset="0"/>
              </a:defRPr>
            </a:lvl4pPr>
            <a:lvl5pPr marL="2057400" indent="-228600">
              <a:buClr>
                <a:schemeClr val="accent3"/>
              </a:buClr>
              <a:buSzPct val="125000"/>
              <a:buFont typeface="Wingdings" panose="05000000000000000000" pitchFamily="2" charset="2"/>
              <a:buChar char="§"/>
              <a:defRPr sz="2000">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7" name="Content Placeholder 3">
            <a:extLst>
              <a:ext uri="{FF2B5EF4-FFF2-40B4-BE49-F238E27FC236}">
                <a16:creationId xmlns:a16="http://schemas.microsoft.com/office/drawing/2014/main" id="{ADDDB79F-766B-4D2C-9E87-F20D153630F2}"/>
              </a:ext>
            </a:extLst>
          </p:cNvPr>
          <p:cNvSpPr>
            <a:spLocks noGrp="1"/>
          </p:cNvSpPr>
          <p:nvPr>
            <p:ph sz="half" idx="14" hasCustomPrompt="1"/>
          </p:nvPr>
        </p:nvSpPr>
        <p:spPr>
          <a:xfrm>
            <a:off x="6209489" y="1816060"/>
            <a:ext cx="5532931" cy="4351338"/>
          </a:xfrm>
        </p:spPr>
        <p:txBody>
          <a:bodyPr/>
          <a:lstStyle>
            <a:lvl1pPr marL="341313" indent="-341313">
              <a:buClr>
                <a:srgbClr val="92D050"/>
              </a:buClr>
              <a:buSzPct val="100000"/>
              <a:buFontTx/>
              <a:buBlip>
                <a:blip r:embed="rId2"/>
              </a:buBlip>
              <a:defRPr>
                <a:latin typeface="Calibri" panose="020F0502020204030204" pitchFamily="34" charset="0"/>
                <a:cs typeface="Calibri" panose="020F0502020204030204" pitchFamily="34" charset="0"/>
              </a:defRPr>
            </a:lvl1pPr>
            <a:lvl2pPr>
              <a:defRPr sz="2600">
                <a:latin typeface="Calibri" panose="020F0502020204030204" pitchFamily="34" charset="0"/>
                <a:cs typeface="Calibri" panose="020F0502020204030204" pitchFamily="34" charset="0"/>
              </a:defRPr>
            </a:lvl2pPr>
            <a:lvl3pPr marL="1143000" indent="-228600">
              <a:buClr>
                <a:srgbClr val="92D050"/>
              </a:buClr>
              <a:buSzPct val="125000"/>
              <a:buFont typeface="Arial" panose="020B0604020202020204" pitchFamily="34" charset="0"/>
              <a:buChar char="•"/>
              <a:defRPr sz="2400">
                <a:latin typeface="Calibri" panose="020F0502020204030204" pitchFamily="34" charset="0"/>
                <a:cs typeface="Calibri" panose="020F0502020204030204" pitchFamily="34" charset="0"/>
              </a:defRPr>
            </a:lvl3pPr>
            <a:lvl4pPr marL="1600200" indent="-228600">
              <a:buFont typeface="Wingdings" panose="05000000000000000000" pitchFamily="2" charset="2"/>
              <a:buChar char="§"/>
              <a:defRPr sz="2200">
                <a:latin typeface="Calibri" panose="020F0502020204030204" pitchFamily="34" charset="0"/>
                <a:cs typeface="Calibri" panose="020F0502020204030204" pitchFamily="34" charset="0"/>
              </a:defRPr>
            </a:lvl4pPr>
            <a:lvl5pPr marL="2057400" indent="-228600">
              <a:buClr>
                <a:schemeClr val="accent3"/>
              </a:buClr>
              <a:buSzPct val="125000"/>
              <a:buFont typeface="Wingdings" panose="05000000000000000000" pitchFamily="2" charset="2"/>
              <a:buChar char="§"/>
              <a:defRPr sz="2000">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Tree>
    <p:extLst>
      <p:ext uri="{BB962C8B-B14F-4D97-AF65-F5344CB8AC3E}">
        <p14:creationId xmlns:p14="http://schemas.microsoft.com/office/powerpoint/2010/main" val="729489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D0F58F-385B-4E3B-AE98-0AABC052F2D7}" type="datetimeFigureOut">
              <a:rPr lang="en-US" smtClean="0"/>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4905BC-13E0-4616-9D49-8892E4B0D9AD}" type="slidenum">
              <a:rPr lang="en-US" smtClean="0"/>
              <a:t>‹#›</a:t>
            </a:fld>
            <a:endParaRPr lang="en-US" dirty="0"/>
          </a:p>
        </p:txBody>
      </p:sp>
    </p:spTree>
    <p:extLst>
      <p:ext uri="{BB962C8B-B14F-4D97-AF65-F5344CB8AC3E}">
        <p14:creationId xmlns:p14="http://schemas.microsoft.com/office/powerpoint/2010/main" val="13011323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49580" y="365125"/>
            <a:ext cx="11292840" cy="1178471"/>
          </a:xfrm>
        </p:spPr>
        <p:txBody>
          <a:bodyPr/>
          <a:lstStyle>
            <a:lvl1pPr>
              <a:defRPr b="0">
                <a:latin typeface="Grandview" panose="020B0502040204020203" pitchFamily="34" charset="0"/>
              </a:defRPr>
            </a:lvl1pPr>
          </a:lstStyle>
          <a:p>
            <a:r>
              <a:rPr lang="en-US" dirty="0"/>
              <a:t>Click to edit Master title style</a:t>
            </a:r>
          </a:p>
        </p:txBody>
      </p:sp>
      <p:sp>
        <p:nvSpPr>
          <p:cNvPr id="6" name="Rectangle 5">
            <a:extLst>
              <a:ext uri="{FF2B5EF4-FFF2-40B4-BE49-F238E27FC236}">
                <a16:creationId xmlns:a16="http://schemas.microsoft.com/office/drawing/2014/main" id="{92C21BFD-6391-4F44-9F8F-2BE5ACA60AA3}"/>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5" name="Slide Number Placeholder 4"/>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Tree>
    <p:extLst>
      <p:ext uri="{BB962C8B-B14F-4D97-AF65-F5344CB8AC3E}">
        <p14:creationId xmlns:p14="http://schemas.microsoft.com/office/powerpoint/2010/main" val="2765510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2820CB-8F8E-409B-A387-17EDCBC1DC21}"/>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7" name="Slide Number Placeholder 6"/>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12" name="Title 1"/>
          <p:cNvSpPr>
            <a:spLocks noGrp="1"/>
          </p:cNvSpPr>
          <p:nvPr>
            <p:ph type="title"/>
          </p:nvPr>
        </p:nvSpPr>
        <p:spPr>
          <a:xfrm>
            <a:off x="466928" y="457200"/>
            <a:ext cx="4305097" cy="1600200"/>
          </a:xfrm>
        </p:spPr>
        <p:txBody>
          <a:bodyPr anchor="b">
            <a:normAutofit/>
          </a:bodyPr>
          <a:lstStyle>
            <a:lvl1pPr algn="l">
              <a:defRPr sz="3600" b="0">
                <a:latin typeface="Grandview" panose="020B0502040204020203" pitchFamily="34" charset="0"/>
              </a:defRPr>
            </a:lvl1pPr>
          </a:lstStyle>
          <a:p>
            <a:r>
              <a:rPr lang="en-US" dirty="0"/>
              <a:t>Click to edit Master title style</a:t>
            </a:r>
          </a:p>
        </p:txBody>
      </p:sp>
      <p:sp>
        <p:nvSpPr>
          <p:cNvPr id="13" name="Picture Placeholder 2"/>
          <p:cNvSpPr>
            <a:spLocks noGrp="1"/>
          </p:cNvSpPr>
          <p:nvPr>
            <p:ph type="pic" idx="1"/>
          </p:nvPr>
        </p:nvSpPr>
        <p:spPr>
          <a:xfrm>
            <a:off x="5183187" y="457201"/>
            <a:ext cx="6558097" cy="570040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4" name="Text Placeholder 3"/>
          <p:cNvSpPr>
            <a:spLocks noGrp="1"/>
          </p:cNvSpPr>
          <p:nvPr>
            <p:ph type="body" sz="half" idx="2"/>
          </p:nvPr>
        </p:nvSpPr>
        <p:spPr>
          <a:xfrm>
            <a:off x="466928" y="2122496"/>
            <a:ext cx="4305097" cy="4035112"/>
          </a:xfrm>
        </p:spPr>
        <p:txBody>
          <a:bodyPr/>
          <a:lstStyle>
            <a:lvl1pPr marL="0" indent="0">
              <a:buNone/>
              <a:defRPr sz="1600">
                <a:latin typeface="Calibri" panose="020F0502020204030204" pitchFamily="34" charset="0"/>
                <a:cs typeface="Calibri" panose="020F050202020403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515722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80940AD-FF12-4F47-A750-EC9FBF989C23}"/>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5" name="Slide Number Placeholder 4"/>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13" name="Title 1"/>
          <p:cNvSpPr>
            <a:spLocks noGrp="1"/>
          </p:cNvSpPr>
          <p:nvPr>
            <p:ph type="title"/>
          </p:nvPr>
        </p:nvSpPr>
        <p:spPr>
          <a:xfrm>
            <a:off x="466928" y="457200"/>
            <a:ext cx="4305097" cy="1600200"/>
          </a:xfrm>
        </p:spPr>
        <p:txBody>
          <a:bodyPr anchor="b">
            <a:normAutofit/>
          </a:bodyPr>
          <a:lstStyle>
            <a:lvl1pPr algn="l">
              <a:defRPr sz="3600" b="0">
                <a:latin typeface="Grandview" panose="020B0502040204020203" pitchFamily="34" charset="0"/>
              </a:defRPr>
            </a:lvl1pPr>
          </a:lstStyle>
          <a:p>
            <a:r>
              <a:rPr lang="en-US" dirty="0"/>
              <a:t>Click to edit Master title style</a:t>
            </a:r>
          </a:p>
        </p:txBody>
      </p:sp>
      <p:sp>
        <p:nvSpPr>
          <p:cNvPr id="15" name="Text Placeholder 3"/>
          <p:cNvSpPr>
            <a:spLocks noGrp="1"/>
          </p:cNvSpPr>
          <p:nvPr>
            <p:ph type="body" sz="half" idx="2"/>
          </p:nvPr>
        </p:nvSpPr>
        <p:spPr>
          <a:xfrm>
            <a:off x="466928" y="2101956"/>
            <a:ext cx="4305097" cy="4055652"/>
          </a:xfrm>
        </p:spPr>
        <p:txBody>
          <a:bodyPr/>
          <a:lstStyle>
            <a:lvl1pPr marL="0" indent="0">
              <a:buNone/>
              <a:defRPr sz="1600">
                <a:latin typeface="Calibri" panose="020F0502020204030204" pitchFamily="34" charset="0"/>
                <a:cs typeface="Calibri" panose="020F050202020403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Content Placeholder 3">
            <a:extLst>
              <a:ext uri="{FF2B5EF4-FFF2-40B4-BE49-F238E27FC236}">
                <a16:creationId xmlns:a16="http://schemas.microsoft.com/office/drawing/2014/main" id="{49F177C8-FDAB-4A82-B30F-707BD0C9945C}"/>
              </a:ext>
            </a:extLst>
          </p:cNvPr>
          <p:cNvSpPr>
            <a:spLocks noGrp="1"/>
          </p:cNvSpPr>
          <p:nvPr>
            <p:ph sz="half" idx="14" hasCustomPrompt="1"/>
          </p:nvPr>
        </p:nvSpPr>
        <p:spPr>
          <a:xfrm>
            <a:off x="5200073" y="457200"/>
            <a:ext cx="6542347" cy="5700408"/>
          </a:xfrm>
        </p:spPr>
        <p:txBody>
          <a:bodyPr/>
          <a:lstStyle>
            <a:lvl1pPr marL="341313" indent="-341313">
              <a:buClr>
                <a:srgbClr val="92D050"/>
              </a:buClr>
              <a:buSzPct val="100000"/>
              <a:buFontTx/>
              <a:buBlip>
                <a:blip r:embed="rId2"/>
              </a:buBlip>
              <a:defRPr>
                <a:latin typeface="Calibri" panose="020F0502020204030204" pitchFamily="34" charset="0"/>
                <a:cs typeface="Calibri" panose="020F0502020204030204" pitchFamily="34" charset="0"/>
              </a:defRPr>
            </a:lvl1pPr>
            <a:lvl2pPr>
              <a:defRPr sz="2600">
                <a:latin typeface="Calibri" panose="020F0502020204030204" pitchFamily="34" charset="0"/>
                <a:cs typeface="Calibri" panose="020F0502020204030204" pitchFamily="34" charset="0"/>
              </a:defRPr>
            </a:lvl2pPr>
            <a:lvl3pPr marL="1143000" indent="-228600">
              <a:buClr>
                <a:srgbClr val="92D050"/>
              </a:buClr>
              <a:buSzPct val="125000"/>
              <a:buFont typeface="Arial" panose="020B0604020202020204" pitchFamily="34" charset="0"/>
              <a:buChar char="•"/>
              <a:defRPr sz="2400">
                <a:latin typeface="Calibri" panose="020F0502020204030204" pitchFamily="34" charset="0"/>
                <a:cs typeface="Calibri" panose="020F0502020204030204" pitchFamily="34" charset="0"/>
              </a:defRPr>
            </a:lvl3pPr>
            <a:lvl4pPr marL="1600200" indent="-228600">
              <a:buFont typeface="Wingdings" panose="05000000000000000000" pitchFamily="2" charset="2"/>
              <a:buChar char="§"/>
              <a:defRPr sz="2200">
                <a:latin typeface="Calibri" panose="020F0502020204030204" pitchFamily="34" charset="0"/>
                <a:cs typeface="Calibri" panose="020F0502020204030204" pitchFamily="34" charset="0"/>
              </a:defRPr>
            </a:lvl4pPr>
            <a:lvl5pPr marL="2057400" indent="-228600">
              <a:buClr>
                <a:schemeClr val="accent3"/>
              </a:buClr>
              <a:buSzPct val="125000"/>
              <a:buFont typeface="Wingdings" panose="05000000000000000000" pitchFamily="2" charset="2"/>
              <a:buChar char="§"/>
              <a:defRPr sz="2000">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Tree>
    <p:extLst>
      <p:ext uri="{BB962C8B-B14F-4D97-AF65-F5344CB8AC3E}">
        <p14:creationId xmlns:p14="http://schemas.microsoft.com/office/powerpoint/2010/main" val="1027827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act Info - single present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9C030F5-6F3E-44D7-8269-345BAC00E018}"/>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11" name="Text Placeholder 35"/>
          <p:cNvSpPr>
            <a:spLocks noGrp="1"/>
          </p:cNvSpPr>
          <p:nvPr>
            <p:ph type="body" sz="quarter" idx="15" hasCustomPrompt="1"/>
          </p:nvPr>
        </p:nvSpPr>
        <p:spPr>
          <a:xfrm>
            <a:off x="449580" y="3610817"/>
            <a:ext cx="11292840" cy="460258"/>
          </a:xfrm>
          <a:noFill/>
        </p:spPr>
        <p:txBody>
          <a:bodyPr anchor="ctr">
            <a:normAutofit/>
          </a:bodyPr>
          <a:lstStyle>
            <a:lvl1pPr marL="0" indent="0" algn="ctr">
              <a:buNone/>
              <a:defRPr sz="2200" b="1">
                <a:solidFill>
                  <a:srgbClr val="01203D"/>
                </a:solidFill>
                <a:latin typeface="Grandview" panose="020B0502040204020203"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chfs.ky.gov/agencies/DPH</a:t>
            </a:r>
          </a:p>
        </p:txBody>
      </p:sp>
      <p:sp>
        <p:nvSpPr>
          <p:cNvPr id="12" name="Rectangle 11"/>
          <p:cNvSpPr/>
          <p:nvPr userDrawn="1"/>
        </p:nvSpPr>
        <p:spPr>
          <a:xfrm>
            <a:off x="449580" y="1034810"/>
            <a:ext cx="11292840" cy="769441"/>
          </a:xfrm>
          <a:prstGeom prst="rect">
            <a:avLst/>
          </a:prstGeom>
        </p:spPr>
        <p:txBody>
          <a:bodyPr wrap="square">
            <a:spAutoFit/>
          </a:bodyPr>
          <a:lstStyle/>
          <a:p>
            <a:pPr lvl="0" algn="ctr"/>
            <a:r>
              <a:rPr lang="en-US" sz="4400" b="0" dirty="0">
                <a:solidFill>
                  <a:srgbClr val="01203D"/>
                </a:solidFill>
                <a:latin typeface="Grandview" panose="020B0502040204020203" pitchFamily="34" charset="0"/>
              </a:rPr>
              <a:t>Thank you!</a:t>
            </a:r>
          </a:p>
        </p:txBody>
      </p:sp>
      <p:sp>
        <p:nvSpPr>
          <p:cNvPr id="13" name="Text Placeholder 35"/>
          <p:cNvSpPr>
            <a:spLocks noGrp="1"/>
          </p:cNvSpPr>
          <p:nvPr>
            <p:ph type="body" sz="quarter" idx="14" hasCustomPrompt="1"/>
          </p:nvPr>
        </p:nvSpPr>
        <p:spPr>
          <a:xfrm>
            <a:off x="449580" y="1804251"/>
            <a:ext cx="11292840" cy="1719211"/>
          </a:xfrm>
        </p:spPr>
        <p:txBody>
          <a:bodyPr anchor="t"/>
          <a:lstStyle>
            <a:lvl1pPr marL="0" indent="0" algn="ctr">
              <a:buNone/>
              <a:defRPr baseline="0">
                <a:solidFill>
                  <a:schemeClr val="tx1"/>
                </a:solidFill>
                <a:latin typeface="Calibri" panose="020F0502020204030204" pitchFamily="34" charset="0"/>
                <a:cs typeface="Calibri" panose="020F05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presenter name, phone, email</a:t>
            </a:r>
          </a:p>
        </p:txBody>
      </p:sp>
      <p:sp>
        <p:nvSpPr>
          <p:cNvPr id="16" name="Slide Number Placeholder 4">
            <a:extLst>
              <a:ext uri="{FF2B5EF4-FFF2-40B4-BE49-F238E27FC236}">
                <a16:creationId xmlns:a16="http://schemas.microsoft.com/office/drawing/2014/main" id="{88B09F87-73E6-4150-B1E3-45C8D7CE53DA}"/>
              </a:ext>
            </a:extLst>
          </p:cNvPr>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grpSp>
        <p:nvGrpSpPr>
          <p:cNvPr id="22" name="Group 21">
            <a:extLst>
              <a:ext uri="{FF2B5EF4-FFF2-40B4-BE49-F238E27FC236}">
                <a16:creationId xmlns:a16="http://schemas.microsoft.com/office/drawing/2014/main" id="{E0F9AF5C-7C35-E789-5E04-BF6A322AEC4E}"/>
              </a:ext>
            </a:extLst>
          </p:cNvPr>
          <p:cNvGrpSpPr/>
          <p:nvPr userDrawn="1"/>
        </p:nvGrpSpPr>
        <p:grpSpPr>
          <a:xfrm>
            <a:off x="446252" y="4426502"/>
            <a:ext cx="11296168" cy="1828800"/>
            <a:chOff x="446252" y="4426502"/>
            <a:chExt cx="11296168" cy="1828800"/>
          </a:xfrm>
        </p:grpSpPr>
        <p:pic>
          <p:nvPicPr>
            <p:cNvPr id="23" name="Picture 22">
              <a:extLst>
                <a:ext uri="{FF2B5EF4-FFF2-40B4-BE49-F238E27FC236}">
                  <a16:creationId xmlns:a16="http://schemas.microsoft.com/office/drawing/2014/main" id="{B5E5EA08-0C80-2B6F-46B7-F779CA8EBAC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252" y="4583903"/>
              <a:ext cx="3132289" cy="1371600"/>
            </a:xfrm>
            <a:prstGeom prst="rect">
              <a:avLst/>
            </a:prstGeom>
          </p:spPr>
        </p:pic>
        <p:pic>
          <p:nvPicPr>
            <p:cNvPr id="24" name="Graphic 23">
              <a:extLst>
                <a:ext uri="{FF2B5EF4-FFF2-40B4-BE49-F238E27FC236}">
                  <a16:creationId xmlns:a16="http://schemas.microsoft.com/office/drawing/2014/main" id="{4ACD68C1-1136-B6E3-A260-2E88F0875FFE}"/>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65558" y="4426502"/>
              <a:ext cx="1860885" cy="1828800"/>
            </a:xfrm>
            <a:prstGeom prst="rect">
              <a:avLst/>
            </a:prstGeom>
          </p:spPr>
        </p:pic>
        <p:pic>
          <p:nvPicPr>
            <p:cNvPr id="25" name="Picture 24" descr="Logo&#10;&#10;Description automatically generated">
              <a:extLst>
                <a:ext uri="{FF2B5EF4-FFF2-40B4-BE49-F238E27FC236}">
                  <a16:creationId xmlns:a16="http://schemas.microsoft.com/office/drawing/2014/main" id="{79B54700-8017-A547-1682-89C0FEB3A4A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026599" y="4657789"/>
              <a:ext cx="2715821" cy="1371600"/>
            </a:xfrm>
            <a:prstGeom prst="rect">
              <a:avLst/>
            </a:prstGeom>
          </p:spPr>
        </p:pic>
      </p:grpSp>
    </p:spTree>
    <p:extLst>
      <p:ext uri="{BB962C8B-B14F-4D97-AF65-F5344CB8AC3E}">
        <p14:creationId xmlns:p14="http://schemas.microsoft.com/office/powerpoint/2010/main" val="4111324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act Info - two presenters">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449580" y="3610817"/>
            <a:ext cx="11292840" cy="460258"/>
          </a:xfrm>
          <a:noFill/>
        </p:spPr>
        <p:txBody>
          <a:bodyPr anchor="ctr">
            <a:normAutofit/>
          </a:bodyPr>
          <a:lstStyle>
            <a:lvl1pPr marL="0" indent="0" algn="ctr">
              <a:buNone/>
              <a:defRPr sz="2200" b="1">
                <a:solidFill>
                  <a:srgbClr val="01203D"/>
                </a:solidFill>
                <a:latin typeface="Grandview" panose="020B0502040204020203"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chfs.ky.gov/agencies/DPH</a:t>
            </a:r>
          </a:p>
        </p:txBody>
      </p:sp>
      <p:sp>
        <p:nvSpPr>
          <p:cNvPr id="12" name="Rectangle 11"/>
          <p:cNvSpPr/>
          <p:nvPr userDrawn="1"/>
        </p:nvSpPr>
        <p:spPr>
          <a:xfrm>
            <a:off x="449580" y="1034810"/>
            <a:ext cx="11292840" cy="769441"/>
          </a:xfrm>
          <a:prstGeom prst="rect">
            <a:avLst/>
          </a:prstGeom>
        </p:spPr>
        <p:txBody>
          <a:bodyPr wrap="square">
            <a:spAutoFit/>
          </a:bodyPr>
          <a:lstStyle/>
          <a:p>
            <a:pPr lvl="0" algn="ctr"/>
            <a:r>
              <a:rPr lang="en-US" sz="4400" b="0" dirty="0">
                <a:solidFill>
                  <a:srgbClr val="01203D"/>
                </a:solidFill>
                <a:latin typeface="Grandview" panose="020B0502040204020203" pitchFamily="34" charset="0"/>
              </a:rPr>
              <a:t>Thank you!</a:t>
            </a:r>
          </a:p>
        </p:txBody>
      </p:sp>
      <p:sp>
        <p:nvSpPr>
          <p:cNvPr id="13" name="Text Placeholder 35"/>
          <p:cNvSpPr>
            <a:spLocks noGrp="1"/>
          </p:cNvSpPr>
          <p:nvPr>
            <p:ph type="body" sz="quarter" idx="14" hasCustomPrompt="1"/>
          </p:nvPr>
        </p:nvSpPr>
        <p:spPr>
          <a:xfrm>
            <a:off x="449580" y="1804251"/>
            <a:ext cx="5551827" cy="1719211"/>
          </a:xfrm>
        </p:spPr>
        <p:txBody>
          <a:bodyPr anchor="t"/>
          <a:lstStyle>
            <a:lvl1pPr marL="0" indent="0" algn="ctr">
              <a:buNone/>
              <a:defRPr baseline="0">
                <a:solidFill>
                  <a:schemeClr val="tx1"/>
                </a:solidFill>
                <a:latin typeface="Calibri" panose="020F0502020204030204" pitchFamily="34" charset="0"/>
                <a:cs typeface="Calibri" panose="020F05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presenter name, phone, email</a:t>
            </a:r>
          </a:p>
        </p:txBody>
      </p:sp>
      <p:sp>
        <p:nvSpPr>
          <p:cNvPr id="3" name="Text Placeholder 2"/>
          <p:cNvSpPr>
            <a:spLocks noGrp="1"/>
          </p:cNvSpPr>
          <p:nvPr>
            <p:ph type="body" sz="quarter" idx="16" hasCustomPrompt="1"/>
          </p:nvPr>
        </p:nvSpPr>
        <p:spPr>
          <a:xfrm>
            <a:off x="6103936" y="1804226"/>
            <a:ext cx="5638483" cy="1719262"/>
          </a:xfrm>
        </p:spPr>
        <p:txBody>
          <a:bodyPr/>
          <a:lstStyle>
            <a:lvl1pPr marL="0" indent="0" algn="ctr">
              <a:buNone/>
              <a:defRPr baseline="0">
                <a:latin typeface="Calibri" panose="020F0502020204030204" pitchFamily="34" charset="0"/>
                <a:cs typeface="Calibri" panose="020F0502020204030204" pitchFamily="34" charset="0"/>
              </a:defRPr>
            </a:lvl1pPr>
            <a:lvl2pPr marL="457200" indent="0">
              <a:buNone/>
              <a:defRPr>
                <a:latin typeface="Calibri Light" panose="020F0302020204030204" pitchFamily="34" charset="0"/>
              </a:defRPr>
            </a:lvl2pPr>
            <a:lvl3pPr marL="914400" indent="0">
              <a:buNone/>
              <a:defRPr>
                <a:latin typeface="Calibri Light" panose="020F0302020204030204" pitchFamily="34" charset="0"/>
              </a:defRPr>
            </a:lvl3pPr>
            <a:lvl4pPr marL="1371600" indent="0">
              <a:buNone/>
              <a:defRPr>
                <a:latin typeface="Calibri Light" panose="020F0302020204030204" pitchFamily="34" charset="0"/>
              </a:defRPr>
            </a:lvl4pPr>
            <a:lvl5pPr marL="1828800" indent="0">
              <a:buNone/>
              <a:defRPr>
                <a:latin typeface="Calibri Light" panose="020F0302020204030204" pitchFamily="34" charset="0"/>
              </a:defRPr>
            </a:lvl5pPr>
          </a:lstStyle>
          <a:p>
            <a:pPr lvl="0"/>
            <a:r>
              <a:rPr lang="en-US" dirty="0"/>
              <a:t>Click to edit second presenter name, phone, email</a:t>
            </a:r>
          </a:p>
        </p:txBody>
      </p:sp>
      <p:sp>
        <p:nvSpPr>
          <p:cNvPr id="17" name="Rectangle 16">
            <a:extLst>
              <a:ext uri="{FF2B5EF4-FFF2-40B4-BE49-F238E27FC236}">
                <a16:creationId xmlns:a16="http://schemas.microsoft.com/office/drawing/2014/main" id="{32523B51-82E5-44C1-BD62-ECE0BBA1F480}"/>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16" name="Slide Number Placeholder 4">
            <a:extLst>
              <a:ext uri="{FF2B5EF4-FFF2-40B4-BE49-F238E27FC236}">
                <a16:creationId xmlns:a16="http://schemas.microsoft.com/office/drawing/2014/main" id="{656B23F0-6900-4B02-939A-6FE61AF4A8E4}"/>
              </a:ext>
            </a:extLst>
          </p:cNvPr>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grpSp>
        <p:nvGrpSpPr>
          <p:cNvPr id="15" name="Group 14">
            <a:extLst>
              <a:ext uri="{FF2B5EF4-FFF2-40B4-BE49-F238E27FC236}">
                <a16:creationId xmlns:a16="http://schemas.microsoft.com/office/drawing/2014/main" id="{49603730-3403-03DD-31C4-6B84628876D2}"/>
              </a:ext>
            </a:extLst>
          </p:cNvPr>
          <p:cNvGrpSpPr/>
          <p:nvPr userDrawn="1"/>
        </p:nvGrpSpPr>
        <p:grpSpPr>
          <a:xfrm>
            <a:off x="446252" y="4426502"/>
            <a:ext cx="11296168" cy="1828800"/>
            <a:chOff x="446252" y="4426502"/>
            <a:chExt cx="11296168" cy="1828800"/>
          </a:xfrm>
        </p:grpSpPr>
        <p:pic>
          <p:nvPicPr>
            <p:cNvPr id="18" name="Picture 17">
              <a:extLst>
                <a:ext uri="{FF2B5EF4-FFF2-40B4-BE49-F238E27FC236}">
                  <a16:creationId xmlns:a16="http://schemas.microsoft.com/office/drawing/2014/main" id="{26E62308-8BFF-BF47-A508-EAE4F17147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252" y="4583903"/>
              <a:ext cx="3132289" cy="1371600"/>
            </a:xfrm>
            <a:prstGeom prst="rect">
              <a:avLst/>
            </a:prstGeom>
          </p:spPr>
        </p:pic>
        <p:pic>
          <p:nvPicPr>
            <p:cNvPr id="21" name="Graphic 20">
              <a:extLst>
                <a:ext uri="{FF2B5EF4-FFF2-40B4-BE49-F238E27FC236}">
                  <a16:creationId xmlns:a16="http://schemas.microsoft.com/office/drawing/2014/main" id="{CD83FAB4-E3F9-DC00-FCFC-A48AF38F3C1E}"/>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65558" y="4426502"/>
              <a:ext cx="1860885" cy="1828800"/>
            </a:xfrm>
            <a:prstGeom prst="rect">
              <a:avLst/>
            </a:prstGeom>
          </p:spPr>
        </p:pic>
        <p:pic>
          <p:nvPicPr>
            <p:cNvPr id="22" name="Picture 21" descr="Logo&#10;&#10;Description automatically generated">
              <a:extLst>
                <a:ext uri="{FF2B5EF4-FFF2-40B4-BE49-F238E27FC236}">
                  <a16:creationId xmlns:a16="http://schemas.microsoft.com/office/drawing/2014/main" id="{1390A36E-B602-C30C-0EEF-32152E16743F}"/>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026599" y="4657789"/>
              <a:ext cx="2715821" cy="1371600"/>
            </a:xfrm>
            <a:prstGeom prst="rect">
              <a:avLst/>
            </a:prstGeom>
          </p:spPr>
        </p:pic>
      </p:grpSp>
    </p:spTree>
    <p:extLst>
      <p:ext uri="{BB962C8B-B14F-4D97-AF65-F5344CB8AC3E}">
        <p14:creationId xmlns:p14="http://schemas.microsoft.com/office/powerpoint/2010/main" val="301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52D80AB-F181-4FAB-B9C1-B5370E995CAD}"/>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
        <p:nvSpPr>
          <p:cNvPr id="5" name="Slide Number Placeholder 4"/>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Tree>
    <p:extLst>
      <p:ext uri="{BB962C8B-B14F-4D97-AF65-F5344CB8AC3E}">
        <p14:creationId xmlns:p14="http://schemas.microsoft.com/office/powerpoint/2010/main" val="3932596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28" name="Title 5"/>
          <p:cNvSpPr txBox="1">
            <a:spLocks/>
          </p:cNvSpPr>
          <p:nvPr userDrawn="1"/>
        </p:nvSpPr>
        <p:spPr>
          <a:xfrm>
            <a:off x="449580" y="381636"/>
            <a:ext cx="1129284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4000" b="0" dirty="0">
                <a:solidFill>
                  <a:srgbClr val="01203D"/>
                </a:solidFill>
                <a:latin typeface="Grandview" panose="020B0502040204020203" pitchFamily="34" charset="0"/>
              </a:rPr>
              <a:t>Kentucky Department for Public Health</a:t>
            </a:r>
          </a:p>
        </p:txBody>
      </p:sp>
      <p:sp>
        <p:nvSpPr>
          <p:cNvPr id="8" name="Rectangle 7"/>
          <p:cNvSpPr/>
          <p:nvPr userDrawn="1"/>
        </p:nvSpPr>
        <p:spPr>
          <a:xfrm>
            <a:off x="-15240" y="1938639"/>
            <a:ext cx="12207240" cy="421562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273195"/>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1" dirty="0">
                <a:latin typeface="Grandview Display" panose="020B0502040204020203" pitchFamily="34" charset="0"/>
                <a:cs typeface="Calibri Light" panose="020F0302020204030204" pitchFamily="34" charset="0"/>
              </a:rPr>
              <a:t>About Us</a:t>
            </a:r>
          </a:p>
        </p:txBody>
      </p:sp>
      <p:sp>
        <p:nvSpPr>
          <p:cNvPr id="11" name="TextBox 10"/>
          <p:cNvSpPr txBox="1"/>
          <p:nvPr userDrawn="1"/>
        </p:nvSpPr>
        <p:spPr>
          <a:xfrm>
            <a:off x="6172200" y="2261525"/>
            <a:ext cx="5578813" cy="3293209"/>
          </a:xfrm>
          <a:prstGeom prst="rect">
            <a:avLst/>
          </a:prstGeom>
          <a:noFill/>
        </p:spPr>
        <p:txBody>
          <a:bodyPr wrap="square" rtlCol="0">
            <a:spAutoFit/>
          </a:bodyPr>
          <a:lstStyle/>
          <a:p>
            <a:r>
              <a:rPr lang="en-US" sz="1600" dirty="0">
                <a:latin typeface="Grandview" panose="020B0502040204020203" pitchFamily="34" charset="0"/>
              </a:rPr>
              <a:t>The Kentucky Department for Public Health (KDPH) is dedicated to improving health and</a:t>
            </a:r>
            <a:r>
              <a:rPr lang="en-US" sz="1600" baseline="0" dirty="0">
                <a:latin typeface="Grandview" panose="020B0502040204020203" pitchFamily="34" charset="0"/>
              </a:rPr>
              <a:t> safety of Kentuckians through </a:t>
            </a:r>
            <a:r>
              <a:rPr lang="en-US" sz="1600" i="1" baseline="0" dirty="0">
                <a:latin typeface="Grandview" panose="020B0502040204020203" pitchFamily="34" charset="0"/>
              </a:rPr>
              <a:t>prevention</a:t>
            </a:r>
            <a:r>
              <a:rPr lang="en-US" sz="1600" baseline="0" dirty="0">
                <a:latin typeface="Grandview" panose="020B0502040204020203" pitchFamily="34" charset="0"/>
              </a:rPr>
              <a:t>, </a:t>
            </a:r>
            <a:r>
              <a:rPr lang="en-US" sz="1600" i="1" baseline="0" dirty="0">
                <a:latin typeface="Grandview" panose="020B0502040204020203" pitchFamily="34" charset="0"/>
              </a:rPr>
              <a:t>promotion</a:t>
            </a:r>
            <a:r>
              <a:rPr lang="en-US" sz="1600" baseline="0" dirty="0">
                <a:latin typeface="Grandview" panose="020B0502040204020203" pitchFamily="34" charset="0"/>
              </a:rPr>
              <a:t>, and </a:t>
            </a:r>
            <a:r>
              <a:rPr lang="en-US" sz="1600" i="1" baseline="0" dirty="0">
                <a:latin typeface="Grandview" panose="020B0502040204020203" pitchFamily="34" charset="0"/>
              </a:rPr>
              <a:t>protection</a:t>
            </a:r>
            <a:r>
              <a:rPr lang="en-US" sz="1600" baseline="0" dirty="0">
                <a:latin typeface="Grandview" panose="020B0502040204020203" pitchFamily="34" charset="0"/>
              </a:rPr>
              <a:t>.</a:t>
            </a:r>
          </a:p>
          <a:p>
            <a:endParaRPr lang="en-US" sz="1600" baseline="0" dirty="0">
              <a:latin typeface="Grandview" panose="020B0502040204020203" pitchFamily="34" charset="0"/>
            </a:endParaRPr>
          </a:p>
          <a:p>
            <a:r>
              <a:rPr lang="en-US" sz="1600" baseline="0" dirty="0">
                <a:latin typeface="Grandview" panose="020B0502040204020203" pitchFamily="34" charset="0"/>
              </a:rPr>
              <a:t>As a major component of the Cabinet for Health and Family Services, KDPH provides guidance and support for health departments in all 120 counties.</a:t>
            </a:r>
          </a:p>
          <a:p>
            <a:endParaRPr lang="en-US" sz="1600" baseline="0" dirty="0">
              <a:latin typeface="Grandview" panose="020B0502040204020203" pitchFamily="34" charset="0"/>
            </a:endParaRPr>
          </a:p>
          <a:p>
            <a:r>
              <a:rPr lang="en-US" sz="1600" baseline="0" dirty="0">
                <a:latin typeface="Grandview" panose="020B0502040204020203" pitchFamily="34" charset="0"/>
              </a:rPr>
              <a:t>Serving as Kentucky’s dedicated public health resource, KDPH is responsible for identifying and allocating resources to communities and public health institutions in an effort to prevent and protect against diseases, outbreaks, hazards statewide. </a:t>
            </a:r>
            <a:endParaRPr lang="en-US" sz="1600" dirty="0">
              <a:latin typeface="Grandview" panose="020B0502040204020203" pitchFamily="34" charset="0"/>
            </a:endParaRPr>
          </a:p>
        </p:txBody>
      </p:sp>
      <p:sp>
        <p:nvSpPr>
          <p:cNvPr id="4" name="Slide Number Placeholder 3"/>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46" name="Rectangle 45"/>
          <p:cNvSpPr/>
          <p:nvPr userDrawn="1"/>
        </p:nvSpPr>
        <p:spPr>
          <a:xfrm>
            <a:off x="-7620" y="1880473"/>
            <a:ext cx="12207240" cy="74025"/>
          </a:xfrm>
          <a:prstGeom prst="rect">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9" name="Rectangle 48"/>
          <p:cNvSpPr/>
          <p:nvPr userDrawn="1"/>
        </p:nvSpPr>
        <p:spPr>
          <a:xfrm>
            <a:off x="-15240" y="6154265"/>
            <a:ext cx="12207240" cy="74025"/>
          </a:xfrm>
          <a:prstGeom prst="rect">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nvGrpSpPr>
          <p:cNvPr id="5" name="Group 4"/>
          <p:cNvGrpSpPr/>
          <p:nvPr userDrawn="1"/>
        </p:nvGrpSpPr>
        <p:grpSpPr>
          <a:xfrm>
            <a:off x="691684" y="2172728"/>
            <a:ext cx="4747582" cy="2133080"/>
            <a:chOff x="418307" y="2831610"/>
            <a:chExt cx="5196308" cy="2275412"/>
          </a:xfrm>
        </p:grpSpPr>
        <p:sp>
          <p:nvSpPr>
            <p:cNvPr id="17" name="Oval 16"/>
            <p:cNvSpPr/>
            <p:nvPr userDrawn="1"/>
          </p:nvSpPr>
          <p:spPr>
            <a:xfrm>
              <a:off x="2519465" y="3083669"/>
              <a:ext cx="972766" cy="9241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18307" y="2831610"/>
              <a:ext cx="5196308" cy="2275412"/>
            </a:xfrm>
            <a:prstGeom prst="rect">
              <a:avLst/>
            </a:prstGeom>
          </p:spPr>
        </p:pic>
      </p:grpSp>
      <p:sp>
        <p:nvSpPr>
          <p:cNvPr id="6" name="Footer Placeholder 5">
            <a:extLst>
              <a:ext uri="{FF2B5EF4-FFF2-40B4-BE49-F238E27FC236}">
                <a16:creationId xmlns:a16="http://schemas.microsoft.com/office/drawing/2014/main" id="{DD3EC268-6AB8-4C3C-B5E6-E0149F5826C5}"/>
              </a:ext>
            </a:extLst>
          </p:cNvPr>
          <p:cNvSpPr>
            <a:spLocks noGrp="1"/>
          </p:cNvSpPr>
          <p:nvPr>
            <p:ph type="ftr" sz="quarter" idx="14"/>
          </p:nvPr>
        </p:nvSpPr>
        <p:spPr>
          <a:xfrm>
            <a:off x="4038600" y="6447966"/>
            <a:ext cx="4114800" cy="262842"/>
          </a:xfrm>
          <a:prstGeom prst="rect">
            <a:avLst/>
          </a:prstGeom>
        </p:spPr>
        <p:txBody>
          <a:bodyPr/>
          <a:lstStyle/>
          <a:p>
            <a:endParaRPr lang="en-US" dirty="0"/>
          </a:p>
        </p:txBody>
      </p:sp>
      <p:sp>
        <p:nvSpPr>
          <p:cNvPr id="15" name="Rectangle 14">
            <a:extLst>
              <a:ext uri="{FF2B5EF4-FFF2-40B4-BE49-F238E27FC236}">
                <a16:creationId xmlns:a16="http://schemas.microsoft.com/office/drawing/2014/main" id="{0C10F046-FDAC-46B0-89DE-C2E165E5BD46}"/>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pic>
        <p:nvPicPr>
          <p:cNvPr id="9" name="Picture 8" descr="A picture containing logo&#10;&#10;Description automatically generated">
            <a:extLst>
              <a:ext uri="{FF2B5EF4-FFF2-40B4-BE49-F238E27FC236}">
                <a16:creationId xmlns:a16="http://schemas.microsoft.com/office/drawing/2014/main" id="{3AFE4E70-780A-4656-A244-9BB62E64423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3790" y="4573265"/>
            <a:ext cx="1323975" cy="1322110"/>
          </a:xfrm>
          <a:prstGeom prst="rect">
            <a:avLst/>
          </a:prstGeom>
        </p:spPr>
      </p:pic>
    </p:spTree>
    <p:extLst>
      <p:ext uri="{BB962C8B-B14F-4D97-AF65-F5344CB8AC3E}">
        <p14:creationId xmlns:p14="http://schemas.microsoft.com/office/powerpoint/2010/main" val="4023704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552">
          <p15:clr>
            <a:srgbClr val="FBAE40"/>
          </p15:clr>
        </p15:guide>
        <p15:guide id="2"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Mission &amp; Vision">
    <p:spTree>
      <p:nvGrpSpPr>
        <p:cNvPr id="1" name=""/>
        <p:cNvGrpSpPr/>
        <p:nvPr/>
      </p:nvGrpSpPr>
      <p:grpSpPr>
        <a:xfrm>
          <a:off x="0" y="0"/>
          <a:ext cx="0" cy="0"/>
          <a:chOff x="0" y="0"/>
          <a:chExt cx="0" cy="0"/>
        </a:xfrm>
      </p:grpSpPr>
      <p:sp>
        <p:nvSpPr>
          <p:cNvPr id="28" name="Title 5"/>
          <p:cNvSpPr txBox="1">
            <a:spLocks/>
          </p:cNvSpPr>
          <p:nvPr userDrawn="1"/>
        </p:nvSpPr>
        <p:spPr>
          <a:xfrm>
            <a:off x="449580" y="381636"/>
            <a:ext cx="1129284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4000" b="0" dirty="0">
                <a:solidFill>
                  <a:srgbClr val="01203D"/>
                </a:solidFill>
                <a:latin typeface="Grandview" panose="020B0502040204020203" pitchFamily="34" charset="0"/>
              </a:rPr>
              <a:t>Kentucky Department for Public Health</a:t>
            </a:r>
          </a:p>
        </p:txBody>
      </p:sp>
      <p:sp>
        <p:nvSpPr>
          <p:cNvPr id="8" name="Rectangle 7"/>
          <p:cNvSpPr/>
          <p:nvPr userDrawn="1"/>
        </p:nvSpPr>
        <p:spPr>
          <a:xfrm>
            <a:off x="0" y="1938639"/>
            <a:ext cx="12192000" cy="2049591"/>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29866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a:solidFill>
                  <a:srgbClr val="01203D"/>
                </a:solidFill>
                <a:latin typeface="Grandview Display" panose="020B0502040204020203" pitchFamily="34" charset="0"/>
              </a:rPr>
              <a:t>Mission and Vision in Action</a:t>
            </a:r>
          </a:p>
        </p:txBody>
      </p:sp>
      <p:sp>
        <p:nvSpPr>
          <p:cNvPr id="11" name="TextBox 10"/>
          <p:cNvSpPr txBox="1"/>
          <p:nvPr userDrawn="1"/>
        </p:nvSpPr>
        <p:spPr>
          <a:xfrm>
            <a:off x="6205591" y="2331486"/>
            <a:ext cx="5545422" cy="1015663"/>
          </a:xfrm>
          <a:prstGeom prst="rect">
            <a:avLst/>
          </a:prstGeom>
          <a:noFill/>
        </p:spPr>
        <p:txBody>
          <a:bodyPr wrap="square" rtlCol="0">
            <a:spAutoFit/>
          </a:bodyPr>
          <a:lstStyle/>
          <a:p>
            <a:r>
              <a:rPr lang="en-US" sz="2000" dirty="0">
                <a:latin typeface="Grandview Display" panose="020B0502040204020203" pitchFamily="34" charset="0"/>
              </a:rPr>
              <a:t>Our mission is to improve the health and safety of people in Kentucky through prevention, promotion and protection.</a:t>
            </a:r>
          </a:p>
        </p:txBody>
      </p:sp>
      <p:sp>
        <p:nvSpPr>
          <p:cNvPr id="12" name="Rectangle 11"/>
          <p:cNvSpPr/>
          <p:nvPr userDrawn="1"/>
        </p:nvSpPr>
        <p:spPr>
          <a:xfrm>
            <a:off x="457200" y="2300708"/>
            <a:ext cx="5522359" cy="1077218"/>
          </a:xfrm>
          <a:prstGeom prst="rect">
            <a:avLst/>
          </a:prstGeom>
        </p:spPr>
        <p:txBody>
          <a:bodyPr wrap="square">
            <a:spAutoFit/>
          </a:bodyPr>
          <a:lstStyle/>
          <a:p>
            <a:pPr algn="r"/>
            <a:r>
              <a:rPr lang="en-US" sz="3200" b="0" dirty="0">
                <a:latin typeface="Grandview" panose="020B0502040204020203" pitchFamily="34" charset="0"/>
              </a:rPr>
              <a:t>Healthier People, </a:t>
            </a:r>
            <a:br>
              <a:rPr lang="en-US" sz="3200" b="0" dirty="0">
                <a:latin typeface="Grandview" panose="020B0502040204020203" pitchFamily="34" charset="0"/>
              </a:rPr>
            </a:br>
            <a:r>
              <a:rPr lang="en-US" sz="3200" b="0" dirty="0">
                <a:latin typeface="Grandview" panose="020B0502040204020203" pitchFamily="34" charset="0"/>
              </a:rPr>
              <a:t>Healthier Communities.</a:t>
            </a:r>
          </a:p>
        </p:txBody>
      </p:sp>
      <p:sp>
        <p:nvSpPr>
          <p:cNvPr id="14" name="Pentagon 13"/>
          <p:cNvSpPr/>
          <p:nvPr userDrawn="1"/>
        </p:nvSpPr>
        <p:spPr>
          <a:xfrm>
            <a:off x="7524599" y="3691136"/>
            <a:ext cx="3044952" cy="578875"/>
          </a:xfrm>
          <a:prstGeom prst="homePlate">
            <a:avLst/>
          </a:prstGeom>
          <a:solidFill>
            <a:srgbClr val="84BC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rgbClr val="62BCF0"/>
              </a:solidFill>
            </a:endParaRPr>
          </a:p>
        </p:txBody>
      </p:sp>
      <p:sp>
        <p:nvSpPr>
          <p:cNvPr id="15" name="Pentagon 14"/>
          <p:cNvSpPr/>
          <p:nvPr userDrawn="1"/>
        </p:nvSpPr>
        <p:spPr>
          <a:xfrm>
            <a:off x="4756678" y="3691136"/>
            <a:ext cx="3044952" cy="578875"/>
          </a:xfrm>
          <a:prstGeom prst="homePlate">
            <a:avLst/>
          </a:prstGeom>
          <a:solidFill>
            <a:srgbClr val="012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1995054" y="3691136"/>
            <a:ext cx="3044952" cy="578875"/>
          </a:xfrm>
          <a:prstGeom prst="homePlate">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2327566" y="3795907"/>
            <a:ext cx="1538587" cy="369332"/>
          </a:xfrm>
          <a:prstGeom prst="rect">
            <a:avLst/>
          </a:prstGeom>
          <a:noFill/>
        </p:spPr>
        <p:txBody>
          <a:bodyPr wrap="square" rtlCol="0">
            <a:spAutoFit/>
          </a:bodyPr>
          <a:lstStyle/>
          <a:p>
            <a:pPr algn="ctr"/>
            <a:r>
              <a:rPr lang="en-US" sz="1800" b="1" dirty="0">
                <a:solidFill>
                  <a:schemeClr val="bg1"/>
                </a:solidFill>
                <a:latin typeface="Grandview" panose="020B0502040204020203" pitchFamily="34" charset="0"/>
              </a:rPr>
              <a:t>Prevention</a:t>
            </a:r>
          </a:p>
        </p:txBody>
      </p:sp>
      <p:sp>
        <p:nvSpPr>
          <p:cNvPr id="18" name="TextBox 17"/>
          <p:cNvSpPr txBox="1"/>
          <p:nvPr userDrawn="1"/>
        </p:nvSpPr>
        <p:spPr>
          <a:xfrm>
            <a:off x="7862452" y="3795907"/>
            <a:ext cx="1512451" cy="369332"/>
          </a:xfrm>
          <a:prstGeom prst="rect">
            <a:avLst/>
          </a:prstGeom>
          <a:noFill/>
        </p:spPr>
        <p:txBody>
          <a:bodyPr wrap="square" rtlCol="0">
            <a:spAutoFit/>
          </a:bodyPr>
          <a:lstStyle/>
          <a:p>
            <a:pPr algn="ctr"/>
            <a:r>
              <a:rPr lang="en-US" b="1" dirty="0">
                <a:solidFill>
                  <a:schemeClr val="bg1"/>
                </a:solidFill>
                <a:latin typeface="Grandview" panose="020B0502040204020203" pitchFamily="34" charset="0"/>
              </a:rPr>
              <a:t>Protection</a:t>
            </a:r>
          </a:p>
        </p:txBody>
      </p:sp>
      <p:sp>
        <p:nvSpPr>
          <p:cNvPr id="19" name="TextBox 18"/>
          <p:cNvSpPr txBox="1"/>
          <p:nvPr userDrawn="1"/>
        </p:nvSpPr>
        <p:spPr>
          <a:xfrm>
            <a:off x="5095481" y="3795907"/>
            <a:ext cx="1590713" cy="369332"/>
          </a:xfrm>
          <a:prstGeom prst="rect">
            <a:avLst/>
          </a:prstGeom>
          <a:noFill/>
        </p:spPr>
        <p:txBody>
          <a:bodyPr wrap="square" rtlCol="0">
            <a:spAutoFit/>
          </a:bodyPr>
          <a:lstStyle/>
          <a:p>
            <a:pPr algn="ctr"/>
            <a:r>
              <a:rPr lang="en-US" b="1" dirty="0">
                <a:solidFill>
                  <a:schemeClr val="bg1"/>
                </a:solidFill>
                <a:latin typeface="Grandview" panose="020B0502040204020203" pitchFamily="34" charset="0"/>
              </a:rPr>
              <a:t>Promotion</a:t>
            </a:r>
          </a:p>
        </p:txBody>
      </p:sp>
      <p:sp>
        <p:nvSpPr>
          <p:cNvPr id="23" name="TextBox 22"/>
          <p:cNvSpPr txBox="1"/>
          <p:nvPr userDrawn="1"/>
        </p:nvSpPr>
        <p:spPr>
          <a:xfrm>
            <a:off x="5095481" y="4554204"/>
            <a:ext cx="2675068" cy="1247714"/>
          </a:xfrm>
          <a:prstGeom prst="rect">
            <a:avLst/>
          </a:prstGeom>
          <a:noFill/>
        </p:spPr>
        <p:txBody>
          <a:bodyPr wrap="square" rtlCol="0">
            <a:spAutoFit/>
          </a:bodyPr>
          <a:lstStyle/>
          <a:p>
            <a:pPr marL="0" marR="0" lvl="0" indent="0" algn="l" defTabSz="914400" rtl="0" eaLnBrk="1" fontAlgn="auto" latinLnBrk="0" hangingPunct="1">
              <a:lnSpc>
                <a:spcPct val="80000"/>
              </a:lnSpc>
              <a:spcBef>
                <a:spcPts val="0"/>
              </a:spcBef>
              <a:spcAft>
                <a:spcPts val="1200"/>
              </a:spcAft>
              <a:buClrTx/>
              <a:buSzTx/>
              <a:buFontTx/>
              <a:buNone/>
              <a:tabLst/>
              <a:defRPr/>
            </a:pPr>
            <a:r>
              <a:rPr lang="en-US" sz="1400" dirty="0">
                <a:latin typeface="Grandview" panose="020B0502040204020203" pitchFamily="34" charset="0"/>
              </a:rPr>
              <a:t>Immunizations</a:t>
            </a:r>
          </a:p>
          <a:p>
            <a:pPr algn="l">
              <a:lnSpc>
                <a:spcPct val="80000"/>
              </a:lnSpc>
              <a:spcAft>
                <a:spcPts val="1200"/>
              </a:spcAft>
            </a:pPr>
            <a:r>
              <a:rPr lang="en-US" sz="1400" dirty="0">
                <a:latin typeface="Grandview" panose="020B0502040204020203" pitchFamily="34" charset="0"/>
              </a:rPr>
              <a:t>KEIS</a:t>
            </a:r>
          </a:p>
          <a:p>
            <a:pPr marL="0" marR="0" lvl="0" indent="0" algn="l" defTabSz="914400" rtl="0" eaLnBrk="1" fontAlgn="auto" latinLnBrk="0" hangingPunct="1">
              <a:lnSpc>
                <a:spcPct val="80000"/>
              </a:lnSpc>
              <a:spcBef>
                <a:spcPts val="0"/>
              </a:spcBef>
              <a:spcAft>
                <a:spcPts val="1200"/>
              </a:spcAft>
              <a:buClrTx/>
              <a:buSzTx/>
              <a:buFontTx/>
              <a:buNone/>
              <a:tabLst/>
              <a:defRPr/>
            </a:pPr>
            <a:r>
              <a:rPr lang="en-US" sz="1400" dirty="0">
                <a:latin typeface="Grandview" panose="020B0502040204020203" pitchFamily="34" charset="0"/>
              </a:rPr>
              <a:t>Mobile Harm Reduction</a:t>
            </a:r>
          </a:p>
          <a:p>
            <a:pPr algn="l">
              <a:lnSpc>
                <a:spcPct val="80000"/>
              </a:lnSpc>
              <a:spcAft>
                <a:spcPts val="1200"/>
              </a:spcAft>
            </a:pPr>
            <a:r>
              <a:rPr lang="en-US" sz="1400" dirty="0">
                <a:latin typeface="Grandview" panose="020B0502040204020203" pitchFamily="34" charset="0"/>
              </a:rPr>
              <a:t>Newborn Screening</a:t>
            </a:r>
          </a:p>
        </p:txBody>
      </p:sp>
      <p:sp>
        <p:nvSpPr>
          <p:cNvPr id="24" name="TextBox 23"/>
          <p:cNvSpPr txBox="1"/>
          <p:nvPr userDrawn="1"/>
        </p:nvSpPr>
        <p:spPr>
          <a:xfrm>
            <a:off x="2179781" y="4632832"/>
            <a:ext cx="2748882" cy="1247714"/>
          </a:xfrm>
          <a:prstGeom prst="rect">
            <a:avLst/>
          </a:prstGeom>
          <a:noFill/>
        </p:spPr>
        <p:txBody>
          <a:bodyPr wrap="square" rtlCol="0">
            <a:spAutoFit/>
          </a:bodyPr>
          <a:lstStyle/>
          <a:p>
            <a:pPr marL="0" marR="0" lvl="0" indent="0" algn="l" defTabSz="914400" rtl="0" eaLnBrk="1" fontAlgn="auto" latinLnBrk="0" hangingPunct="1">
              <a:lnSpc>
                <a:spcPct val="80000"/>
              </a:lnSpc>
              <a:spcBef>
                <a:spcPts val="0"/>
              </a:spcBef>
              <a:spcAft>
                <a:spcPts val="1200"/>
              </a:spcAft>
              <a:buClrTx/>
              <a:buSzTx/>
              <a:buFontTx/>
              <a:buNone/>
              <a:tabLst/>
              <a:defRPr/>
            </a:pPr>
            <a:r>
              <a:rPr lang="en-US" sz="1400" dirty="0">
                <a:latin typeface="Grandview" panose="020B0502040204020203" pitchFamily="34" charset="0"/>
              </a:rPr>
              <a:t>Diabetes Prevention</a:t>
            </a:r>
          </a:p>
          <a:p>
            <a:pPr marL="0" marR="0" lvl="0" indent="0" algn="l" defTabSz="914400" rtl="0" eaLnBrk="1" fontAlgn="auto" latinLnBrk="0" hangingPunct="1">
              <a:lnSpc>
                <a:spcPct val="80000"/>
              </a:lnSpc>
              <a:spcBef>
                <a:spcPts val="0"/>
              </a:spcBef>
              <a:spcAft>
                <a:spcPts val="1200"/>
              </a:spcAft>
              <a:buClrTx/>
              <a:buSzTx/>
              <a:buFontTx/>
              <a:buNone/>
              <a:tabLst/>
              <a:defRPr/>
            </a:pPr>
            <a:r>
              <a:rPr lang="en-US" sz="1400" dirty="0">
                <a:latin typeface="Grandview" panose="020B0502040204020203" pitchFamily="34" charset="0"/>
              </a:rPr>
              <a:t>Disease Surveillance</a:t>
            </a:r>
          </a:p>
          <a:p>
            <a:pPr marL="0" marR="0" lvl="0" indent="0" algn="l" defTabSz="914400" rtl="0" eaLnBrk="1" fontAlgn="auto" latinLnBrk="0" hangingPunct="1">
              <a:lnSpc>
                <a:spcPct val="80000"/>
              </a:lnSpc>
              <a:spcBef>
                <a:spcPts val="0"/>
              </a:spcBef>
              <a:spcAft>
                <a:spcPts val="1200"/>
              </a:spcAft>
              <a:buClrTx/>
              <a:buSzTx/>
              <a:buFontTx/>
              <a:buNone/>
              <a:tabLst/>
              <a:defRPr/>
            </a:pPr>
            <a:r>
              <a:rPr lang="en-US" sz="1400" dirty="0">
                <a:latin typeface="Grandview" panose="020B0502040204020203" pitchFamily="34" charset="0"/>
              </a:rPr>
              <a:t>Environmental Inspections</a:t>
            </a:r>
          </a:p>
          <a:p>
            <a:pPr algn="l">
              <a:lnSpc>
                <a:spcPct val="80000"/>
              </a:lnSpc>
              <a:spcAft>
                <a:spcPts val="1200"/>
              </a:spcAft>
            </a:pPr>
            <a:r>
              <a:rPr lang="en-US" sz="1400" dirty="0">
                <a:latin typeface="Grandview" panose="020B0502040204020203" pitchFamily="34" charset="0"/>
              </a:rPr>
              <a:t>HANDS</a:t>
            </a:r>
          </a:p>
        </p:txBody>
      </p:sp>
      <p:sp>
        <p:nvSpPr>
          <p:cNvPr id="25" name="TextBox 24"/>
          <p:cNvSpPr txBox="1"/>
          <p:nvPr userDrawn="1"/>
        </p:nvSpPr>
        <p:spPr>
          <a:xfrm>
            <a:off x="7801630" y="4554204"/>
            <a:ext cx="3598401" cy="1243417"/>
          </a:xfrm>
          <a:prstGeom prst="rect">
            <a:avLst/>
          </a:prstGeom>
          <a:noFill/>
        </p:spPr>
        <p:txBody>
          <a:bodyPr wrap="square" rtlCol="0">
            <a:spAutoFit/>
          </a:bodyPr>
          <a:lstStyle/>
          <a:p>
            <a:pPr algn="l">
              <a:lnSpc>
                <a:spcPct val="80000"/>
              </a:lnSpc>
              <a:spcAft>
                <a:spcPts val="1200"/>
              </a:spcAft>
            </a:pPr>
            <a:r>
              <a:rPr lang="en-US" sz="1400" dirty="0">
                <a:latin typeface="Grandview" panose="020B0502040204020203" pitchFamily="34" charset="0"/>
              </a:rPr>
              <a:t>Prescription Assistance</a:t>
            </a:r>
          </a:p>
          <a:p>
            <a:pPr algn="l">
              <a:lnSpc>
                <a:spcPct val="80000"/>
              </a:lnSpc>
              <a:spcAft>
                <a:spcPts val="1200"/>
              </a:spcAft>
            </a:pPr>
            <a:r>
              <a:rPr lang="en-US" sz="1400" dirty="0">
                <a:latin typeface="Grandview" panose="020B0502040204020203" pitchFamily="34" charset="0"/>
              </a:rPr>
              <a:t>Public Health and Disaster Preparedness</a:t>
            </a:r>
          </a:p>
          <a:p>
            <a:pPr marL="0" marR="0" lvl="0" indent="0" algn="l" defTabSz="914400" rtl="0" eaLnBrk="1" fontAlgn="auto" latinLnBrk="0" hangingPunct="1">
              <a:lnSpc>
                <a:spcPct val="80000"/>
              </a:lnSpc>
              <a:spcBef>
                <a:spcPts val="0"/>
              </a:spcBef>
              <a:spcAft>
                <a:spcPts val="1200"/>
              </a:spcAft>
              <a:buClrTx/>
              <a:buSzTx/>
              <a:buFontTx/>
              <a:buNone/>
              <a:tabLst/>
              <a:defRPr/>
            </a:pPr>
            <a:r>
              <a:rPr lang="en-US" sz="1400" dirty="0">
                <a:latin typeface="Grandview" panose="020B0502040204020203" pitchFamily="34" charset="0"/>
              </a:rPr>
              <a:t>Smoking Cessation</a:t>
            </a:r>
          </a:p>
          <a:p>
            <a:pPr algn="l">
              <a:lnSpc>
                <a:spcPct val="80000"/>
              </a:lnSpc>
              <a:spcAft>
                <a:spcPts val="1200"/>
              </a:spcAft>
            </a:pPr>
            <a:r>
              <a:rPr lang="en-US" sz="1400" dirty="0">
                <a:latin typeface="Grandview" panose="020B0502040204020203" pitchFamily="34" charset="0"/>
              </a:rPr>
              <a:t>WIC</a:t>
            </a:r>
          </a:p>
        </p:txBody>
      </p:sp>
      <p:sp>
        <p:nvSpPr>
          <p:cNvPr id="4" name="Slide Number Placeholder 3"/>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cxnSp>
        <p:nvCxnSpPr>
          <p:cNvPr id="5" name="Straight Connector 4">
            <a:extLst>
              <a:ext uri="{FF2B5EF4-FFF2-40B4-BE49-F238E27FC236}">
                <a16:creationId xmlns:a16="http://schemas.microsoft.com/office/drawing/2014/main" id="{11446A55-4720-4A92-9EBE-3363A8E88D24}"/>
              </a:ext>
            </a:extLst>
          </p:cNvPr>
          <p:cNvCxnSpPr/>
          <p:nvPr userDrawn="1"/>
        </p:nvCxnSpPr>
        <p:spPr>
          <a:xfrm>
            <a:off x="1995054" y="4559365"/>
            <a:ext cx="0" cy="13716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B30DA4F-25DD-486B-8587-34A50118C517}"/>
              </a:ext>
            </a:extLst>
          </p:cNvPr>
          <p:cNvCxnSpPr/>
          <p:nvPr userDrawn="1"/>
        </p:nvCxnSpPr>
        <p:spPr>
          <a:xfrm>
            <a:off x="4756678" y="4559365"/>
            <a:ext cx="0" cy="13716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E146C62-80D5-4698-9C9A-86FAB6AA17E0}"/>
              </a:ext>
            </a:extLst>
          </p:cNvPr>
          <p:cNvCxnSpPr/>
          <p:nvPr userDrawn="1"/>
        </p:nvCxnSpPr>
        <p:spPr>
          <a:xfrm>
            <a:off x="7524599" y="4570889"/>
            <a:ext cx="0" cy="1371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1372C2CD-ED6E-4531-B3CB-1C1BE25B720F}"/>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Tree>
    <p:extLst>
      <p:ext uri="{BB962C8B-B14F-4D97-AF65-F5344CB8AC3E}">
        <p14:creationId xmlns:p14="http://schemas.microsoft.com/office/powerpoint/2010/main" val="341874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408">
          <p15:clr>
            <a:srgbClr val="FBAE40"/>
          </p15:clr>
        </p15:guide>
        <p15:guide id="2" orient="horz" pos="3072">
          <p15:clr>
            <a:srgbClr val="FBAE40"/>
          </p15:clr>
        </p15:guide>
        <p15:guide id="3" orient="horz" pos="3936">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RSA Map">
    <p:spTree>
      <p:nvGrpSpPr>
        <p:cNvPr id="1" name=""/>
        <p:cNvGrpSpPr/>
        <p:nvPr/>
      </p:nvGrpSpPr>
      <p:grpSpPr>
        <a:xfrm>
          <a:off x="0" y="0"/>
          <a:ext cx="0" cy="0"/>
          <a:chOff x="0" y="0"/>
          <a:chExt cx="0" cy="0"/>
        </a:xfrm>
      </p:grpSpPr>
      <p:sp>
        <p:nvSpPr>
          <p:cNvPr id="28" name="Title 5"/>
          <p:cNvSpPr txBox="1">
            <a:spLocks/>
          </p:cNvSpPr>
          <p:nvPr userDrawn="1"/>
        </p:nvSpPr>
        <p:spPr>
          <a:xfrm>
            <a:off x="495575" y="381636"/>
            <a:ext cx="11188425"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4000" dirty="0">
                <a:solidFill>
                  <a:srgbClr val="01203D"/>
                </a:solidFill>
                <a:latin typeface="Grandview" panose="020B0502040204020203" pitchFamily="34" charset="0"/>
              </a:rPr>
              <a:t>Kentucky Department for Public Health</a:t>
            </a:r>
          </a:p>
        </p:txBody>
      </p:sp>
      <p:sp>
        <p:nvSpPr>
          <p:cNvPr id="8" name="Rectangle 7"/>
          <p:cNvSpPr/>
          <p:nvPr userDrawn="1"/>
        </p:nvSpPr>
        <p:spPr>
          <a:xfrm>
            <a:off x="0" y="1938639"/>
            <a:ext cx="12192000" cy="24126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279496"/>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a:solidFill>
                  <a:srgbClr val="01203D"/>
                </a:solidFill>
                <a:latin typeface="Grandview Display" panose="020B0502040204020203" pitchFamily="34" charset="0"/>
              </a:rPr>
              <a:t>Response to the Opioid Crisis</a:t>
            </a:r>
          </a:p>
        </p:txBody>
      </p:sp>
      <p:sp>
        <p:nvSpPr>
          <p:cNvPr id="14" name="Pentagon 13"/>
          <p:cNvSpPr/>
          <p:nvPr userDrawn="1"/>
        </p:nvSpPr>
        <p:spPr>
          <a:xfrm>
            <a:off x="8287050" y="3490913"/>
            <a:ext cx="2819314" cy="578875"/>
          </a:xfrm>
          <a:prstGeom prst="homePlate">
            <a:avLst/>
          </a:prstGeom>
          <a:solidFill>
            <a:srgbClr val="84BC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8287050" y="2839317"/>
            <a:ext cx="2819314" cy="578875"/>
          </a:xfrm>
          <a:prstGeom prst="homePlate">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8287050" y="2191675"/>
            <a:ext cx="2819314" cy="578875"/>
          </a:xfrm>
          <a:prstGeom prst="homePlate">
            <a:avLst/>
          </a:prstGeom>
          <a:solidFill>
            <a:srgbClr val="012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8287050" y="2305057"/>
            <a:ext cx="2538604" cy="338554"/>
          </a:xfrm>
          <a:prstGeom prst="rect">
            <a:avLst/>
          </a:prstGeom>
          <a:noFill/>
        </p:spPr>
        <p:txBody>
          <a:bodyPr wrap="square" rtlCol="0">
            <a:spAutoFit/>
          </a:bodyPr>
          <a:lstStyle/>
          <a:p>
            <a:pPr algn="l"/>
            <a:r>
              <a:rPr lang="en-US" sz="1600" b="1" dirty="0">
                <a:solidFill>
                  <a:schemeClr val="bg1"/>
                </a:solidFill>
                <a:latin typeface="Grandview Display" panose="020B0502040204020203" pitchFamily="34" charset="0"/>
              </a:rPr>
              <a:t>Syringe Exchange</a:t>
            </a:r>
          </a:p>
        </p:txBody>
      </p:sp>
      <p:sp>
        <p:nvSpPr>
          <p:cNvPr id="18" name="TextBox 17"/>
          <p:cNvSpPr txBox="1"/>
          <p:nvPr userDrawn="1"/>
        </p:nvSpPr>
        <p:spPr>
          <a:xfrm>
            <a:off x="8231634" y="2954596"/>
            <a:ext cx="3045346" cy="338554"/>
          </a:xfrm>
          <a:prstGeom prst="rect">
            <a:avLst/>
          </a:prstGeom>
          <a:noFill/>
        </p:spPr>
        <p:txBody>
          <a:bodyPr wrap="square" rtlCol="0">
            <a:spAutoFit/>
          </a:bodyPr>
          <a:lstStyle/>
          <a:p>
            <a:pPr algn="l"/>
            <a:r>
              <a:rPr lang="en-US" sz="1550" b="1" dirty="0">
                <a:solidFill>
                  <a:schemeClr val="bg1"/>
                </a:solidFill>
                <a:latin typeface="Grandview Display" panose="020B0502040204020203" pitchFamily="34" charset="0"/>
              </a:rPr>
              <a:t>www.FindHelpNowKY.org</a:t>
            </a:r>
          </a:p>
        </p:txBody>
      </p:sp>
      <p:sp>
        <p:nvSpPr>
          <p:cNvPr id="19" name="TextBox 18"/>
          <p:cNvSpPr txBox="1"/>
          <p:nvPr userDrawn="1"/>
        </p:nvSpPr>
        <p:spPr>
          <a:xfrm>
            <a:off x="8287049" y="3606724"/>
            <a:ext cx="2819314" cy="338554"/>
          </a:xfrm>
          <a:prstGeom prst="rect">
            <a:avLst/>
          </a:prstGeom>
          <a:noFill/>
        </p:spPr>
        <p:txBody>
          <a:bodyPr wrap="square" rtlCol="0">
            <a:spAutoFit/>
          </a:bodyPr>
          <a:lstStyle/>
          <a:p>
            <a:pPr algn="l"/>
            <a:r>
              <a:rPr lang="en-US" sz="1600" b="1" dirty="0">
                <a:solidFill>
                  <a:schemeClr val="bg1"/>
                </a:solidFill>
                <a:latin typeface="Grandview Display" panose="020B0502040204020203" pitchFamily="34" charset="0"/>
              </a:rPr>
              <a:t>Naloxone Distribution</a:t>
            </a:r>
          </a:p>
        </p:txBody>
      </p:sp>
      <p:sp>
        <p:nvSpPr>
          <p:cNvPr id="4" name="Slide Number Placeholder 3"/>
          <p:cNvSpPr>
            <a:spLocks noGrp="1"/>
          </p:cNvSpPr>
          <p:nvPr>
            <p:ph type="sldNum" sz="quarter" idx="12"/>
          </p:nvPr>
        </p:nvSpPr>
        <p:spPr>
          <a:xfrm>
            <a:off x="11428579" y="6538088"/>
            <a:ext cx="695325" cy="251816"/>
          </a:xfrm>
        </p:spPr>
        <p:txBody>
          <a:bodyPr/>
          <a:lstStyle>
            <a:lvl1pPr>
              <a:defRPr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26" name="Picture Placeholder 2"/>
          <p:cNvSpPr>
            <a:spLocks noGrp="1"/>
          </p:cNvSpPr>
          <p:nvPr>
            <p:ph type="pic" idx="1" hasCustomPrompt="1"/>
          </p:nvPr>
        </p:nvSpPr>
        <p:spPr>
          <a:xfrm>
            <a:off x="495575" y="2191675"/>
            <a:ext cx="7356953" cy="4105430"/>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Updated Map</a:t>
            </a:r>
          </a:p>
        </p:txBody>
      </p:sp>
      <p:sp>
        <p:nvSpPr>
          <p:cNvPr id="13" name="Rectangle 12">
            <a:extLst>
              <a:ext uri="{FF2B5EF4-FFF2-40B4-BE49-F238E27FC236}">
                <a16:creationId xmlns:a16="http://schemas.microsoft.com/office/drawing/2014/main" id="{45FEBB17-DB7A-4FD5-80D6-1D33FA366285}"/>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Tree>
    <p:extLst>
      <p:ext uri="{BB962C8B-B14F-4D97-AF65-F5344CB8AC3E}">
        <p14:creationId xmlns:p14="http://schemas.microsoft.com/office/powerpoint/2010/main" val="1452202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PH System1">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4000" b="0" dirty="0">
                <a:solidFill>
                  <a:srgbClr val="01203D"/>
                </a:solidFill>
                <a:latin typeface="Grandview" panose="020B0502040204020203" pitchFamily="34" charset="0"/>
              </a:rPr>
              <a:t>Public Health System in Kentucky</a:t>
            </a:r>
          </a:p>
        </p:txBody>
      </p:sp>
      <p:sp>
        <p:nvSpPr>
          <p:cNvPr id="7" name="Slide Number Placeholder 6"/>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9" name="Oval 8"/>
          <p:cNvSpPr/>
          <p:nvPr userDrawn="1"/>
        </p:nvSpPr>
        <p:spPr>
          <a:xfrm>
            <a:off x="1638300" y="2370553"/>
            <a:ext cx="1844675" cy="1844675"/>
          </a:xfrm>
          <a:prstGeom prst="ellipse">
            <a:avLst/>
          </a:prstGeom>
          <a:noFill/>
          <a:ln w="38100">
            <a:solidFill>
              <a:srgbClr val="0120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userDrawn="1"/>
        </p:nvSpPr>
        <p:spPr>
          <a:xfrm>
            <a:off x="1734740" y="2466993"/>
            <a:ext cx="1651794" cy="1651794"/>
          </a:xfrm>
          <a:prstGeom prst="ellipse">
            <a:avLst/>
          </a:prstGeom>
          <a:solidFill>
            <a:srgbClr val="01203D"/>
          </a:solidFill>
          <a:ln w="38100">
            <a:solidFill>
              <a:srgbClr val="0120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2051067" y="2785059"/>
            <a:ext cx="1018227" cy="1015663"/>
          </a:xfrm>
          <a:prstGeom prst="rect">
            <a:avLst/>
          </a:prstGeom>
        </p:spPr>
        <p:txBody>
          <a:bodyPr wrap="none">
            <a:spAutoFit/>
          </a:bodyPr>
          <a:lstStyle/>
          <a:p>
            <a:r>
              <a:rPr lang="en-US" sz="6000" b="1" dirty="0">
                <a:solidFill>
                  <a:schemeClr val="bg1"/>
                </a:solidFill>
                <a:latin typeface="Grandview" panose="020B0502040204020203" pitchFamily="34" charset="0"/>
              </a:rPr>
              <a:t>61</a:t>
            </a:r>
          </a:p>
        </p:txBody>
      </p:sp>
      <p:cxnSp>
        <p:nvCxnSpPr>
          <p:cNvPr id="12" name="Straight Connector 11"/>
          <p:cNvCxnSpPr/>
          <p:nvPr userDrawn="1"/>
        </p:nvCxnSpPr>
        <p:spPr>
          <a:xfrm>
            <a:off x="2560637" y="4215228"/>
            <a:ext cx="0" cy="457200"/>
          </a:xfrm>
          <a:prstGeom prst="line">
            <a:avLst/>
          </a:prstGeom>
          <a:ln w="38100">
            <a:solidFill>
              <a:srgbClr val="01203D"/>
            </a:solidFill>
            <a:round/>
            <a:tailEnd type="ova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074737" y="4963942"/>
            <a:ext cx="2989263" cy="1200329"/>
          </a:xfrm>
          <a:prstGeom prst="rect">
            <a:avLst/>
          </a:prstGeom>
          <a:noFill/>
        </p:spPr>
        <p:txBody>
          <a:bodyPr wrap="square" rtlCol="0">
            <a:spAutoFit/>
          </a:bodyPr>
          <a:lstStyle/>
          <a:p>
            <a:pPr algn="ctr"/>
            <a:r>
              <a:rPr lang="en-US" dirty="0">
                <a:latin typeface="Grandview" panose="020B0502040204020203" pitchFamily="34" charset="0"/>
              </a:rPr>
              <a:t>Partners with 61 local health departments to provide core services in all 120 counties</a:t>
            </a:r>
          </a:p>
        </p:txBody>
      </p:sp>
      <p:sp>
        <p:nvSpPr>
          <p:cNvPr id="14" name="Oval 13"/>
          <p:cNvSpPr/>
          <p:nvPr userDrawn="1"/>
        </p:nvSpPr>
        <p:spPr>
          <a:xfrm>
            <a:off x="5173662" y="2370553"/>
            <a:ext cx="1844675" cy="1844675"/>
          </a:xfrm>
          <a:prstGeom prst="ellipse">
            <a:avLst/>
          </a:prstGeom>
          <a:noFill/>
          <a:ln w="38100">
            <a:solidFill>
              <a:srgbClr val="62BC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userDrawn="1"/>
        </p:nvSpPr>
        <p:spPr>
          <a:xfrm>
            <a:off x="5270102" y="2466993"/>
            <a:ext cx="1651794" cy="1651794"/>
          </a:xfrm>
          <a:prstGeom prst="ellipse">
            <a:avLst/>
          </a:prstGeom>
          <a:solidFill>
            <a:srgbClr val="62BCF0"/>
          </a:solidFill>
          <a:ln w="38100">
            <a:solidFill>
              <a:srgbClr val="62BC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446623" y="2860949"/>
            <a:ext cx="1298753" cy="914225"/>
          </a:xfrm>
          <a:prstGeom prst="rect">
            <a:avLst/>
          </a:prstGeom>
        </p:spPr>
        <p:txBody>
          <a:bodyPr wrap="none">
            <a:spAutoFit/>
          </a:bodyPr>
          <a:lstStyle/>
          <a:p>
            <a:pPr algn="ctr">
              <a:lnSpc>
                <a:spcPct val="60000"/>
              </a:lnSpc>
            </a:pPr>
            <a:r>
              <a:rPr lang="en-US" sz="6000" b="1" dirty="0">
                <a:solidFill>
                  <a:schemeClr val="bg1"/>
                </a:solidFill>
                <a:latin typeface="Grandview" panose="020B0502040204020203" pitchFamily="34" charset="0"/>
              </a:rPr>
              <a:t>4</a:t>
            </a:r>
            <a:br>
              <a:rPr lang="en-US" sz="6000" b="1" dirty="0">
                <a:solidFill>
                  <a:schemeClr val="bg1"/>
                </a:solidFill>
                <a:latin typeface="Grandview" panose="020B0502040204020203" pitchFamily="34" charset="0"/>
              </a:rPr>
            </a:br>
            <a:r>
              <a:rPr lang="en-US" sz="2800" b="1" dirty="0">
                <a:solidFill>
                  <a:schemeClr val="bg1"/>
                </a:solidFill>
                <a:latin typeface="Grandview" panose="020B0502040204020203" pitchFamily="34" charset="0"/>
              </a:rPr>
              <a:t>million</a:t>
            </a:r>
          </a:p>
        </p:txBody>
      </p:sp>
      <p:cxnSp>
        <p:nvCxnSpPr>
          <p:cNvPr id="17" name="Straight Connector 16"/>
          <p:cNvCxnSpPr/>
          <p:nvPr userDrawn="1"/>
        </p:nvCxnSpPr>
        <p:spPr>
          <a:xfrm>
            <a:off x="6095999" y="4215228"/>
            <a:ext cx="0" cy="457200"/>
          </a:xfrm>
          <a:prstGeom prst="line">
            <a:avLst/>
          </a:prstGeom>
          <a:ln w="38100">
            <a:solidFill>
              <a:srgbClr val="62BCF0"/>
            </a:solidFill>
            <a:round/>
            <a:tailEnd type="ova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4610099" y="4963942"/>
            <a:ext cx="2989263" cy="1200329"/>
          </a:xfrm>
          <a:prstGeom prst="rect">
            <a:avLst/>
          </a:prstGeom>
          <a:noFill/>
        </p:spPr>
        <p:txBody>
          <a:bodyPr wrap="square" rtlCol="0">
            <a:spAutoFit/>
          </a:bodyPr>
          <a:lstStyle/>
          <a:p>
            <a:pPr algn="ctr"/>
            <a:r>
              <a:rPr lang="en-US" dirty="0">
                <a:latin typeface="Grandview" panose="020B0502040204020203" pitchFamily="34" charset="0"/>
              </a:rPr>
              <a:t>Delivers more than 4 million</a:t>
            </a:r>
            <a:r>
              <a:rPr lang="en-US" baseline="0" dirty="0">
                <a:latin typeface="Grandview" panose="020B0502040204020203" pitchFamily="34" charset="0"/>
              </a:rPr>
              <a:t> </a:t>
            </a:r>
            <a:r>
              <a:rPr lang="en-US" dirty="0">
                <a:latin typeface="Grandview" panose="020B0502040204020203" pitchFamily="34" charset="0"/>
              </a:rPr>
              <a:t>services to over 400,000 Kentuckians annually</a:t>
            </a:r>
          </a:p>
        </p:txBody>
      </p:sp>
      <p:sp>
        <p:nvSpPr>
          <p:cNvPr id="19" name="Oval 18"/>
          <p:cNvSpPr/>
          <p:nvPr userDrawn="1"/>
        </p:nvSpPr>
        <p:spPr>
          <a:xfrm>
            <a:off x="8917213" y="2370553"/>
            <a:ext cx="1844675" cy="1844675"/>
          </a:xfrm>
          <a:prstGeom prst="ellipse">
            <a:avLst/>
          </a:prstGeom>
          <a:noFill/>
          <a:ln w="38100">
            <a:solidFill>
              <a:srgbClr val="84BC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9013653" y="2466993"/>
            <a:ext cx="1651794" cy="1651794"/>
          </a:xfrm>
          <a:prstGeom prst="ellipse">
            <a:avLst/>
          </a:prstGeom>
          <a:solidFill>
            <a:srgbClr val="84BC49"/>
          </a:solidFill>
          <a:ln w="38100">
            <a:solidFill>
              <a:srgbClr val="84BC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9137162" y="2785058"/>
            <a:ext cx="1316386" cy="1015663"/>
          </a:xfrm>
          <a:prstGeom prst="rect">
            <a:avLst/>
          </a:prstGeom>
        </p:spPr>
        <p:txBody>
          <a:bodyPr wrap="none">
            <a:spAutoFit/>
          </a:bodyPr>
          <a:lstStyle/>
          <a:p>
            <a:r>
              <a:rPr lang="en-US" sz="6000" b="1" dirty="0">
                <a:solidFill>
                  <a:schemeClr val="bg1"/>
                </a:solidFill>
                <a:latin typeface="Grandview" panose="020B0502040204020203" pitchFamily="34" charset="0"/>
              </a:rPr>
              <a:t>1/3</a:t>
            </a:r>
          </a:p>
        </p:txBody>
      </p:sp>
      <p:cxnSp>
        <p:nvCxnSpPr>
          <p:cNvPr id="22" name="Straight Connector 21"/>
          <p:cNvCxnSpPr/>
          <p:nvPr userDrawn="1"/>
        </p:nvCxnSpPr>
        <p:spPr>
          <a:xfrm>
            <a:off x="9839550" y="4215228"/>
            <a:ext cx="0" cy="457200"/>
          </a:xfrm>
          <a:prstGeom prst="line">
            <a:avLst/>
          </a:prstGeom>
          <a:ln w="38100">
            <a:solidFill>
              <a:srgbClr val="84BC49"/>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8353650" y="4963942"/>
            <a:ext cx="2989263" cy="923330"/>
          </a:xfrm>
          <a:prstGeom prst="rect">
            <a:avLst/>
          </a:prstGeom>
          <a:noFill/>
        </p:spPr>
        <p:txBody>
          <a:bodyPr wrap="square" rtlCol="0">
            <a:spAutoFit/>
          </a:bodyPr>
          <a:lstStyle/>
          <a:p>
            <a:pPr algn="ctr"/>
            <a:r>
              <a:rPr lang="en-US" dirty="0">
                <a:latin typeface="Grandview" panose="020B0502040204020203" pitchFamily="34" charset="0"/>
              </a:rPr>
              <a:t>Regulates an estimated third of Kentucky’s economy</a:t>
            </a:r>
          </a:p>
        </p:txBody>
      </p:sp>
      <p:sp>
        <p:nvSpPr>
          <p:cNvPr id="24" name="Title 5"/>
          <p:cNvSpPr txBox="1">
            <a:spLocks/>
          </p:cNvSpPr>
          <p:nvPr userDrawn="1"/>
        </p:nvSpPr>
        <p:spPr>
          <a:xfrm>
            <a:off x="0" y="1274831"/>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200" b="0" dirty="0">
                <a:solidFill>
                  <a:srgbClr val="01203D"/>
                </a:solidFill>
                <a:latin typeface="Grandview Display" panose="020B0502040204020203" pitchFamily="34" charset="0"/>
              </a:rPr>
              <a:t>Overview of Kentucky’s Largest Healthcare System</a:t>
            </a:r>
          </a:p>
        </p:txBody>
      </p:sp>
      <p:sp>
        <p:nvSpPr>
          <p:cNvPr id="26" name="Rectangle 25">
            <a:extLst>
              <a:ext uri="{FF2B5EF4-FFF2-40B4-BE49-F238E27FC236}">
                <a16:creationId xmlns:a16="http://schemas.microsoft.com/office/drawing/2014/main" id="{050E9BE8-734F-4FC5-A283-C8C2493ED509}"/>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Tree>
    <p:extLst>
      <p:ext uri="{BB962C8B-B14F-4D97-AF65-F5344CB8AC3E}">
        <p14:creationId xmlns:p14="http://schemas.microsoft.com/office/powerpoint/2010/main" val="2286314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16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DD0F58F-385B-4E3B-AE98-0AABC052F2D7}" type="datetimeFigureOut">
              <a:rPr lang="en-US" smtClean="0"/>
              <a:t>6/5/2023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2F4905BC-13E0-4616-9D49-8892E4B0D9AD}" type="slidenum">
              <a:rPr lang="en-US" smtClean="0"/>
              <a:t>‹#›</a:t>
            </a:fld>
            <a:endParaRPr lang="en-US" dirty="0"/>
          </a:p>
        </p:txBody>
      </p:sp>
    </p:spTree>
    <p:extLst>
      <p:ext uri="{BB962C8B-B14F-4D97-AF65-F5344CB8AC3E}">
        <p14:creationId xmlns:p14="http://schemas.microsoft.com/office/powerpoint/2010/main" val="8680471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PH System2">
    <p:spTree>
      <p:nvGrpSpPr>
        <p:cNvPr id="1" name=""/>
        <p:cNvGrpSpPr/>
        <p:nvPr/>
      </p:nvGrpSpPr>
      <p:grpSpPr>
        <a:xfrm>
          <a:off x="0" y="0"/>
          <a:ext cx="0" cy="0"/>
          <a:chOff x="0" y="0"/>
          <a:chExt cx="0" cy="0"/>
        </a:xfrm>
      </p:grpSpPr>
      <p:sp>
        <p:nvSpPr>
          <p:cNvPr id="26" name="Picture Placeholder 2"/>
          <p:cNvSpPr>
            <a:spLocks noGrp="1"/>
          </p:cNvSpPr>
          <p:nvPr>
            <p:ph type="pic" idx="1" hasCustomPrompt="1"/>
          </p:nvPr>
        </p:nvSpPr>
        <p:spPr>
          <a:xfrm>
            <a:off x="1758" y="1954498"/>
            <a:ext cx="12188484" cy="4343972"/>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Updated Map</a:t>
            </a:r>
          </a:p>
        </p:txBody>
      </p:sp>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4000" b="0" dirty="0">
                <a:solidFill>
                  <a:srgbClr val="01203D"/>
                </a:solidFill>
                <a:latin typeface="Grandview" panose="020B0502040204020203" pitchFamily="34" charset="0"/>
              </a:rPr>
              <a:t>Public Health System in Kentucky</a:t>
            </a:r>
          </a:p>
        </p:txBody>
      </p:sp>
      <p:sp>
        <p:nvSpPr>
          <p:cNvPr id="7" name="Slide Number Placeholder 6"/>
          <p:cNvSpPr>
            <a:spLocks noGrp="1"/>
          </p:cNvSpPr>
          <p:nvPr>
            <p:ph type="sldNum" sz="quarter" idx="12"/>
          </p:nvPr>
        </p:nvSpPr>
        <p:spPr>
          <a:xfrm>
            <a:off x="11428579" y="6538088"/>
            <a:ext cx="695325" cy="251816"/>
          </a:xfrm>
        </p:spPr>
        <p:txBody>
          <a:bodyPr/>
          <a:lstStyle>
            <a:lvl1pPr>
              <a:defRPr>
                <a:solidFill>
                  <a:srgbClr val="01203D"/>
                </a:solidFill>
                <a:latin typeface="Gotham Bold" pitchFamily="50" charset="0"/>
              </a:defRPr>
            </a:lvl1pPr>
          </a:lstStyle>
          <a:p>
            <a:fld id="{ABB8925F-B6BB-49B0-9469-5285B9C99CB3}" type="slidenum">
              <a:rPr lang="en-US" smtClean="0"/>
              <a:pPr/>
              <a:t>‹#›</a:t>
            </a:fld>
            <a:endParaRPr lang="en-US" dirty="0"/>
          </a:p>
        </p:txBody>
      </p:sp>
      <p:sp>
        <p:nvSpPr>
          <p:cNvPr id="24" name="Title 5"/>
          <p:cNvSpPr txBox="1">
            <a:spLocks/>
          </p:cNvSpPr>
          <p:nvPr userDrawn="1"/>
        </p:nvSpPr>
        <p:spPr>
          <a:xfrm>
            <a:off x="0" y="1284064"/>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a:solidFill>
                  <a:srgbClr val="01203D"/>
                </a:solidFill>
                <a:latin typeface="Grandview Display" panose="020B0502040204020203" pitchFamily="34" charset="0"/>
              </a:rPr>
              <a:t>Statewide Reach</a:t>
            </a:r>
          </a:p>
        </p:txBody>
      </p:sp>
      <p:sp>
        <p:nvSpPr>
          <p:cNvPr id="29" name="Rectangle 28"/>
          <p:cNvSpPr/>
          <p:nvPr userDrawn="1"/>
        </p:nvSpPr>
        <p:spPr>
          <a:xfrm>
            <a:off x="1758" y="1880476"/>
            <a:ext cx="12207240" cy="74025"/>
          </a:xfrm>
          <a:prstGeom prst="rect">
            <a:avLst/>
          </a:prstGeom>
          <a:solidFill>
            <a:srgbClr val="62B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 name="Rectangle 7">
            <a:extLst>
              <a:ext uri="{FF2B5EF4-FFF2-40B4-BE49-F238E27FC236}">
                <a16:creationId xmlns:a16="http://schemas.microsoft.com/office/drawing/2014/main" id="{2D1BE9F4-E9A4-487E-AFB9-C75DD168507B}"/>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Tree>
    <p:extLst>
      <p:ext uri="{BB962C8B-B14F-4D97-AF65-F5344CB8AC3E}">
        <p14:creationId xmlns:p14="http://schemas.microsoft.com/office/powerpoint/2010/main" val="515511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Program Char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38200" y="6456070"/>
            <a:ext cx="2743200" cy="254738"/>
          </a:xfrm>
          <a:prstGeom prst="rect">
            <a:avLst/>
          </a:prstGeom>
        </p:spPr>
        <p:txBody>
          <a:bodyPr/>
          <a:lstStyle/>
          <a:p>
            <a:fld id="{0467B39D-87AC-4D39-8154-C6852A584385}" type="datetime1">
              <a:rPr lang="en-US" smtClean="0"/>
              <a:pPr/>
              <a:t>6/5/2023</a:t>
            </a:fld>
            <a:endParaRPr lang="en-US" dirty="0"/>
          </a:p>
        </p:txBody>
      </p:sp>
      <p:sp>
        <p:nvSpPr>
          <p:cNvPr id="5" name="Slide Number Placeholder 4"/>
          <p:cNvSpPr>
            <a:spLocks noGrp="1"/>
          </p:cNvSpPr>
          <p:nvPr>
            <p:ph type="sldNum" sz="quarter" idx="12"/>
          </p:nvPr>
        </p:nvSpPr>
        <p:spPr>
          <a:xfrm>
            <a:off x="11428579" y="6538088"/>
            <a:ext cx="695325" cy="251816"/>
          </a:xfrm>
        </p:spPr>
        <p:txBody>
          <a:bodyPr/>
          <a:lstStyle>
            <a:lvl1pPr>
              <a:defRPr sz="1200" b="0">
                <a:solidFill>
                  <a:srgbClr val="01203D"/>
                </a:solidFill>
                <a:latin typeface="Gotham Bold" pitchFamily="50" charset="0"/>
              </a:defRPr>
            </a:lvl1pPr>
          </a:lstStyle>
          <a:p>
            <a:fld id="{ABB8925F-B6BB-49B0-9469-5285B9C99CB3}" type="slidenum">
              <a:rPr lang="en-US" smtClean="0"/>
              <a:pPr/>
              <a:t>‹#›</a:t>
            </a:fld>
            <a:endParaRPr lang="en-US" dirty="0"/>
          </a:p>
        </p:txBody>
      </p:sp>
      <p:sp>
        <p:nvSpPr>
          <p:cNvPr id="10" name="Rectangle 9"/>
          <p:cNvSpPr/>
          <p:nvPr userDrawn="1"/>
        </p:nvSpPr>
        <p:spPr>
          <a:xfrm>
            <a:off x="0" y="-5714"/>
            <a:ext cx="4069080" cy="6869429"/>
          </a:xfrm>
          <a:prstGeom prst="rect">
            <a:avLst/>
          </a:prstGeom>
          <a:solidFill>
            <a:srgbClr val="012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5"/>
          <p:cNvSpPr txBox="1">
            <a:spLocks/>
          </p:cNvSpPr>
          <p:nvPr userDrawn="1"/>
        </p:nvSpPr>
        <p:spPr>
          <a:xfrm>
            <a:off x="470796" y="2885732"/>
            <a:ext cx="3162759"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a:solidFill>
                  <a:schemeClr val="bg1"/>
                </a:solidFill>
                <a:latin typeface="Grandview Display" panose="020B0502040204020203" pitchFamily="34" charset="0"/>
              </a:rPr>
              <a:t>Organizational Chart</a:t>
            </a:r>
          </a:p>
        </p:txBody>
      </p:sp>
      <p:graphicFrame>
        <p:nvGraphicFramePr>
          <p:cNvPr id="13" name="Diagram 12"/>
          <p:cNvGraphicFramePr/>
          <p:nvPr userDrawn="1">
            <p:extLst>
              <p:ext uri="{D42A27DB-BD31-4B8C-83A1-F6EECF244321}">
                <p14:modId xmlns:p14="http://schemas.microsoft.com/office/powerpoint/2010/main" val="1528591199"/>
              </p:ext>
            </p:extLst>
          </p:nvPr>
        </p:nvGraphicFramePr>
        <p:xfrm>
          <a:off x="4013349" y="499710"/>
          <a:ext cx="5290290" cy="5673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Rectangle 28"/>
          <p:cNvSpPr/>
          <p:nvPr userDrawn="1"/>
        </p:nvSpPr>
        <p:spPr>
          <a:xfrm>
            <a:off x="9107055" y="145721"/>
            <a:ext cx="3016849" cy="6457152"/>
          </a:xfrm>
          <a:prstGeom prst="rect">
            <a:avLst/>
          </a:prstGeom>
        </p:spPr>
        <p:txBody>
          <a:bodyPr wrap="square">
            <a:spAutoFit/>
          </a:bodyPr>
          <a:lstStyle/>
          <a:p>
            <a:pPr lvl="0" algn="l" defTabSz="889000">
              <a:lnSpc>
                <a:spcPct val="80000"/>
              </a:lnSpc>
              <a:spcBef>
                <a:spcPct val="0"/>
              </a:spcBef>
              <a:spcAft>
                <a:spcPct val="35000"/>
              </a:spcAft>
            </a:pPr>
            <a:r>
              <a:rPr lang="en-US" sz="1100" kern="1200" dirty="0">
                <a:solidFill>
                  <a:srgbClr val="62BCF0"/>
                </a:solidFill>
                <a:latin typeface="Grandview" panose="020B0502040204020203" pitchFamily="34" charset="0"/>
              </a:rPr>
              <a:t>Health Equity</a:t>
            </a:r>
          </a:p>
          <a:p>
            <a:pPr lvl="0" algn="l" defTabSz="889000">
              <a:lnSpc>
                <a:spcPct val="80000"/>
              </a:lnSpc>
              <a:spcBef>
                <a:spcPct val="0"/>
              </a:spcBef>
              <a:spcAft>
                <a:spcPct val="35000"/>
              </a:spcAft>
            </a:pPr>
            <a:r>
              <a:rPr lang="en-US" sz="1100" kern="1200" dirty="0">
                <a:solidFill>
                  <a:srgbClr val="01203D"/>
                </a:solidFill>
                <a:latin typeface="Grandview" panose="020B0502040204020203" pitchFamily="34" charset="0"/>
              </a:rPr>
              <a:t>Nutrition Services </a:t>
            </a:r>
          </a:p>
          <a:p>
            <a:pPr lvl="0" algn="l" defTabSz="889000">
              <a:lnSpc>
                <a:spcPct val="80000"/>
              </a:lnSpc>
              <a:spcBef>
                <a:spcPct val="0"/>
              </a:spcBef>
              <a:spcAft>
                <a:spcPct val="35000"/>
              </a:spcAft>
            </a:pPr>
            <a:r>
              <a:rPr lang="en-US" sz="1100" kern="1200" dirty="0">
                <a:solidFill>
                  <a:srgbClr val="01203D"/>
                </a:solidFill>
                <a:latin typeface="Grandview" panose="020B0502040204020203" pitchFamily="34" charset="0"/>
              </a:rPr>
              <a:t>Child and Family Health Improvement</a:t>
            </a:r>
          </a:p>
          <a:p>
            <a:pPr lvl="0" algn="l" defTabSz="889000">
              <a:lnSpc>
                <a:spcPct val="80000"/>
              </a:lnSpc>
              <a:spcBef>
                <a:spcPct val="0"/>
              </a:spcBef>
              <a:spcAft>
                <a:spcPct val="35000"/>
              </a:spcAft>
            </a:pPr>
            <a:r>
              <a:rPr lang="en-US" sz="1100" kern="1200" dirty="0">
                <a:solidFill>
                  <a:srgbClr val="01203D"/>
                </a:solidFill>
                <a:latin typeface="Grandview" panose="020B0502040204020203" pitchFamily="34" charset="0"/>
              </a:rPr>
              <a:t>Early Childhood Development</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Adolescent Health</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School Health</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Program Support</a:t>
            </a:r>
          </a:p>
          <a:p>
            <a:pPr lvl="0" algn="l" defTabSz="889000">
              <a:lnSpc>
                <a:spcPct val="80000"/>
              </a:lnSpc>
              <a:spcBef>
                <a:spcPct val="0"/>
              </a:spcBef>
              <a:spcAft>
                <a:spcPct val="35000"/>
              </a:spcAft>
            </a:pPr>
            <a:r>
              <a:rPr lang="en-US" sz="1100" kern="1200" baseline="0" dirty="0">
                <a:solidFill>
                  <a:srgbClr val="62BCF0"/>
                </a:solidFill>
                <a:latin typeface="Grandview" panose="020B0502040204020203" pitchFamily="34" charset="0"/>
              </a:rPr>
              <a:t>Breast and Cervical Cancer Screening</a:t>
            </a:r>
          </a:p>
          <a:p>
            <a:pPr lvl="0" algn="l" defTabSz="889000">
              <a:lnSpc>
                <a:spcPct val="80000"/>
              </a:lnSpc>
              <a:spcBef>
                <a:spcPct val="0"/>
              </a:spcBef>
              <a:spcAft>
                <a:spcPct val="35000"/>
              </a:spcAft>
            </a:pPr>
            <a:r>
              <a:rPr lang="en-US" sz="1100" kern="1200" baseline="0" dirty="0">
                <a:solidFill>
                  <a:srgbClr val="62BCF0"/>
                </a:solidFill>
                <a:latin typeface="Grandview" panose="020B0502040204020203" pitchFamily="34" charset="0"/>
              </a:rPr>
              <a:t>Family Planning</a:t>
            </a:r>
          </a:p>
          <a:p>
            <a:pPr lvl="0" algn="l" defTabSz="889000">
              <a:lnSpc>
                <a:spcPct val="80000"/>
              </a:lnSpc>
              <a:spcBef>
                <a:spcPct val="0"/>
              </a:spcBef>
              <a:spcAft>
                <a:spcPct val="35000"/>
              </a:spcAft>
            </a:pPr>
            <a:r>
              <a:rPr lang="en-US" sz="1100" kern="1200" baseline="0" dirty="0">
                <a:solidFill>
                  <a:srgbClr val="62BCF0"/>
                </a:solidFill>
                <a:latin typeface="Grandview" panose="020B0502040204020203" pitchFamily="34" charset="0"/>
              </a:rPr>
              <a:t>Preconception Health </a:t>
            </a:r>
          </a:p>
          <a:p>
            <a:pPr lvl="0" algn="l" defTabSz="889000">
              <a:lnSpc>
                <a:spcPct val="80000"/>
              </a:lnSpc>
              <a:spcBef>
                <a:spcPct val="0"/>
              </a:spcBef>
              <a:spcAft>
                <a:spcPct val="35000"/>
              </a:spcAft>
            </a:pPr>
            <a:r>
              <a:rPr lang="en-US" sz="1100" kern="1200" baseline="0" dirty="0">
                <a:solidFill>
                  <a:srgbClr val="62BCF0"/>
                </a:solidFill>
                <a:latin typeface="Grandview" panose="020B0502040204020203" pitchFamily="34" charset="0"/>
              </a:rPr>
              <a:t>Ovarian Cancer Awareness</a:t>
            </a:r>
          </a:p>
          <a:p>
            <a:pPr lvl="0" algn="l" defTabSz="889000">
              <a:lnSpc>
                <a:spcPct val="80000"/>
              </a:lnSpc>
              <a:spcBef>
                <a:spcPct val="0"/>
              </a:spcBef>
              <a:spcAft>
                <a:spcPct val="35000"/>
              </a:spcAft>
            </a:pPr>
            <a:r>
              <a:rPr lang="en-US" sz="1100" kern="1200" baseline="0" dirty="0">
                <a:solidFill>
                  <a:srgbClr val="84BC49"/>
                </a:solidFill>
                <a:latin typeface="Grandview" panose="020B0502040204020203" pitchFamily="34" charset="0"/>
              </a:rPr>
              <a:t>Chronic Disease Prevention</a:t>
            </a:r>
          </a:p>
          <a:p>
            <a:pPr lvl="0" algn="l" defTabSz="889000">
              <a:lnSpc>
                <a:spcPct val="80000"/>
              </a:lnSpc>
              <a:spcBef>
                <a:spcPct val="0"/>
              </a:spcBef>
              <a:spcAft>
                <a:spcPct val="35000"/>
              </a:spcAft>
            </a:pPr>
            <a:r>
              <a:rPr lang="en-US" sz="1100" kern="1200" baseline="0" dirty="0">
                <a:solidFill>
                  <a:srgbClr val="84BC49"/>
                </a:solidFill>
                <a:latin typeface="Grandview" panose="020B0502040204020203" pitchFamily="34" charset="0"/>
              </a:rPr>
              <a:t>Health Care Access</a:t>
            </a:r>
          </a:p>
          <a:p>
            <a:pPr marL="0" marR="0" lvl="0" indent="0" algn="l" defTabSz="889000" rtl="0" eaLnBrk="1" fontAlgn="auto" latinLnBrk="0" hangingPunct="1">
              <a:lnSpc>
                <a:spcPct val="80000"/>
              </a:lnSpc>
              <a:spcBef>
                <a:spcPct val="0"/>
              </a:spcBef>
              <a:spcAft>
                <a:spcPct val="35000"/>
              </a:spcAft>
              <a:buClrTx/>
              <a:buSzTx/>
              <a:buFontTx/>
              <a:buNone/>
              <a:tabLst/>
              <a:defRPr/>
            </a:pPr>
            <a:r>
              <a:rPr lang="en-US" sz="1100" kern="1200" dirty="0">
                <a:solidFill>
                  <a:srgbClr val="84BC49"/>
                </a:solidFill>
                <a:latin typeface="Grandview" panose="020B0502040204020203" pitchFamily="34" charset="0"/>
              </a:rPr>
              <a:t>Health</a:t>
            </a:r>
            <a:r>
              <a:rPr lang="en-US" sz="1100" kern="1200" baseline="0" dirty="0">
                <a:solidFill>
                  <a:srgbClr val="84BC49"/>
                </a:solidFill>
                <a:latin typeface="Grandview" panose="020B0502040204020203" pitchFamily="34" charset="0"/>
              </a:rPr>
              <a:t> Promotion</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HIV/AIDS</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Infectious Disease</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Vital Statistics</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Immunizations</a:t>
            </a:r>
          </a:p>
          <a:p>
            <a:pPr lvl="0" algn="l" defTabSz="889000">
              <a:lnSpc>
                <a:spcPct val="80000"/>
              </a:lnSpc>
              <a:spcBef>
                <a:spcPct val="0"/>
              </a:spcBef>
              <a:spcAft>
                <a:spcPct val="35000"/>
              </a:spcAft>
            </a:pPr>
            <a:r>
              <a:rPr lang="en-US" sz="1100" kern="1200" baseline="0" dirty="0">
                <a:solidFill>
                  <a:srgbClr val="62BCF0"/>
                </a:solidFill>
                <a:latin typeface="Grandview" panose="020B0502040204020203" pitchFamily="34" charset="0"/>
              </a:rPr>
              <a:t>Milk Safety</a:t>
            </a:r>
          </a:p>
          <a:p>
            <a:pPr lvl="0" algn="l" defTabSz="889000">
              <a:lnSpc>
                <a:spcPct val="80000"/>
              </a:lnSpc>
              <a:spcBef>
                <a:spcPct val="0"/>
              </a:spcBef>
              <a:spcAft>
                <a:spcPct val="35000"/>
              </a:spcAft>
            </a:pPr>
            <a:r>
              <a:rPr lang="en-US" sz="1100" kern="1200" baseline="0" dirty="0">
                <a:solidFill>
                  <a:srgbClr val="62BCF0"/>
                </a:solidFill>
                <a:latin typeface="Grandview" panose="020B0502040204020203" pitchFamily="34" charset="0"/>
              </a:rPr>
              <a:t>Food Safety</a:t>
            </a:r>
          </a:p>
          <a:p>
            <a:pPr lvl="0" algn="l" defTabSz="889000">
              <a:lnSpc>
                <a:spcPct val="80000"/>
              </a:lnSpc>
              <a:spcBef>
                <a:spcPct val="0"/>
              </a:spcBef>
              <a:spcAft>
                <a:spcPct val="35000"/>
              </a:spcAft>
            </a:pPr>
            <a:r>
              <a:rPr lang="en-US" sz="1100" kern="1200" baseline="0" dirty="0">
                <a:solidFill>
                  <a:srgbClr val="62BCF0"/>
                </a:solidFill>
                <a:latin typeface="Grandview" panose="020B0502040204020203" pitchFamily="34" charset="0"/>
              </a:rPr>
              <a:t>Environmental Management</a:t>
            </a:r>
          </a:p>
          <a:p>
            <a:pPr lvl="0" algn="l" defTabSz="889000">
              <a:lnSpc>
                <a:spcPct val="80000"/>
              </a:lnSpc>
              <a:spcBef>
                <a:spcPct val="0"/>
              </a:spcBef>
              <a:spcAft>
                <a:spcPct val="35000"/>
              </a:spcAft>
            </a:pPr>
            <a:r>
              <a:rPr lang="en-US" sz="1100" kern="1200" baseline="0" dirty="0">
                <a:solidFill>
                  <a:srgbClr val="62BCF0"/>
                </a:solidFill>
                <a:latin typeface="Grandview" panose="020B0502040204020203" pitchFamily="34" charset="0"/>
              </a:rPr>
              <a:t>Radiation Health</a:t>
            </a:r>
          </a:p>
          <a:p>
            <a:pPr lvl="0" algn="l" defTabSz="889000">
              <a:lnSpc>
                <a:spcPct val="80000"/>
              </a:lnSpc>
              <a:spcBef>
                <a:spcPct val="0"/>
              </a:spcBef>
              <a:spcAft>
                <a:spcPct val="35000"/>
              </a:spcAft>
            </a:pPr>
            <a:r>
              <a:rPr lang="en-US" sz="1100" kern="1200" baseline="0" dirty="0">
                <a:solidFill>
                  <a:srgbClr val="62BCF0"/>
                </a:solidFill>
                <a:latin typeface="Grandview" panose="020B0502040204020203" pitchFamily="34" charset="0"/>
              </a:rPr>
              <a:t>Public Safety</a:t>
            </a:r>
          </a:p>
          <a:p>
            <a:pPr lvl="0" algn="l" defTabSz="889000">
              <a:lnSpc>
                <a:spcPct val="80000"/>
              </a:lnSpc>
              <a:spcBef>
                <a:spcPct val="0"/>
              </a:spcBef>
              <a:spcAft>
                <a:spcPct val="35000"/>
              </a:spcAft>
            </a:pPr>
            <a:r>
              <a:rPr lang="en-US" sz="1100" kern="1200" baseline="0" dirty="0">
                <a:solidFill>
                  <a:srgbClr val="62BCF0"/>
                </a:solidFill>
                <a:latin typeface="Grandview" panose="020B0502040204020203" pitchFamily="34" charset="0"/>
              </a:rPr>
              <a:t>Public Health Preparedness</a:t>
            </a:r>
          </a:p>
          <a:p>
            <a:pPr lvl="0" algn="l" defTabSz="889000">
              <a:lnSpc>
                <a:spcPct val="80000"/>
              </a:lnSpc>
              <a:spcBef>
                <a:spcPct val="0"/>
              </a:spcBef>
              <a:spcAft>
                <a:spcPct val="35000"/>
              </a:spcAft>
            </a:pPr>
            <a:r>
              <a:rPr lang="en-US" sz="1100" kern="1200" baseline="0" dirty="0">
                <a:solidFill>
                  <a:srgbClr val="84BC49"/>
                </a:solidFill>
                <a:latin typeface="Grandview" panose="020B0502040204020203" pitchFamily="34" charset="0"/>
              </a:rPr>
              <a:t>Microbiology</a:t>
            </a:r>
          </a:p>
          <a:p>
            <a:pPr lvl="0" algn="l" defTabSz="889000">
              <a:lnSpc>
                <a:spcPct val="80000"/>
              </a:lnSpc>
              <a:spcBef>
                <a:spcPct val="0"/>
              </a:spcBef>
              <a:spcAft>
                <a:spcPct val="35000"/>
              </a:spcAft>
            </a:pPr>
            <a:r>
              <a:rPr lang="en-US" sz="1100" kern="1200" baseline="0" dirty="0">
                <a:solidFill>
                  <a:srgbClr val="84BC49"/>
                </a:solidFill>
                <a:latin typeface="Grandview" panose="020B0502040204020203" pitchFamily="34" charset="0"/>
              </a:rPr>
              <a:t>Molecular and Clinical Chemistry</a:t>
            </a:r>
          </a:p>
          <a:p>
            <a:pPr lvl="0" algn="l" defTabSz="889000">
              <a:lnSpc>
                <a:spcPct val="80000"/>
              </a:lnSpc>
              <a:spcBef>
                <a:spcPct val="0"/>
              </a:spcBef>
              <a:spcAft>
                <a:spcPct val="35000"/>
              </a:spcAft>
            </a:pPr>
            <a:r>
              <a:rPr lang="en-US" sz="1100" kern="1200" baseline="0" dirty="0">
                <a:solidFill>
                  <a:srgbClr val="84BC49"/>
                </a:solidFill>
                <a:latin typeface="Grandview" panose="020B0502040204020203" pitchFamily="34" charset="0"/>
              </a:rPr>
              <a:t>Global Preparedness and Environmental</a:t>
            </a:r>
          </a:p>
          <a:p>
            <a:pPr lvl="0" algn="l" defTabSz="889000">
              <a:lnSpc>
                <a:spcPct val="80000"/>
              </a:lnSpc>
              <a:spcBef>
                <a:spcPct val="0"/>
              </a:spcBef>
              <a:spcAft>
                <a:spcPct val="35000"/>
              </a:spcAft>
            </a:pPr>
            <a:r>
              <a:rPr lang="en-US" sz="1100" kern="1200" baseline="0" dirty="0">
                <a:solidFill>
                  <a:srgbClr val="84BC49"/>
                </a:solidFill>
                <a:latin typeface="Grandview" panose="020B0502040204020203" pitchFamily="34" charset="0"/>
              </a:rPr>
              <a:t>Business Operations</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Contracts and Payment</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Local Health Operations</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Budget</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Local Health Personnel</a:t>
            </a:r>
          </a:p>
          <a:p>
            <a:pPr lvl="0" algn="l" defTabSz="889000">
              <a:lnSpc>
                <a:spcPct val="80000"/>
              </a:lnSpc>
              <a:spcBef>
                <a:spcPct val="0"/>
              </a:spcBef>
              <a:spcAft>
                <a:spcPct val="35000"/>
              </a:spcAft>
            </a:pPr>
            <a:r>
              <a:rPr lang="en-US" sz="1100" kern="1200" baseline="0" dirty="0">
                <a:solidFill>
                  <a:srgbClr val="01203D"/>
                </a:solidFill>
                <a:latin typeface="Grandview" panose="020B0502040204020203" pitchFamily="34" charset="0"/>
              </a:rPr>
              <a:t>Education and Workforce Development</a:t>
            </a:r>
          </a:p>
        </p:txBody>
      </p:sp>
      <p:sp>
        <p:nvSpPr>
          <p:cNvPr id="31" name="Title 5"/>
          <p:cNvSpPr txBox="1">
            <a:spLocks/>
          </p:cNvSpPr>
          <p:nvPr userDrawn="1"/>
        </p:nvSpPr>
        <p:spPr>
          <a:xfrm>
            <a:off x="258307" y="1026254"/>
            <a:ext cx="3584019"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600" b="1" dirty="0">
                <a:solidFill>
                  <a:schemeClr val="bg1"/>
                </a:solidFill>
                <a:latin typeface="Grandview" panose="020B0502040204020203" pitchFamily="34" charset="0"/>
              </a:rPr>
              <a:t>Kentucky</a:t>
            </a:r>
            <a:br>
              <a:rPr lang="en-US" sz="3600" b="1" dirty="0">
                <a:solidFill>
                  <a:schemeClr val="bg1"/>
                </a:solidFill>
                <a:latin typeface="Grandview" panose="020B0502040204020203" pitchFamily="34" charset="0"/>
              </a:rPr>
            </a:br>
            <a:r>
              <a:rPr lang="en-US" sz="3600" b="1" dirty="0">
                <a:solidFill>
                  <a:schemeClr val="bg1"/>
                </a:solidFill>
                <a:latin typeface="Grandview" panose="020B0502040204020203" pitchFamily="34" charset="0"/>
              </a:rPr>
              <a:t>Department for</a:t>
            </a:r>
            <a:br>
              <a:rPr lang="en-US" sz="3600" b="1" dirty="0">
                <a:solidFill>
                  <a:schemeClr val="bg1"/>
                </a:solidFill>
                <a:latin typeface="Grandview" panose="020B0502040204020203" pitchFamily="34" charset="0"/>
              </a:rPr>
            </a:br>
            <a:r>
              <a:rPr lang="en-US" sz="3600" b="1" dirty="0">
                <a:solidFill>
                  <a:schemeClr val="bg1"/>
                </a:solidFill>
                <a:latin typeface="Grandview" panose="020B0502040204020203" pitchFamily="34" charset="0"/>
              </a:rPr>
              <a:t>Public Health</a:t>
            </a:r>
          </a:p>
        </p:txBody>
      </p:sp>
      <p:sp>
        <p:nvSpPr>
          <p:cNvPr id="9" name="Rectangle 8">
            <a:extLst>
              <a:ext uri="{FF2B5EF4-FFF2-40B4-BE49-F238E27FC236}">
                <a16:creationId xmlns:a16="http://schemas.microsoft.com/office/drawing/2014/main" id="{4663A330-7227-4DCF-8516-C122FD673C58}"/>
              </a:ext>
            </a:extLst>
          </p:cNvPr>
          <p:cNvSpPr/>
          <p:nvPr userDrawn="1"/>
        </p:nvSpPr>
        <p:spPr>
          <a:xfrm>
            <a:off x="0" y="6538088"/>
            <a:ext cx="12192000" cy="319912"/>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Tree>
    <p:extLst>
      <p:ext uri="{BB962C8B-B14F-4D97-AF65-F5344CB8AC3E}">
        <p14:creationId xmlns:p14="http://schemas.microsoft.com/office/powerpoint/2010/main" val="4136099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5592">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B0CB2-31C1-4D09-B85E-8B50C4AA4A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2143271-8674-403F-BA7F-A344D0C6D875}"/>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EA5A24-0736-4257-A1F9-98A9DBCBF706}"/>
              </a:ext>
            </a:extLst>
          </p:cNvPr>
          <p:cNvSpPr>
            <a:spLocks noGrp="1"/>
          </p:cNvSpPr>
          <p:nvPr>
            <p:ph type="dt" sz="half" idx="10"/>
          </p:nvPr>
        </p:nvSpPr>
        <p:spPr/>
        <p:txBody>
          <a:bodyPr/>
          <a:lstStyle/>
          <a:p>
            <a:fld id="{6BD45B0E-6E6E-47DF-8B91-D7E8A2E3AD78}" type="datetimeFigureOut">
              <a:rPr lang="en-US" smtClean="0"/>
              <a:t>6/5/2023</a:t>
            </a:fld>
            <a:endParaRPr lang="en-US" dirty="0"/>
          </a:p>
        </p:txBody>
      </p:sp>
      <p:sp>
        <p:nvSpPr>
          <p:cNvPr id="5" name="Footer Placeholder 4">
            <a:extLst>
              <a:ext uri="{FF2B5EF4-FFF2-40B4-BE49-F238E27FC236}">
                <a16:creationId xmlns:a16="http://schemas.microsoft.com/office/drawing/2014/main" id="{8281001D-3F7A-403B-AC65-07EB3A4AC7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77A7C9A-5379-4F33-BA29-336773130865}"/>
              </a:ext>
            </a:extLst>
          </p:cNvPr>
          <p:cNvSpPr>
            <a:spLocks noGrp="1"/>
          </p:cNvSpPr>
          <p:nvPr>
            <p:ph type="sldNum" sz="quarter" idx="12"/>
          </p:nvPr>
        </p:nvSpPr>
        <p:spPr/>
        <p:txBody>
          <a:bodyPr/>
          <a:lstStyle/>
          <a:p>
            <a:fld id="{E252835C-421D-435E-A372-FB9F7EA38EE1}" type="slidenum">
              <a:rPr lang="en-US" smtClean="0"/>
              <a:t>‹#›</a:t>
            </a:fld>
            <a:endParaRPr lang="en-US" dirty="0"/>
          </a:p>
        </p:txBody>
      </p:sp>
    </p:spTree>
    <p:extLst>
      <p:ext uri="{BB962C8B-B14F-4D97-AF65-F5344CB8AC3E}">
        <p14:creationId xmlns:p14="http://schemas.microsoft.com/office/powerpoint/2010/main" val="13163163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CFA32-9120-4EDD-A322-8F559AE1E8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9DAF5B-3C65-45B0-A418-3001BF3CD8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F4B50-C124-4971-A122-A7473063078C}"/>
              </a:ext>
            </a:extLst>
          </p:cNvPr>
          <p:cNvSpPr>
            <a:spLocks noGrp="1"/>
          </p:cNvSpPr>
          <p:nvPr>
            <p:ph type="dt" sz="half" idx="10"/>
          </p:nvPr>
        </p:nvSpPr>
        <p:spPr/>
        <p:txBody>
          <a:bodyPr/>
          <a:lstStyle/>
          <a:p>
            <a:fld id="{6BD45B0E-6E6E-47DF-8B91-D7E8A2E3AD78}" type="datetimeFigureOut">
              <a:rPr lang="en-US" smtClean="0"/>
              <a:t>6/5/2023</a:t>
            </a:fld>
            <a:endParaRPr lang="en-US" dirty="0"/>
          </a:p>
        </p:txBody>
      </p:sp>
      <p:sp>
        <p:nvSpPr>
          <p:cNvPr id="5" name="Footer Placeholder 4">
            <a:extLst>
              <a:ext uri="{FF2B5EF4-FFF2-40B4-BE49-F238E27FC236}">
                <a16:creationId xmlns:a16="http://schemas.microsoft.com/office/drawing/2014/main" id="{2BB3E794-3D34-4694-9D73-26BFF61524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A95194F-65DC-42D9-BAE1-DA97F32A6AF3}"/>
              </a:ext>
            </a:extLst>
          </p:cNvPr>
          <p:cNvSpPr>
            <a:spLocks noGrp="1"/>
          </p:cNvSpPr>
          <p:nvPr>
            <p:ph type="sldNum" sz="quarter" idx="12"/>
          </p:nvPr>
        </p:nvSpPr>
        <p:spPr/>
        <p:txBody>
          <a:bodyPr/>
          <a:lstStyle/>
          <a:p>
            <a:fld id="{E252835C-421D-435E-A372-FB9F7EA38EE1}" type="slidenum">
              <a:rPr lang="en-US" smtClean="0"/>
              <a:t>‹#›</a:t>
            </a:fld>
            <a:endParaRPr lang="en-US" dirty="0"/>
          </a:p>
        </p:txBody>
      </p:sp>
    </p:spTree>
    <p:extLst>
      <p:ext uri="{BB962C8B-B14F-4D97-AF65-F5344CB8AC3E}">
        <p14:creationId xmlns:p14="http://schemas.microsoft.com/office/powerpoint/2010/main" val="21556234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9F6F1-C1E1-4DCF-A04F-7227E1C8D454}"/>
              </a:ext>
            </a:extLst>
          </p:cNvPr>
          <p:cNvSpPr>
            <a:spLocks noGrp="1"/>
          </p:cNvSpPr>
          <p:nvPr>
            <p:ph type="title"/>
          </p:nvPr>
        </p:nvSpPr>
        <p:spPr>
          <a:xfrm>
            <a:off x="831852"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4C0C24-CE44-4323-BE1D-E259585362CD}"/>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4AB87A-B980-4262-9D5D-98FF0657A622}"/>
              </a:ext>
            </a:extLst>
          </p:cNvPr>
          <p:cNvSpPr>
            <a:spLocks noGrp="1"/>
          </p:cNvSpPr>
          <p:nvPr>
            <p:ph type="dt" sz="half" idx="10"/>
          </p:nvPr>
        </p:nvSpPr>
        <p:spPr/>
        <p:txBody>
          <a:bodyPr/>
          <a:lstStyle/>
          <a:p>
            <a:fld id="{6BD45B0E-6E6E-47DF-8B91-D7E8A2E3AD78}" type="datetimeFigureOut">
              <a:rPr lang="en-US" smtClean="0"/>
              <a:t>6/5/2023</a:t>
            </a:fld>
            <a:endParaRPr lang="en-US" dirty="0"/>
          </a:p>
        </p:txBody>
      </p:sp>
      <p:sp>
        <p:nvSpPr>
          <p:cNvPr id="5" name="Footer Placeholder 4">
            <a:extLst>
              <a:ext uri="{FF2B5EF4-FFF2-40B4-BE49-F238E27FC236}">
                <a16:creationId xmlns:a16="http://schemas.microsoft.com/office/drawing/2014/main" id="{01D9B1E3-7287-4F65-B556-6C48576FB8C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CC87F3-59D5-423D-AD44-43A3B08C61B4}"/>
              </a:ext>
            </a:extLst>
          </p:cNvPr>
          <p:cNvSpPr>
            <a:spLocks noGrp="1"/>
          </p:cNvSpPr>
          <p:nvPr>
            <p:ph type="sldNum" sz="quarter" idx="12"/>
          </p:nvPr>
        </p:nvSpPr>
        <p:spPr/>
        <p:txBody>
          <a:bodyPr/>
          <a:lstStyle/>
          <a:p>
            <a:fld id="{E252835C-421D-435E-A372-FB9F7EA38EE1}" type="slidenum">
              <a:rPr lang="en-US" smtClean="0"/>
              <a:t>‹#›</a:t>
            </a:fld>
            <a:endParaRPr lang="en-US" dirty="0"/>
          </a:p>
        </p:txBody>
      </p:sp>
    </p:spTree>
    <p:extLst>
      <p:ext uri="{BB962C8B-B14F-4D97-AF65-F5344CB8AC3E}">
        <p14:creationId xmlns:p14="http://schemas.microsoft.com/office/powerpoint/2010/main" val="204199677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64F85-F7F8-400A-BEF1-A2CB3108F0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C4930B-1007-48E0-A27F-CFEE4DC9E466}"/>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F76658-DC75-4D01-8C2F-38AB3CA1BBF7}"/>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903D3A-3A27-4DF0-822C-3420D5545E00}"/>
              </a:ext>
            </a:extLst>
          </p:cNvPr>
          <p:cNvSpPr>
            <a:spLocks noGrp="1"/>
          </p:cNvSpPr>
          <p:nvPr>
            <p:ph type="dt" sz="half" idx="10"/>
          </p:nvPr>
        </p:nvSpPr>
        <p:spPr/>
        <p:txBody>
          <a:bodyPr/>
          <a:lstStyle/>
          <a:p>
            <a:fld id="{6BD45B0E-6E6E-47DF-8B91-D7E8A2E3AD78}" type="datetimeFigureOut">
              <a:rPr lang="en-US" smtClean="0"/>
              <a:t>6/5/2023</a:t>
            </a:fld>
            <a:endParaRPr lang="en-US" dirty="0"/>
          </a:p>
        </p:txBody>
      </p:sp>
      <p:sp>
        <p:nvSpPr>
          <p:cNvPr id="6" name="Footer Placeholder 5">
            <a:extLst>
              <a:ext uri="{FF2B5EF4-FFF2-40B4-BE49-F238E27FC236}">
                <a16:creationId xmlns:a16="http://schemas.microsoft.com/office/drawing/2014/main" id="{E211D44A-B0C0-426C-BE6C-D75B1E4337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D1B51F-E2DB-4846-892E-1CE42B1A1EDD}"/>
              </a:ext>
            </a:extLst>
          </p:cNvPr>
          <p:cNvSpPr>
            <a:spLocks noGrp="1"/>
          </p:cNvSpPr>
          <p:nvPr>
            <p:ph type="sldNum" sz="quarter" idx="12"/>
          </p:nvPr>
        </p:nvSpPr>
        <p:spPr/>
        <p:txBody>
          <a:bodyPr/>
          <a:lstStyle/>
          <a:p>
            <a:fld id="{E252835C-421D-435E-A372-FB9F7EA38EE1}" type="slidenum">
              <a:rPr lang="en-US" smtClean="0"/>
              <a:t>‹#›</a:t>
            </a:fld>
            <a:endParaRPr lang="en-US" dirty="0"/>
          </a:p>
        </p:txBody>
      </p:sp>
    </p:spTree>
    <p:extLst>
      <p:ext uri="{BB962C8B-B14F-4D97-AF65-F5344CB8AC3E}">
        <p14:creationId xmlns:p14="http://schemas.microsoft.com/office/powerpoint/2010/main" val="40785227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A42E3-BBCE-43E8-AD4F-28921F8A9D4E}"/>
              </a:ext>
            </a:extLst>
          </p:cNvPr>
          <p:cNvSpPr>
            <a:spLocks noGrp="1"/>
          </p:cNvSpPr>
          <p:nvPr>
            <p:ph type="title"/>
          </p:nvPr>
        </p:nvSpPr>
        <p:spPr>
          <a:xfrm>
            <a:off x="839789"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247744-7BD1-4B83-9007-942D3902D6CD}"/>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3907E6-9421-46D2-A7F1-3F6AF27DDA77}"/>
              </a:ext>
            </a:extLst>
          </p:cNvPr>
          <p:cNvSpPr>
            <a:spLocks noGrp="1"/>
          </p:cNvSpPr>
          <p:nvPr>
            <p:ph sz="half" idx="2"/>
          </p:nvPr>
        </p:nvSpPr>
        <p:spPr>
          <a:xfrm>
            <a:off x="839789" y="2505076"/>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75F65B-53F3-48E1-950C-94FC04041AC6}"/>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5F445-7454-49E3-8EEB-8D0C62EA2E80}"/>
              </a:ext>
            </a:extLst>
          </p:cNvPr>
          <p:cNvSpPr>
            <a:spLocks noGrp="1"/>
          </p:cNvSpPr>
          <p:nvPr>
            <p:ph sz="quarter" idx="4"/>
          </p:nvPr>
        </p:nvSpPr>
        <p:spPr>
          <a:xfrm>
            <a:off x="6172202" y="2505076"/>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36A0B3-72A1-4251-A5F4-8B708A075351}"/>
              </a:ext>
            </a:extLst>
          </p:cNvPr>
          <p:cNvSpPr>
            <a:spLocks noGrp="1"/>
          </p:cNvSpPr>
          <p:nvPr>
            <p:ph type="dt" sz="half" idx="10"/>
          </p:nvPr>
        </p:nvSpPr>
        <p:spPr/>
        <p:txBody>
          <a:bodyPr/>
          <a:lstStyle/>
          <a:p>
            <a:fld id="{6BD45B0E-6E6E-47DF-8B91-D7E8A2E3AD78}" type="datetimeFigureOut">
              <a:rPr lang="en-US" smtClean="0"/>
              <a:t>6/5/2023</a:t>
            </a:fld>
            <a:endParaRPr lang="en-US" dirty="0"/>
          </a:p>
        </p:txBody>
      </p:sp>
      <p:sp>
        <p:nvSpPr>
          <p:cNvPr id="8" name="Footer Placeholder 7">
            <a:extLst>
              <a:ext uri="{FF2B5EF4-FFF2-40B4-BE49-F238E27FC236}">
                <a16:creationId xmlns:a16="http://schemas.microsoft.com/office/drawing/2014/main" id="{5BC2781C-E45E-42E9-B602-6A23CC127F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0C43195-400C-4F6B-88C5-668755C3F58C}"/>
              </a:ext>
            </a:extLst>
          </p:cNvPr>
          <p:cNvSpPr>
            <a:spLocks noGrp="1"/>
          </p:cNvSpPr>
          <p:nvPr>
            <p:ph type="sldNum" sz="quarter" idx="12"/>
          </p:nvPr>
        </p:nvSpPr>
        <p:spPr/>
        <p:txBody>
          <a:bodyPr/>
          <a:lstStyle/>
          <a:p>
            <a:fld id="{E252835C-421D-435E-A372-FB9F7EA38EE1}" type="slidenum">
              <a:rPr lang="en-US" smtClean="0"/>
              <a:t>‹#›</a:t>
            </a:fld>
            <a:endParaRPr lang="en-US" dirty="0"/>
          </a:p>
        </p:txBody>
      </p:sp>
    </p:spTree>
    <p:extLst>
      <p:ext uri="{BB962C8B-B14F-4D97-AF65-F5344CB8AC3E}">
        <p14:creationId xmlns:p14="http://schemas.microsoft.com/office/powerpoint/2010/main" val="33067396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0AC62-3D1D-4269-9D4C-FD9203028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3AE70C-59EB-44F0-ABC6-FB3320BCCFBD}"/>
              </a:ext>
            </a:extLst>
          </p:cNvPr>
          <p:cNvSpPr>
            <a:spLocks noGrp="1"/>
          </p:cNvSpPr>
          <p:nvPr>
            <p:ph type="dt" sz="half" idx="10"/>
          </p:nvPr>
        </p:nvSpPr>
        <p:spPr/>
        <p:txBody>
          <a:bodyPr/>
          <a:lstStyle/>
          <a:p>
            <a:fld id="{6BD45B0E-6E6E-47DF-8B91-D7E8A2E3AD78}" type="datetimeFigureOut">
              <a:rPr lang="en-US" smtClean="0"/>
              <a:t>6/5/2023</a:t>
            </a:fld>
            <a:endParaRPr lang="en-US" dirty="0"/>
          </a:p>
        </p:txBody>
      </p:sp>
      <p:sp>
        <p:nvSpPr>
          <p:cNvPr id="4" name="Footer Placeholder 3">
            <a:extLst>
              <a:ext uri="{FF2B5EF4-FFF2-40B4-BE49-F238E27FC236}">
                <a16:creationId xmlns:a16="http://schemas.microsoft.com/office/drawing/2014/main" id="{5E04CAB7-5477-4060-A744-2D4319CDF09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8841185-B717-4023-866F-1CC15308FDB1}"/>
              </a:ext>
            </a:extLst>
          </p:cNvPr>
          <p:cNvSpPr>
            <a:spLocks noGrp="1"/>
          </p:cNvSpPr>
          <p:nvPr>
            <p:ph type="sldNum" sz="quarter" idx="12"/>
          </p:nvPr>
        </p:nvSpPr>
        <p:spPr/>
        <p:txBody>
          <a:bodyPr/>
          <a:lstStyle/>
          <a:p>
            <a:fld id="{E252835C-421D-435E-A372-FB9F7EA38EE1}" type="slidenum">
              <a:rPr lang="en-US" smtClean="0"/>
              <a:t>‹#›</a:t>
            </a:fld>
            <a:endParaRPr lang="en-US" dirty="0"/>
          </a:p>
        </p:txBody>
      </p:sp>
    </p:spTree>
    <p:extLst>
      <p:ext uri="{BB962C8B-B14F-4D97-AF65-F5344CB8AC3E}">
        <p14:creationId xmlns:p14="http://schemas.microsoft.com/office/powerpoint/2010/main" val="390315740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520517-DCB2-49F1-87A9-68B5AC55CC85}"/>
              </a:ext>
            </a:extLst>
          </p:cNvPr>
          <p:cNvSpPr>
            <a:spLocks noGrp="1"/>
          </p:cNvSpPr>
          <p:nvPr>
            <p:ph type="dt" sz="half" idx="10"/>
          </p:nvPr>
        </p:nvSpPr>
        <p:spPr/>
        <p:txBody>
          <a:bodyPr/>
          <a:lstStyle/>
          <a:p>
            <a:fld id="{6BD45B0E-6E6E-47DF-8B91-D7E8A2E3AD78}" type="datetimeFigureOut">
              <a:rPr lang="en-US" smtClean="0"/>
              <a:t>6/5/2023</a:t>
            </a:fld>
            <a:endParaRPr lang="en-US" dirty="0"/>
          </a:p>
        </p:txBody>
      </p:sp>
      <p:sp>
        <p:nvSpPr>
          <p:cNvPr id="3" name="Footer Placeholder 2">
            <a:extLst>
              <a:ext uri="{FF2B5EF4-FFF2-40B4-BE49-F238E27FC236}">
                <a16:creationId xmlns:a16="http://schemas.microsoft.com/office/drawing/2014/main" id="{1D264E31-2F24-40CA-8A40-7147774F253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79A9B52-5549-4188-871E-390DD084175D}"/>
              </a:ext>
            </a:extLst>
          </p:cNvPr>
          <p:cNvSpPr>
            <a:spLocks noGrp="1"/>
          </p:cNvSpPr>
          <p:nvPr>
            <p:ph type="sldNum" sz="quarter" idx="12"/>
          </p:nvPr>
        </p:nvSpPr>
        <p:spPr/>
        <p:txBody>
          <a:bodyPr/>
          <a:lstStyle/>
          <a:p>
            <a:fld id="{E252835C-421D-435E-A372-FB9F7EA38EE1}" type="slidenum">
              <a:rPr lang="en-US" smtClean="0"/>
              <a:t>‹#›</a:t>
            </a:fld>
            <a:endParaRPr lang="en-US" dirty="0"/>
          </a:p>
        </p:txBody>
      </p:sp>
    </p:spTree>
    <p:extLst>
      <p:ext uri="{BB962C8B-B14F-4D97-AF65-F5344CB8AC3E}">
        <p14:creationId xmlns:p14="http://schemas.microsoft.com/office/powerpoint/2010/main" val="88953021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EC032-3C87-4894-8785-FDA7AEF6E76B}"/>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69F5A5-9255-443B-B1E8-7149AB0C0A2B}"/>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66C1B3-89B8-4719-9CC1-6AB5D5194A31}"/>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D7D390-634F-40C5-A088-B095A65DC70B}"/>
              </a:ext>
            </a:extLst>
          </p:cNvPr>
          <p:cNvSpPr>
            <a:spLocks noGrp="1"/>
          </p:cNvSpPr>
          <p:nvPr>
            <p:ph type="dt" sz="half" idx="10"/>
          </p:nvPr>
        </p:nvSpPr>
        <p:spPr/>
        <p:txBody>
          <a:bodyPr/>
          <a:lstStyle/>
          <a:p>
            <a:fld id="{6BD45B0E-6E6E-47DF-8B91-D7E8A2E3AD78}" type="datetimeFigureOut">
              <a:rPr lang="en-US" smtClean="0"/>
              <a:t>6/5/2023</a:t>
            </a:fld>
            <a:endParaRPr lang="en-US" dirty="0"/>
          </a:p>
        </p:txBody>
      </p:sp>
      <p:sp>
        <p:nvSpPr>
          <p:cNvPr id="6" name="Footer Placeholder 5">
            <a:extLst>
              <a:ext uri="{FF2B5EF4-FFF2-40B4-BE49-F238E27FC236}">
                <a16:creationId xmlns:a16="http://schemas.microsoft.com/office/drawing/2014/main" id="{C09794C9-7360-4F02-B157-70E4A425718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05EE1A0-5E5D-4D97-BB3C-117DBA1D0AE1}"/>
              </a:ext>
            </a:extLst>
          </p:cNvPr>
          <p:cNvSpPr>
            <a:spLocks noGrp="1"/>
          </p:cNvSpPr>
          <p:nvPr>
            <p:ph type="sldNum" sz="quarter" idx="12"/>
          </p:nvPr>
        </p:nvSpPr>
        <p:spPr/>
        <p:txBody>
          <a:bodyPr/>
          <a:lstStyle/>
          <a:p>
            <a:fld id="{E252835C-421D-435E-A372-FB9F7EA38EE1}" type="slidenum">
              <a:rPr lang="en-US" smtClean="0"/>
              <a:t>‹#›</a:t>
            </a:fld>
            <a:endParaRPr lang="en-US" dirty="0"/>
          </a:p>
        </p:txBody>
      </p:sp>
    </p:spTree>
    <p:extLst>
      <p:ext uri="{BB962C8B-B14F-4D97-AF65-F5344CB8AC3E}">
        <p14:creationId xmlns:p14="http://schemas.microsoft.com/office/powerpoint/2010/main" val="3251036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9DD0F58F-385B-4E3B-AE98-0AABC052F2D7}" type="datetimeFigureOut">
              <a:rPr lang="en-US" smtClean="0"/>
              <a:t>6/5/2023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F4905BC-13E0-4616-9D49-8892E4B0D9AD}"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47246253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036E-0837-4FED-A96A-8422D3A599BE}"/>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570ABE-4D50-431C-BD86-364E19D8F378}"/>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dirty="0"/>
          </a:p>
        </p:txBody>
      </p:sp>
      <p:sp>
        <p:nvSpPr>
          <p:cNvPr id="4" name="Text Placeholder 3">
            <a:extLst>
              <a:ext uri="{FF2B5EF4-FFF2-40B4-BE49-F238E27FC236}">
                <a16:creationId xmlns:a16="http://schemas.microsoft.com/office/drawing/2014/main" id="{C4402394-A887-4BEA-ABFC-82DD43D5EEAC}"/>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7E85D9-CAC1-471A-BFC3-519BAC3E89BA}"/>
              </a:ext>
            </a:extLst>
          </p:cNvPr>
          <p:cNvSpPr>
            <a:spLocks noGrp="1"/>
          </p:cNvSpPr>
          <p:nvPr>
            <p:ph type="dt" sz="half" idx="10"/>
          </p:nvPr>
        </p:nvSpPr>
        <p:spPr/>
        <p:txBody>
          <a:bodyPr/>
          <a:lstStyle/>
          <a:p>
            <a:fld id="{6BD45B0E-6E6E-47DF-8B91-D7E8A2E3AD78}" type="datetimeFigureOut">
              <a:rPr lang="en-US" smtClean="0"/>
              <a:t>6/5/2023</a:t>
            </a:fld>
            <a:endParaRPr lang="en-US" dirty="0"/>
          </a:p>
        </p:txBody>
      </p:sp>
      <p:sp>
        <p:nvSpPr>
          <p:cNvPr id="6" name="Footer Placeholder 5">
            <a:extLst>
              <a:ext uri="{FF2B5EF4-FFF2-40B4-BE49-F238E27FC236}">
                <a16:creationId xmlns:a16="http://schemas.microsoft.com/office/drawing/2014/main" id="{CEB14CAC-FAE8-400E-94CB-C0BE6E38853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D9493A5-370D-48DB-9048-6D5D0B04F0F6}"/>
              </a:ext>
            </a:extLst>
          </p:cNvPr>
          <p:cNvSpPr>
            <a:spLocks noGrp="1"/>
          </p:cNvSpPr>
          <p:nvPr>
            <p:ph type="sldNum" sz="quarter" idx="12"/>
          </p:nvPr>
        </p:nvSpPr>
        <p:spPr/>
        <p:txBody>
          <a:bodyPr/>
          <a:lstStyle/>
          <a:p>
            <a:fld id="{E252835C-421D-435E-A372-FB9F7EA38EE1}" type="slidenum">
              <a:rPr lang="en-US" smtClean="0"/>
              <a:t>‹#›</a:t>
            </a:fld>
            <a:endParaRPr lang="en-US" dirty="0"/>
          </a:p>
        </p:txBody>
      </p:sp>
    </p:spTree>
    <p:extLst>
      <p:ext uri="{BB962C8B-B14F-4D97-AF65-F5344CB8AC3E}">
        <p14:creationId xmlns:p14="http://schemas.microsoft.com/office/powerpoint/2010/main" val="351468201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8A422-B1E5-4CF2-A259-EA9576AB70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84204B-3B31-4D1F-9BAC-551652E890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3800DC-B3F7-438C-9A8D-C630838D9C00}"/>
              </a:ext>
            </a:extLst>
          </p:cNvPr>
          <p:cNvSpPr>
            <a:spLocks noGrp="1"/>
          </p:cNvSpPr>
          <p:nvPr>
            <p:ph type="dt" sz="half" idx="10"/>
          </p:nvPr>
        </p:nvSpPr>
        <p:spPr/>
        <p:txBody>
          <a:bodyPr/>
          <a:lstStyle/>
          <a:p>
            <a:fld id="{6BD45B0E-6E6E-47DF-8B91-D7E8A2E3AD78}" type="datetimeFigureOut">
              <a:rPr lang="en-US" smtClean="0"/>
              <a:t>6/5/2023</a:t>
            </a:fld>
            <a:endParaRPr lang="en-US" dirty="0"/>
          </a:p>
        </p:txBody>
      </p:sp>
      <p:sp>
        <p:nvSpPr>
          <p:cNvPr id="5" name="Footer Placeholder 4">
            <a:extLst>
              <a:ext uri="{FF2B5EF4-FFF2-40B4-BE49-F238E27FC236}">
                <a16:creationId xmlns:a16="http://schemas.microsoft.com/office/drawing/2014/main" id="{F3DF2054-2682-4006-ABD6-4B8AAD4200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174C663-1C49-4D84-9099-F2BE9CF25FC3}"/>
              </a:ext>
            </a:extLst>
          </p:cNvPr>
          <p:cNvSpPr>
            <a:spLocks noGrp="1"/>
          </p:cNvSpPr>
          <p:nvPr>
            <p:ph type="sldNum" sz="quarter" idx="12"/>
          </p:nvPr>
        </p:nvSpPr>
        <p:spPr/>
        <p:txBody>
          <a:bodyPr/>
          <a:lstStyle/>
          <a:p>
            <a:fld id="{E252835C-421D-435E-A372-FB9F7EA38EE1}" type="slidenum">
              <a:rPr lang="en-US" smtClean="0"/>
              <a:t>‹#›</a:t>
            </a:fld>
            <a:endParaRPr lang="en-US" dirty="0"/>
          </a:p>
        </p:txBody>
      </p:sp>
    </p:spTree>
    <p:extLst>
      <p:ext uri="{BB962C8B-B14F-4D97-AF65-F5344CB8AC3E}">
        <p14:creationId xmlns:p14="http://schemas.microsoft.com/office/powerpoint/2010/main" val="107847097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18B112-7F6E-4C59-88FB-2CA7449A2C52}"/>
              </a:ext>
            </a:extLst>
          </p:cNvPr>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DF5401-E8D3-4D87-B6D5-B9CA564A8BFF}"/>
              </a:ext>
            </a:extLst>
          </p:cNvPr>
          <p:cNvSpPr>
            <a:spLocks noGrp="1"/>
          </p:cNvSpPr>
          <p:nvPr>
            <p:ph type="body" orient="vert" idx="1"/>
          </p:nvPr>
        </p:nvSpPr>
        <p:spPr>
          <a:xfrm>
            <a:off x="838199"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4985C3-6754-405D-A10D-15D037C20AB8}"/>
              </a:ext>
            </a:extLst>
          </p:cNvPr>
          <p:cNvSpPr>
            <a:spLocks noGrp="1"/>
          </p:cNvSpPr>
          <p:nvPr>
            <p:ph type="dt" sz="half" idx="10"/>
          </p:nvPr>
        </p:nvSpPr>
        <p:spPr/>
        <p:txBody>
          <a:bodyPr/>
          <a:lstStyle/>
          <a:p>
            <a:fld id="{6BD45B0E-6E6E-47DF-8B91-D7E8A2E3AD78}" type="datetimeFigureOut">
              <a:rPr lang="en-US" smtClean="0"/>
              <a:t>6/5/2023</a:t>
            </a:fld>
            <a:endParaRPr lang="en-US" dirty="0"/>
          </a:p>
        </p:txBody>
      </p:sp>
      <p:sp>
        <p:nvSpPr>
          <p:cNvPr id="5" name="Footer Placeholder 4">
            <a:extLst>
              <a:ext uri="{FF2B5EF4-FFF2-40B4-BE49-F238E27FC236}">
                <a16:creationId xmlns:a16="http://schemas.microsoft.com/office/drawing/2014/main" id="{8C20D30D-94DE-4EF8-B7E2-AC08B98030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9E45F1-C0BD-49C4-862D-BCBA1A1DFCA2}"/>
              </a:ext>
            </a:extLst>
          </p:cNvPr>
          <p:cNvSpPr>
            <a:spLocks noGrp="1"/>
          </p:cNvSpPr>
          <p:nvPr>
            <p:ph type="sldNum" sz="quarter" idx="12"/>
          </p:nvPr>
        </p:nvSpPr>
        <p:spPr/>
        <p:txBody>
          <a:bodyPr/>
          <a:lstStyle/>
          <a:p>
            <a:fld id="{E252835C-421D-435E-A372-FB9F7EA38EE1}" type="slidenum">
              <a:rPr lang="en-US" smtClean="0"/>
              <a:t>‹#›</a:t>
            </a:fld>
            <a:endParaRPr lang="en-US" dirty="0"/>
          </a:p>
        </p:txBody>
      </p:sp>
    </p:spTree>
    <p:extLst>
      <p:ext uri="{BB962C8B-B14F-4D97-AF65-F5344CB8AC3E}">
        <p14:creationId xmlns:p14="http://schemas.microsoft.com/office/powerpoint/2010/main" val="3173142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D0F58F-385B-4E3B-AE98-0AABC052F2D7}" type="datetimeFigureOut">
              <a:rPr lang="en-US" smtClean="0"/>
              <a:t>6/5/2023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F4905BC-13E0-4616-9D49-8892E4B0D9AD}" type="slidenum">
              <a:rPr lang="en-US" smtClean="0"/>
              <a:t>‹#›</a:t>
            </a:fld>
            <a:endParaRPr lang="en-US" dirty="0"/>
          </a:p>
        </p:txBody>
      </p:sp>
    </p:spTree>
    <p:extLst>
      <p:ext uri="{BB962C8B-B14F-4D97-AF65-F5344CB8AC3E}">
        <p14:creationId xmlns:p14="http://schemas.microsoft.com/office/powerpoint/2010/main" val="56655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D0F58F-385B-4E3B-AE98-0AABC052F2D7}" type="datetimeFigureOut">
              <a:rPr lang="en-US" smtClean="0"/>
              <a:t>6/5/2023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F4905BC-13E0-4616-9D49-8892E4B0D9AD}" type="slidenum">
              <a:rPr lang="en-US" smtClean="0"/>
              <a:t>‹#›</a:t>
            </a:fld>
            <a:endParaRPr lang="en-US" dirty="0"/>
          </a:p>
        </p:txBody>
      </p:sp>
    </p:spTree>
    <p:extLst>
      <p:ext uri="{BB962C8B-B14F-4D97-AF65-F5344CB8AC3E}">
        <p14:creationId xmlns:p14="http://schemas.microsoft.com/office/powerpoint/2010/main" val="375804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9DD0F58F-385B-4E3B-AE98-0AABC052F2D7}" type="datetimeFigureOut">
              <a:rPr lang="en-US" smtClean="0"/>
              <a:t>6/5/2023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2F4905BC-13E0-4616-9D49-8892E4B0D9AD}" type="slidenum">
              <a:rPr lang="en-US" smtClean="0"/>
              <a:t>‹#›</a:t>
            </a:fld>
            <a:endParaRPr lang="en-US" dirty="0"/>
          </a:p>
        </p:txBody>
      </p:sp>
    </p:spTree>
    <p:extLst>
      <p:ext uri="{BB962C8B-B14F-4D97-AF65-F5344CB8AC3E}">
        <p14:creationId xmlns:p14="http://schemas.microsoft.com/office/powerpoint/2010/main" val="568507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DD0F58F-385B-4E3B-AE98-0AABC052F2D7}" type="datetimeFigureOut">
              <a:rPr lang="en-US" smtClean="0"/>
              <a:t>6/5/2023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2F4905BC-13E0-4616-9D49-8892E4B0D9AD}" type="slidenum">
              <a:rPr lang="en-US" smtClean="0"/>
              <a:t>‹#›</a:t>
            </a:fld>
            <a:endParaRPr lang="en-US" dirty="0"/>
          </a:p>
        </p:txBody>
      </p:sp>
    </p:spTree>
    <p:extLst>
      <p:ext uri="{BB962C8B-B14F-4D97-AF65-F5344CB8AC3E}">
        <p14:creationId xmlns:p14="http://schemas.microsoft.com/office/powerpoint/2010/main" val="408519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image" Target="../media/image1.jpg"/><Relationship Id="rId2" Type="http://schemas.openxmlformats.org/officeDocument/2006/relationships/slideLayout" Target="../slideLayouts/slideLayout28.xml"/><Relationship Id="rId16" Type="http://schemas.openxmlformats.org/officeDocument/2006/relationships/theme" Target="../theme/theme10.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49.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theme" Target="../theme/theme11.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26.xml"/></Relationships>
</file>

<file path=ppt/slideMasters/_rels/slideMaster7.xml.rels><?xml version="1.0" encoding="UTF-8" standalone="yes"?>
<Relationships xmlns="http://schemas.openxmlformats.org/package/2006/relationships"><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DD0F58F-385B-4E3B-AE98-0AABC052F2D7}" type="datetimeFigureOut">
              <a:rPr lang="en-US" smtClean="0"/>
              <a:t>6/5/2023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2F4905BC-13E0-4616-9D49-8892E4B0D9AD}" type="slidenum">
              <a:rPr lang="en-US" smtClean="0"/>
              <a:t>‹#›</a:t>
            </a:fld>
            <a:endParaRPr lang="en-US" dirty="0"/>
          </a:p>
        </p:txBody>
      </p:sp>
    </p:spTree>
    <p:extLst>
      <p:ext uri="{BB962C8B-B14F-4D97-AF65-F5344CB8AC3E}">
        <p14:creationId xmlns:p14="http://schemas.microsoft.com/office/powerpoint/2010/main" val="2573415540"/>
      </p:ext>
    </p:extLst>
  </p:cSld>
  <p:clrMap bg1="lt1" tx1="dk1" bg2="lt2" tx2="dk2" accent1="accent1" accent2="accent2" accent3="accent3" accent4="accent4" accent5="accent5" accent6="accent6" hlink="hlink" folHlink="folHlink"/>
  <p:sldLayoutIdLst>
    <p:sldLayoutId id="2147484004" r:id="rId1"/>
    <p:sldLayoutId id="2147484005" r:id="rId2"/>
    <p:sldLayoutId id="2147484006" r:id="rId3"/>
    <p:sldLayoutId id="2147484007" r:id="rId4"/>
    <p:sldLayoutId id="2147484008" r:id="rId5"/>
    <p:sldLayoutId id="2147484009" r:id="rId6"/>
    <p:sldLayoutId id="2147484010" r:id="rId7"/>
    <p:sldLayoutId id="2147484011" r:id="rId8"/>
    <p:sldLayoutId id="2147484012" r:id="rId9"/>
    <p:sldLayoutId id="2147484013" r:id="rId10"/>
    <p:sldLayoutId id="2147484014" r:id="rId11"/>
    <p:sldLayoutId id="2147484037" r:id="rId12"/>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17847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353799" y="6514978"/>
            <a:ext cx="695325" cy="251816"/>
          </a:xfrm>
          <a:prstGeom prst="rect">
            <a:avLst/>
          </a:prstGeom>
        </p:spPr>
        <p:txBody>
          <a:bodyPr vert="horz" lIns="91440" tIns="45720" rIns="91440" bIns="45720" rtlCol="0" anchor="ctr"/>
          <a:lstStyle>
            <a:lvl1pPr algn="r">
              <a:defRPr sz="1200" b="0">
                <a:solidFill>
                  <a:schemeClr val="tx1"/>
                </a:solidFill>
                <a:latin typeface="Gotham Bold" pitchFamily="50" charset="0"/>
              </a:defRPr>
            </a:lvl1pPr>
          </a:lstStyle>
          <a:p>
            <a:fld id="{ABB8925F-B6BB-49B0-9469-5285B9C99CB3}" type="slidenum">
              <a:rPr lang="en-US" smtClean="0"/>
              <a:pPr/>
              <a:t>‹#›</a:t>
            </a:fld>
            <a:endParaRPr lang="en-US" dirty="0"/>
          </a:p>
        </p:txBody>
      </p:sp>
      <p:sp>
        <p:nvSpPr>
          <p:cNvPr id="36" name="Title 5"/>
          <p:cNvSpPr txBox="1">
            <a:spLocks/>
          </p:cNvSpPr>
          <p:nvPr userDrawn="1"/>
        </p:nvSpPr>
        <p:spPr>
          <a:xfrm>
            <a:off x="754966" y="1415668"/>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endParaRPr lang="en-US" sz="3400" b="0" dirty="0">
              <a:latin typeface="Calibri Light" panose="020F0302020204030204" pitchFamily="34" charset="0"/>
            </a:endParaRPr>
          </a:p>
        </p:txBody>
      </p:sp>
      <p:sp>
        <p:nvSpPr>
          <p:cNvPr id="8" name="Rectangle 7">
            <a:extLst>
              <a:ext uri="{FF2B5EF4-FFF2-40B4-BE49-F238E27FC236}">
                <a16:creationId xmlns:a16="http://schemas.microsoft.com/office/drawing/2014/main" id="{DABA7BD1-C1CF-4AD3-8673-292155A31C89}"/>
              </a:ext>
            </a:extLst>
          </p:cNvPr>
          <p:cNvSpPr/>
          <p:nvPr userDrawn="1"/>
        </p:nvSpPr>
        <p:spPr>
          <a:xfrm>
            <a:off x="0" y="6446520"/>
            <a:ext cx="12192000" cy="411480"/>
          </a:xfrm>
          <a:prstGeom prst="rect">
            <a:avLst/>
          </a:prstGeom>
          <a:gradFill>
            <a:gsLst>
              <a:gs pos="10000">
                <a:srgbClr val="62BCF0"/>
              </a:gs>
              <a:gs pos="70000">
                <a:srgbClr val="01203D"/>
              </a:gs>
              <a:gs pos="30000">
                <a:srgbClr val="01203D"/>
              </a:gs>
              <a:gs pos="90000">
                <a:srgbClr val="84BC49">
                  <a:lumMod val="100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6">
                    <a:lumMod val="20000"/>
                    <a:lumOff val="80000"/>
                  </a:schemeClr>
                </a:solidFill>
              </a:rPr>
              <a:t>Kentucky Department for Public Health</a:t>
            </a:r>
          </a:p>
        </p:txBody>
      </p:sp>
    </p:spTree>
    <p:extLst>
      <p:ext uri="{BB962C8B-B14F-4D97-AF65-F5344CB8AC3E}">
        <p14:creationId xmlns:p14="http://schemas.microsoft.com/office/powerpoint/2010/main" val="3671299944"/>
      </p:ext>
    </p:extLst>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 id="2147484052" r:id="rId14"/>
    <p:sldLayoutId id="2147484053"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lnSpc>
          <a:spcPct val="90000"/>
        </a:lnSpc>
        <a:spcBef>
          <a:spcPct val="0"/>
        </a:spcBef>
        <a:buNone/>
        <a:defRPr sz="4000" b="0" kern="1200">
          <a:solidFill>
            <a:srgbClr val="01203D"/>
          </a:solidFill>
          <a:latin typeface="Grandview" panose="020B0502040204020203" pitchFamily="34" charset="0"/>
          <a:ea typeface="+mj-ea"/>
          <a:cs typeface="+mj-cs"/>
        </a:defRPr>
      </a:lvl1pPr>
    </p:titleStyle>
    <p:bodyStyle>
      <a:lvl1pPr marL="341313" indent="-341313" algn="l" defTabSz="914400" rtl="0" eaLnBrk="1" latinLnBrk="0" hangingPunct="1">
        <a:lnSpc>
          <a:spcPct val="90000"/>
        </a:lnSpc>
        <a:spcBef>
          <a:spcPts val="1000"/>
        </a:spcBef>
        <a:buClr>
          <a:srgbClr val="92D050"/>
        </a:buClr>
        <a:buSzPct val="100000"/>
        <a:buFontTx/>
        <a:buBlip>
          <a:blip r:embed="rId17"/>
        </a:buBlip>
        <a:defRPr sz="2800" kern="1200">
          <a:solidFill>
            <a:srgbClr val="000000"/>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rgbClr val="62BCF0"/>
        </a:buClr>
        <a:buSzPct val="125000"/>
        <a:buFont typeface="Arial" panose="020B0604020202020204" pitchFamily="34" charset="0"/>
        <a:buChar char="•"/>
        <a:defRPr sz="2600" kern="1200">
          <a:solidFill>
            <a:srgbClr val="000000"/>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rgbClr val="01203D"/>
        </a:buClr>
        <a:buSzPct val="85000"/>
        <a:buFont typeface="Courier New" panose="02070309020205020404" pitchFamily="49" charset="0"/>
        <a:buChar char="o"/>
        <a:defRPr sz="2400" kern="1200">
          <a:solidFill>
            <a:srgbClr val="000000"/>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rgbClr val="62BCF0"/>
        </a:buClr>
        <a:buSzPct val="125000"/>
        <a:buFont typeface="Wingdings" panose="05000000000000000000" pitchFamily="2" charset="2"/>
        <a:buChar char="§"/>
        <a:defRPr sz="2200" kern="1200">
          <a:solidFill>
            <a:srgbClr val="000000"/>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rgbClr val="01203D"/>
        </a:buClr>
        <a:buSzPct val="65000"/>
        <a:buFont typeface="Wingdings" panose="05000000000000000000" pitchFamily="2" charset="2"/>
        <a:buChar char="q"/>
        <a:defRPr sz="2000" kern="1200">
          <a:solidFill>
            <a:srgbClr val="000000"/>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94DF1C-4E44-4474-A278-C568F02BF328}"/>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9B1CD9-C28E-4FB6-8944-81B7A7D44EBE}"/>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9C45D5-A572-4EAD-96B5-32F0406A1FF8}"/>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45B0E-6E6E-47DF-8B91-D7E8A2E3AD78}" type="datetimeFigureOut">
              <a:rPr lang="en-US" smtClean="0"/>
              <a:t>6/5/2023</a:t>
            </a:fld>
            <a:endParaRPr lang="en-US" dirty="0"/>
          </a:p>
        </p:txBody>
      </p:sp>
      <p:sp>
        <p:nvSpPr>
          <p:cNvPr id="5" name="Footer Placeholder 4">
            <a:extLst>
              <a:ext uri="{FF2B5EF4-FFF2-40B4-BE49-F238E27FC236}">
                <a16:creationId xmlns:a16="http://schemas.microsoft.com/office/drawing/2014/main" id="{A46EF7F8-162F-43CD-94C5-95F37532A7EB}"/>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C68D6E6-71B0-4003-949A-A53B70535DF3}"/>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2835C-421D-435E-A372-FB9F7EA38EE1}" type="slidenum">
              <a:rPr lang="en-US" smtClean="0"/>
              <a:t>‹#›</a:t>
            </a:fld>
            <a:endParaRPr lang="en-US" dirty="0"/>
          </a:p>
        </p:txBody>
      </p:sp>
    </p:spTree>
    <p:extLst>
      <p:ext uri="{BB962C8B-B14F-4D97-AF65-F5344CB8AC3E}">
        <p14:creationId xmlns:p14="http://schemas.microsoft.com/office/powerpoint/2010/main" val="361013285"/>
      </p:ext>
    </p:extLst>
  </p:cSld>
  <p:clrMap bg1="lt1" tx1="dk1" bg2="lt2" tx2="dk2" accent1="accent1" accent2="accent2" accent3="accent3" accent4="accent4" accent5="accent5" accent6="accent6" hlink="hlink" folHlink="folHlink"/>
  <p:sldLayoutIdLst>
    <p:sldLayoutId id="2147484055" r:id="rId1"/>
    <p:sldLayoutId id="2147484056" r:id="rId2"/>
    <p:sldLayoutId id="2147484057" r:id="rId3"/>
    <p:sldLayoutId id="2147484058" r:id="rId4"/>
    <p:sldLayoutId id="2147484059" r:id="rId5"/>
    <p:sldLayoutId id="2147484060" r:id="rId6"/>
    <p:sldLayoutId id="2147484061" r:id="rId7"/>
    <p:sldLayoutId id="2147484062" r:id="rId8"/>
    <p:sldLayoutId id="2147484063" r:id="rId9"/>
    <p:sldLayoutId id="2147484064" r:id="rId10"/>
    <p:sldLayoutId id="2147484065"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BF46F5-6D10-49B1-8D07-ED16C21471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D38617-5670-4739-873C-E72A26F15F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973D6F-7094-48B7-82DB-7A82C98A21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30F844-BA5A-4B4F-B00B-674A956FE743}" type="datetimeFigureOut">
              <a:rPr lang="en-US" smtClean="0"/>
              <a:t>6/5/2023</a:t>
            </a:fld>
            <a:endParaRPr lang="en-US" dirty="0"/>
          </a:p>
        </p:txBody>
      </p:sp>
      <p:sp>
        <p:nvSpPr>
          <p:cNvPr id="5" name="Footer Placeholder 4">
            <a:extLst>
              <a:ext uri="{FF2B5EF4-FFF2-40B4-BE49-F238E27FC236}">
                <a16:creationId xmlns:a16="http://schemas.microsoft.com/office/drawing/2014/main" id="{8064000E-F72B-44C3-8137-B99C1B0462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97FA88-9059-4613-9C83-489C051F91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34273-E8B1-481C-AFDA-B96181A1415E}" type="slidenum">
              <a:rPr lang="en-US" smtClean="0"/>
              <a:t>‹#›</a:t>
            </a:fld>
            <a:endParaRPr lang="en-US" dirty="0"/>
          </a:p>
        </p:txBody>
      </p:sp>
    </p:spTree>
    <p:extLst>
      <p:ext uri="{BB962C8B-B14F-4D97-AF65-F5344CB8AC3E}">
        <p14:creationId xmlns:p14="http://schemas.microsoft.com/office/powerpoint/2010/main" val="1024866723"/>
      </p:ext>
    </p:extLst>
  </p:cSld>
  <p:clrMap bg1="lt1" tx1="dk1" bg2="lt2" tx2="dk2" accent1="accent1" accent2="accent2" accent3="accent3" accent4="accent4" accent5="accent5" accent6="accent6" hlink="hlink" folHlink="folHlink"/>
  <p:sldLayoutIdLst>
    <p:sldLayoutId id="2147484016" r:id="rId1"/>
    <p:sldLayoutId id="2147484017" r:id="rId2"/>
    <p:sldLayoutId id="2147484018" r:id="rId3"/>
    <p:sldLayoutId id="2147484019" r:id="rId4"/>
    <p:sldLayoutId id="2147484020" r:id="rId5"/>
    <p:sldLayoutId id="2147484021" r:id="rId6"/>
    <p:sldLayoutId id="2147484022" r:id="rId7"/>
    <p:sldLayoutId id="2147484023" r:id="rId8"/>
    <p:sldLayoutId id="2147484024" r:id="rId9"/>
    <p:sldLayoutId id="2147484025" r:id="rId10"/>
    <p:sldLayoutId id="214748402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2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3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3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3.xml"/></Relationships>
</file>

<file path=ppt/slides/_rels/slide9.xml.rels><?xml version="1.0" encoding="UTF-8" standalone="yes"?>
<Relationships xmlns="http://schemas.openxmlformats.org/package/2006/relationships"><Relationship Id="rId3" Type="http://schemas.openxmlformats.org/officeDocument/2006/relationships/hyperlink" Target="https://ky.readyop.com/fs/4osq/893976b5" TargetMode="External"/><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B33CE4A-3738-4902-A039-06568C4D1A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1004" y="2963897"/>
            <a:ext cx="1797622" cy="1797622"/>
          </a:xfrm>
          <a:prstGeom prst="rect">
            <a:avLst/>
          </a:prstGeom>
        </p:spPr>
      </p:pic>
      <p:sp>
        <p:nvSpPr>
          <p:cNvPr id="8" name="TextBox 7">
            <a:extLst>
              <a:ext uri="{FF2B5EF4-FFF2-40B4-BE49-F238E27FC236}">
                <a16:creationId xmlns:a16="http://schemas.microsoft.com/office/drawing/2014/main" id="{FC40D6C9-BCA9-451F-A317-8E3F6690B486}"/>
              </a:ext>
            </a:extLst>
          </p:cNvPr>
          <p:cNvSpPr txBox="1"/>
          <p:nvPr/>
        </p:nvSpPr>
        <p:spPr>
          <a:xfrm>
            <a:off x="1603807" y="725145"/>
            <a:ext cx="8995508" cy="2123658"/>
          </a:xfrm>
          <a:prstGeom prst="rect">
            <a:avLst/>
          </a:prstGeom>
          <a:noFill/>
        </p:spPr>
        <p:txBody>
          <a:bodyPr wrap="square" rtlCol="0">
            <a:spAutoFit/>
          </a:bodyPr>
          <a:lstStyle/>
          <a:p>
            <a:pPr algn="ctr"/>
            <a:r>
              <a:rPr lang="en-US" sz="4400" dirty="0"/>
              <a:t>WELCOME!  </a:t>
            </a:r>
          </a:p>
          <a:p>
            <a:pPr algn="ctr"/>
            <a:r>
              <a:rPr lang="en-US" sz="4400" dirty="0"/>
              <a:t>For attendance credit, sign in with QR Code or link beside the QR Code</a:t>
            </a:r>
          </a:p>
        </p:txBody>
      </p:sp>
      <p:pic>
        <p:nvPicPr>
          <p:cNvPr id="9" name="Picture 8">
            <a:extLst>
              <a:ext uri="{FF2B5EF4-FFF2-40B4-BE49-F238E27FC236}">
                <a16:creationId xmlns:a16="http://schemas.microsoft.com/office/drawing/2014/main" id="{B89C9527-504A-4B20-A453-0F01A9694545}"/>
              </a:ext>
            </a:extLst>
          </p:cNvPr>
          <p:cNvPicPr>
            <a:picLocks noChangeAspect="1"/>
          </p:cNvPicPr>
          <p:nvPr/>
        </p:nvPicPr>
        <p:blipFill>
          <a:blip r:embed="rId3"/>
          <a:stretch>
            <a:fillRect/>
          </a:stretch>
        </p:blipFill>
        <p:spPr>
          <a:xfrm>
            <a:off x="1034796" y="4991708"/>
            <a:ext cx="10122408" cy="950338"/>
          </a:xfrm>
          <a:prstGeom prst="rect">
            <a:avLst/>
          </a:prstGeom>
        </p:spPr>
      </p:pic>
      <p:pic>
        <p:nvPicPr>
          <p:cNvPr id="10" name="Picture 9">
            <a:extLst>
              <a:ext uri="{FF2B5EF4-FFF2-40B4-BE49-F238E27FC236}">
                <a16:creationId xmlns:a16="http://schemas.microsoft.com/office/drawing/2014/main" id="{820C7BF6-64EA-4201-8A25-A11DAADBD923}"/>
              </a:ext>
            </a:extLst>
          </p:cNvPr>
          <p:cNvPicPr>
            <a:picLocks noChangeAspect="1"/>
          </p:cNvPicPr>
          <p:nvPr/>
        </p:nvPicPr>
        <p:blipFill>
          <a:blip r:embed="rId4"/>
          <a:stretch>
            <a:fillRect/>
          </a:stretch>
        </p:blipFill>
        <p:spPr>
          <a:xfrm>
            <a:off x="10753224" y="5756591"/>
            <a:ext cx="1390008" cy="1036410"/>
          </a:xfrm>
          <a:prstGeom prst="rect">
            <a:avLst/>
          </a:prstGeom>
        </p:spPr>
      </p:pic>
      <p:sp>
        <p:nvSpPr>
          <p:cNvPr id="3" name="TextBox 2">
            <a:extLst>
              <a:ext uri="{FF2B5EF4-FFF2-40B4-BE49-F238E27FC236}">
                <a16:creationId xmlns:a16="http://schemas.microsoft.com/office/drawing/2014/main" id="{6A71A16B-344B-D752-7D03-5C22F60C0E1F}"/>
              </a:ext>
            </a:extLst>
          </p:cNvPr>
          <p:cNvSpPr txBox="1"/>
          <p:nvPr/>
        </p:nvSpPr>
        <p:spPr>
          <a:xfrm>
            <a:off x="5094839" y="3547533"/>
            <a:ext cx="5504476" cy="461665"/>
          </a:xfrm>
          <a:prstGeom prst="rect">
            <a:avLst/>
          </a:prstGeom>
          <a:noFill/>
        </p:spPr>
        <p:txBody>
          <a:bodyPr wrap="square">
            <a:spAutoFit/>
          </a:bodyPr>
          <a:lstStyle/>
          <a:p>
            <a:r>
              <a:rPr lang="en-US" sz="2400" dirty="0"/>
              <a:t>https://ky.readyop.com/fs/4osq/893976b5</a:t>
            </a:r>
          </a:p>
        </p:txBody>
      </p:sp>
    </p:spTree>
    <p:extLst>
      <p:ext uri="{BB962C8B-B14F-4D97-AF65-F5344CB8AC3E}">
        <p14:creationId xmlns:p14="http://schemas.microsoft.com/office/powerpoint/2010/main" val="3575134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2A872-B58C-B7EC-EB18-1D593F3F0ED3}"/>
              </a:ext>
            </a:extLst>
          </p:cNvPr>
          <p:cNvSpPr>
            <a:spLocks noGrp="1"/>
          </p:cNvSpPr>
          <p:nvPr>
            <p:ph type="title"/>
          </p:nvPr>
        </p:nvSpPr>
        <p:spPr/>
        <p:txBody>
          <a:bodyPr/>
          <a:lstStyle/>
          <a:p>
            <a:r>
              <a:rPr lang="en-US" dirty="0"/>
              <a:t>Purchase Requests</a:t>
            </a:r>
          </a:p>
        </p:txBody>
      </p:sp>
      <p:sp>
        <p:nvSpPr>
          <p:cNvPr id="3" name="Content Placeholder 2">
            <a:extLst>
              <a:ext uri="{FF2B5EF4-FFF2-40B4-BE49-F238E27FC236}">
                <a16:creationId xmlns:a16="http://schemas.microsoft.com/office/drawing/2014/main" id="{5D6B1727-E1B3-BD39-4990-4205DFD709CC}"/>
              </a:ext>
            </a:extLst>
          </p:cNvPr>
          <p:cNvSpPr>
            <a:spLocks noGrp="1"/>
          </p:cNvSpPr>
          <p:nvPr>
            <p:ph idx="1"/>
          </p:nvPr>
        </p:nvSpPr>
        <p:spPr>
          <a:xfrm>
            <a:off x="2231136" y="2413319"/>
            <a:ext cx="7729728" cy="3948736"/>
          </a:xfrm>
        </p:spPr>
        <p:txBody>
          <a:bodyPr/>
          <a:lstStyle/>
          <a:p>
            <a:r>
              <a:rPr lang="en-US" dirty="0" err="1"/>
              <a:t>EvacuB</a:t>
            </a:r>
            <a:r>
              <a:rPr lang="en-US" dirty="0"/>
              <a:t> Baby Stair Evacuation - $8,000 for 2 units with O2 splitter</a:t>
            </a:r>
          </a:p>
          <a:p>
            <a:r>
              <a:rPr lang="en-US" dirty="0"/>
              <a:t>“This is a T.E.S.T” Radiation game $64.26 </a:t>
            </a:r>
            <a:r>
              <a:rPr lang="en-US" dirty="0" err="1"/>
              <a:t>ea</a:t>
            </a:r>
            <a:r>
              <a:rPr lang="en-US" dirty="0"/>
              <a:t>, 4 games = 257.04, not including shipping</a:t>
            </a:r>
          </a:p>
          <a:p>
            <a:r>
              <a:rPr lang="en-US" dirty="0"/>
              <a:t>Ham Radio Books/Class for 10 ea.  Books are current through 2026 - $700 </a:t>
            </a:r>
          </a:p>
          <a:p>
            <a:r>
              <a:rPr lang="en-US" dirty="0"/>
              <a:t>17 ft Bumper Pull Refrigerated Trailer (16 decedents) - $63,050 </a:t>
            </a:r>
          </a:p>
          <a:p>
            <a:pPr lvl="1"/>
            <a:r>
              <a:rPr lang="en-US" dirty="0"/>
              <a:t>Diesel generator (Kubota GL7000) with integrated transfer switch, $7,500</a:t>
            </a:r>
          </a:p>
          <a:p>
            <a:pPr lvl="1"/>
            <a:r>
              <a:rPr lang="en-US" dirty="0"/>
              <a:t>Spare HD Aluminum racks with wall-mount ratchet straps (4 trays – increasing capacity to 24 decedents) - $1,500</a:t>
            </a:r>
          </a:p>
          <a:p>
            <a:pPr lvl="1"/>
            <a:r>
              <a:rPr lang="en-US" dirty="0"/>
              <a:t>Cadaver Lift – 1000 </a:t>
            </a:r>
            <a:r>
              <a:rPr lang="en-US" dirty="0" err="1"/>
              <a:t>lb</a:t>
            </a:r>
            <a:r>
              <a:rPr lang="en-US" dirty="0"/>
              <a:t> - $2,190</a:t>
            </a:r>
          </a:p>
          <a:p>
            <a:pPr lvl="1"/>
            <a:r>
              <a:rPr lang="en-US" dirty="0"/>
              <a:t>Shipping and Handling - $3,500</a:t>
            </a:r>
          </a:p>
          <a:p>
            <a:endParaRPr lang="en-US" dirty="0"/>
          </a:p>
          <a:p>
            <a:endParaRPr lang="en-US" dirty="0"/>
          </a:p>
          <a:p>
            <a:endParaRPr lang="en-US" dirty="0"/>
          </a:p>
        </p:txBody>
      </p:sp>
    </p:spTree>
    <p:extLst>
      <p:ext uri="{BB962C8B-B14F-4D97-AF65-F5344CB8AC3E}">
        <p14:creationId xmlns:p14="http://schemas.microsoft.com/office/powerpoint/2010/main" val="3784826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 name="Rectangle 82">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84">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80"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3"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108" name="Rectangle 107">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3B3FD6B-6163-4519-B1EA-4094C065E389}"/>
              </a:ext>
            </a:extLst>
          </p:cNvPr>
          <p:cNvSpPr>
            <a:spLocks noGrp="1"/>
          </p:cNvSpPr>
          <p:nvPr>
            <p:ph type="title"/>
          </p:nvPr>
        </p:nvSpPr>
        <p:spPr>
          <a:xfrm>
            <a:off x="2125765" y="251974"/>
            <a:ext cx="8743271" cy="2871224"/>
          </a:xfrm>
        </p:spPr>
        <p:txBody>
          <a:bodyPr anchor="t">
            <a:noAutofit/>
          </a:bodyPr>
          <a:lstStyle/>
          <a:p>
            <a:pPr algn="ctr"/>
            <a:r>
              <a:rPr lang="en-US" sz="5400" dirty="0">
                <a:solidFill>
                  <a:schemeClr val="accent1"/>
                </a:solidFill>
              </a:rPr>
              <a:t>MACH 5 -</a:t>
            </a:r>
            <a:br>
              <a:rPr lang="en-US" sz="5400" dirty="0">
                <a:solidFill>
                  <a:schemeClr val="accent1"/>
                </a:solidFill>
              </a:rPr>
            </a:br>
            <a:r>
              <a:rPr lang="en-US" sz="5400" dirty="0">
                <a:solidFill>
                  <a:schemeClr val="accent1"/>
                </a:solidFill>
              </a:rPr>
              <a:t>5 Minutes to Preparedness</a:t>
            </a:r>
          </a:p>
        </p:txBody>
      </p:sp>
      <p:sp>
        <p:nvSpPr>
          <p:cNvPr id="110" name="Isosceles Triangle 109">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pic>
        <p:nvPicPr>
          <p:cNvPr id="82" name="Picture 81" descr="Shape&#10;&#10;Description automatically generated with medium confidence">
            <a:extLst>
              <a:ext uri="{FF2B5EF4-FFF2-40B4-BE49-F238E27FC236}">
                <a16:creationId xmlns:a16="http://schemas.microsoft.com/office/drawing/2014/main" id="{E730C414-955A-4DA2-B009-BDD0607244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0" y="5144766"/>
            <a:ext cx="1943216" cy="1454794"/>
          </a:xfrm>
          <a:prstGeom prst="rect">
            <a:avLst/>
          </a:prstGeom>
        </p:spPr>
      </p:pic>
      <p:pic>
        <p:nvPicPr>
          <p:cNvPr id="84" name="Picture 83" descr="Shape&#10;&#10;Description automatically generated with medium confidence">
            <a:extLst>
              <a:ext uri="{FF2B5EF4-FFF2-40B4-BE49-F238E27FC236}">
                <a16:creationId xmlns:a16="http://schemas.microsoft.com/office/drawing/2014/main" id="{72734A84-EDE0-4EC5-AE1C-FAA036D797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6797" y="5126459"/>
            <a:ext cx="1943216" cy="1454794"/>
          </a:xfrm>
          <a:prstGeom prst="rect">
            <a:avLst/>
          </a:prstGeom>
        </p:spPr>
      </p:pic>
      <p:pic>
        <p:nvPicPr>
          <p:cNvPr id="107" name="Picture 106" descr="Shape&#10;&#10;Description automatically generated with medium confidence">
            <a:extLst>
              <a:ext uri="{FF2B5EF4-FFF2-40B4-BE49-F238E27FC236}">
                <a16:creationId xmlns:a16="http://schemas.microsoft.com/office/drawing/2014/main" id="{6A3458B2-5A60-4285-AAFB-884B0282F3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9197" y="5278859"/>
            <a:ext cx="1943216" cy="1454794"/>
          </a:xfrm>
          <a:prstGeom prst="rect">
            <a:avLst/>
          </a:prstGeom>
        </p:spPr>
      </p:pic>
      <p:pic>
        <p:nvPicPr>
          <p:cNvPr id="109" name="Picture 108" descr="Shape&#10;&#10;Description automatically generated with medium confidence">
            <a:extLst>
              <a:ext uri="{FF2B5EF4-FFF2-40B4-BE49-F238E27FC236}">
                <a16:creationId xmlns:a16="http://schemas.microsoft.com/office/drawing/2014/main" id="{3BF791C3-4956-44D1-B682-2C3CA172B2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1597" y="5431259"/>
            <a:ext cx="1943216" cy="1454794"/>
          </a:xfrm>
          <a:prstGeom prst="rect">
            <a:avLst/>
          </a:prstGeom>
        </p:spPr>
      </p:pic>
      <p:sp>
        <p:nvSpPr>
          <p:cNvPr id="3" name="TextBox 2">
            <a:extLst>
              <a:ext uri="{FF2B5EF4-FFF2-40B4-BE49-F238E27FC236}">
                <a16:creationId xmlns:a16="http://schemas.microsoft.com/office/drawing/2014/main" id="{F59BA0E6-1C56-8ADD-D167-B1F8F0CDDCA2}"/>
              </a:ext>
            </a:extLst>
          </p:cNvPr>
          <p:cNvSpPr txBox="1"/>
          <p:nvPr/>
        </p:nvSpPr>
        <p:spPr>
          <a:xfrm>
            <a:off x="2389571" y="1741617"/>
            <a:ext cx="9327707" cy="5601533"/>
          </a:xfrm>
          <a:prstGeom prst="rect">
            <a:avLst/>
          </a:prstGeom>
          <a:noFill/>
        </p:spPr>
        <p:txBody>
          <a:bodyPr wrap="square" rtlCol="0">
            <a:spAutoFit/>
          </a:bodyPr>
          <a:lstStyle/>
          <a:p>
            <a:r>
              <a:rPr lang="en-US" sz="2200" dirty="0"/>
              <a:t>It is obvious from the preliminary damage assessments coming in that EOC operations will need to be sustained for at least a few weeks.  In order to sustain operations, the EOC Director is going to close down some non-essential services.  The EOC Director wants to know how many people you can drum up from your department who work in non-essential functions.  These non-essential persons may be used to augment EOC operations.</a:t>
            </a:r>
          </a:p>
          <a:p>
            <a:endParaRPr lang="en-US" sz="2200" dirty="0"/>
          </a:p>
          <a:p>
            <a:r>
              <a:rPr lang="en-US" sz="2200" dirty="0"/>
              <a:t> - What services in your department are considered “essential” and will need to continue regardless of EOC operations?</a:t>
            </a:r>
          </a:p>
          <a:p>
            <a:r>
              <a:rPr lang="en-US" sz="2200" dirty="0"/>
              <a:t> - How many people in the non-essential services might be re-assigned to emergency functions, and what can they contribute? (i.e. record keeping, information gathering, assisting the public in other departments, helping out in a shelter, etc.)</a:t>
            </a:r>
          </a:p>
          <a:p>
            <a:endParaRPr lang="en-US" sz="2400" dirty="0"/>
          </a:p>
          <a:p>
            <a:endParaRPr lang="en-US" sz="2400" dirty="0"/>
          </a:p>
          <a:p>
            <a:r>
              <a:rPr lang="en-US" sz="2400" b="1" dirty="0"/>
              <a:t>Keep responses to 25 to 30 seconds.</a:t>
            </a:r>
          </a:p>
        </p:txBody>
      </p:sp>
    </p:spTree>
    <p:extLst>
      <p:ext uri="{BB962C8B-B14F-4D97-AF65-F5344CB8AC3E}">
        <p14:creationId xmlns:p14="http://schemas.microsoft.com/office/powerpoint/2010/main" val="2780126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B00D1-6E7A-4089-382C-B130873770DB}"/>
              </a:ext>
            </a:extLst>
          </p:cNvPr>
          <p:cNvSpPr>
            <a:spLocks noGrp="1"/>
          </p:cNvSpPr>
          <p:nvPr>
            <p:ph type="title"/>
          </p:nvPr>
        </p:nvSpPr>
        <p:spPr>
          <a:xfrm>
            <a:off x="1623546" y="620230"/>
            <a:ext cx="8944897" cy="1325563"/>
          </a:xfrm>
        </p:spPr>
        <p:txBody>
          <a:bodyPr>
            <a:normAutofit/>
          </a:bodyPr>
          <a:lstStyle/>
          <a:p>
            <a:r>
              <a:rPr lang="en-US" sz="6600" dirty="0"/>
              <a:t>Miscellaneous/Questions</a:t>
            </a:r>
          </a:p>
        </p:txBody>
      </p:sp>
      <p:pic>
        <p:nvPicPr>
          <p:cNvPr id="3" name="Picture 2">
            <a:extLst>
              <a:ext uri="{FF2B5EF4-FFF2-40B4-BE49-F238E27FC236}">
                <a16:creationId xmlns:a16="http://schemas.microsoft.com/office/drawing/2014/main" id="{6B0E9719-ECD6-4282-9D8F-04321BE5CB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373" y="5731876"/>
            <a:ext cx="1015289" cy="1015289"/>
          </a:xfrm>
          <a:prstGeom prst="rect">
            <a:avLst/>
          </a:prstGeom>
        </p:spPr>
      </p:pic>
      <p:sp>
        <p:nvSpPr>
          <p:cNvPr id="5" name="TextBox 4">
            <a:extLst>
              <a:ext uri="{FF2B5EF4-FFF2-40B4-BE49-F238E27FC236}">
                <a16:creationId xmlns:a16="http://schemas.microsoft.com/office/drawing/2014/main" id="{49C61A5F-05AB-4A57-B135-69D4D6DE08B7}"/>
              </a:ext>
            </a:extLst>
          </p:cNvPr>
          <p:cNvSpPr txBox="1"/>
          <p:nvPr/>
        </p:nvSpPr>
        <p:spPr>
          <a:xfrm>
            <a:off x="1156662" y="6054854"/>
            <a:ext cx="8801070" cy="4001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9E0000"/>
                </a:solidFill>
                <a:effectLst/>
                <a:uLnTx/>
                <a:uFillTx/>
                <a:latin typeface="Gill Sans MT" panose="020B0502020104020203"/>
                <a:ea typeface="+mn-ea"/>
                <a:cs typeface="+mn-cs"/>
              </a:rPr>
              <a:t>Use this QR Code to sign in.  Be sure to list ALL agencies you represent!</a:t>
            </a:r>
          </a:p>
        </p:txBody>
      </p:sp>
      <p:sp>
        <p:nvSpPr>
          <p:cNvPr id="8" name="TextBox 7">
            <a:extLst>
              <a:ext uri="{FF2B5EF4-FFF2-40B4-BE49-F238E27FC236}">
                <a16:creationId xmlns:a16="http://schemas.microsoft.com/office/drawing/2014/main" id="{0E6B1B88-A3E0-5004-0F8E-20796FCFED14}"/>
              </a:ext>
            </a:extLst>
          </p:cNvPr>
          <p:cNvSpPr txBox="1"/>
          <p:nvPr/>
        </p:nvSpPr>
        <p:spPr>
          <a:xfrm>
            <a:off x="1293303" y="2578767"/>
            <a:ext cx="9605382" cy="1274964"/>
          </a:xfrm>
          <a:prstGeom prst="rect">
            <a:avLst/>
          </a:prstGeom>
          <a:noFill/>
        </p:spPr>
        <p:txBody>
          <a:bodyPr wrap="square">
            <a:spAutoFit/>
          </a:bodyPr>
          <a:lstStyle/>
          <a:p>
            <a:pPr lvl="1">
              <a:lnSpc>
                <a:spcPct val="115000"/>
              </a:lnSpc>
            </a:pPr>
            <a:r>
              <a:rPr lang="en-US" sz="2400" dirty="0">
                <a:effectLst/>
                <a:latin typeface="+mj-lt"/>
                <a:ea typeface="Times New Roman" panose="02020603050405020304" pitchFamily="18" charset="0"/>
              </a:rPr>
              <a:t>Unmet Needs?</a:t>
            </a:r>
          </a:p>
          <a:p>
            <a:pPr lvl="1">
              <a:lnSpc>
                <a:spcPct val="115000"/>
              </a:lnSpc>
            </a:pPr>
            <a:r>
              <a:rPr lang="en-US" sz="2400" dirty="0">
                <a:latin typeface="+mj-lt"/>
                <a:ea typeface="Times New Roman" panose="02020603050405020304" pitchFamily="18" charset="0"/>
              </a:rPr>
              <a:t>Identified Gaps?</a:t>
            </a:r>
            <a:endParaRPr lang="en-US" sz="2400" dirty="0">
              <a:effectLst/>
              <a:latin typeface="+mj-lt"/>
              <a:ea typeface="Times New Roman" panose="02020603050405020304" pitchFamily="18" charset="0"/>
            </a:endParaRPr>
          </a:p>
          <a:p>
            <a:pPr marR="0" lvl="1" algn="ctr">
              <a:lnSpc>
                <a:spcPct val="115000"/>
              </a:lnSpc>
              <a:spcBef>
                <a:spcPts val="0"/>
              </a:spcBef>
              <a:spcAft>
                <a:spcPts val="0"/>
              </a:spcAft>
            </a:pPr>
            <a:endParaRPr lang="en-US" sz="2000" dirty="0">
              <a:effectLst/>
              <a:latin typeface="+mj-lt"/>
              <a:ea typeface="Times New Roman" panose="02020603050405020304" pitchFamily="18" charset="0"/>
            </a:endParaRPr>
          </a:p>
        </p:txBody>
      </p:sp>
    </p:spTree>
    <p:extLst>
      <p:ext uri="{BB962C8B-B14F-4D97-AF65-F5344CB8AC3E}">
        <p14:creationId xmlns:p14="http://schemas.microsoft.com/office/powerpoint/2010/main" val="1921037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A0A3A-69A8-81F4-26D0-B502CE7EFD07}"/>
              </a:ext>
            </a:extLst>
          </p:cNvPr>
          <p:cNvSpPr>
            <a:spLocks noGrp="1"/>
          </p:cNvSpPr>
          <p:nvPr>
            <p:ph type="title"/>
          </p:nvPr>
        </p:nvSpPr>
        <p:spPr/>
        <p:txBody>
          <a:bodyPr/>
          <a:lstStyle/>
          <a:p>
            <a:r>
              <a:rPr lang="en-US" dirty="0"/>
              <a:t>Meeting Changes!</a:t>
            </a:r>
          </a:p>
        </p:txBody>
      </p:sp>
      <p:sp>
        <p:nvSpPr>
          <p:cNvPr id="3" name="Content Placeholder 2">
            <a:extLst>
              <a:ext uri="{FF2B5EF4-FFF2-40B4-BE49-F238E27FC236}">
                <a16:creationId xmlns:a16="http://schemas.microsoft.com/office/drawing/2014/main" id="{33C0EC61-C82F-2AB4-FC88-D38D7FA96E88}"/>
              </a:ext>
            </a:extLst>
          </p:cNvPr>
          <p:cNvSpPr>
            <a:spLocks noGrp="1"/>
          </p:cNvSpPr>
          <p:nvPr>
            <p:ph idx="1"/>
          </p:nvPr>
        </p:nvSpPr>
        <p:spPr>
          <a:xfrm>
            <a:off x="2231136" y="2988298"/>
            <a:ext cx="7729728" cy="2751730"/>
          </a:xfrm>
        </p:spPr>
        <p:txBody>
          <a:bodyPr>
            <a:normAutofit/>
          </a:bodyPr>
          <a:lstStyle/>
          <a:p>
            <a:pPr algn="ctr"/>
            <a:r>
              <a:rPr lang="en-US" sz="3200" dirty="0"/>
              <a:t>September 14 meeting is Zoom ONLY</a:t>
            </a:r>
          </a:p>
          <a:p>
            <a:pPr algn="ctr"/>
            <a:r>
              <a:rPr lang="en-US" sz="3200" dirty="0"/>
              <a:t>December 7 Meeting – 1</a:t>
            </a:r>
            <a:r>
              <a:rPr lang="en-US" sz="3200" baseline="30000" dirty="0"/>
              <a:t>st</a:t>
            </a:r>
            <a:r>
              <a:rPr lang="en-US" sz="3200" dirty="0"/>
              <a:t> Thursday of month</a:t>
            </a:r>
          </a:p>
        </p:txBody>
      </p:sp>
    </p:spTree>
    <p:extLst>
      <p:ext uri="{BB962C8B-B14F-4D97-AF65-F5344CB8AC3E}">
        <p14:creationId xmlns:p14="http://schemas.microsoft.com/office/powerpoint/2010/main" val="818373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8E3E5-32E6-4941-BA46-19FD0AFCA3FC}"/>
              </a:ext>
            </a:extLst>
          </p:cNvPr>
          <p:cNvSpPr>
            <a:spLocks noGrp="1"/>
          </p:cNvSpPr>
          <p:nvPr>
            <p:ph type="title"/>
          </p:nvPr>
        </p:nvSpPr>
        <p:spPr>
          <a:xfrm>
            <a:off x="1428909" y="1643854"/>
            <a:ext cx="2289283" cy="1627792"/>
          </a:xfrm>
        </p:spPr>
        <p:txBody>
          <a:bodyPr vert="horz" lIns="274320" tIns="182880" rIns="274320" bIns="182880" rtlCol="0" anchor="ctr" anchorCtr="1">
            <a:normAutofit/>
          </a:bodyPr>
          <a:lstStyle/>
          <a:p>
            <a:r>
              <a:rPr lang="en-US" dirty="0">
                <a:solidFill>
                  <a:srgbClr val="262626"/>
                </a:solidFill>
              </a:rPr>
              <a:t>Next  Meeting	</a:t>
            </a:r>
          </a:p>
        </p:txBody>
      </p:sp>
      <p:sp>
        <p:nvSpPr>
          <p:cNvPr id="3" name="Content Placeholder 2">
            <a:extLst>
              <a:ext uri="{FF2B5EF4-FFF2-40B4-BE49-F238E27FC236}">
                <a16:creationId xmlns:a16="http://schemas.microsoft.com/office/drawing/2014/main" id="{A9136C23-6C28-42D6-982A-0791B685BDBF}"/>
              </a:ext>
            </a:extLst>
          </p:cNvPr>
          <p:cNvSpPr>
            <a:spLocks noGrp="1"/>
          </p:cNvSpPr>
          <p:nvPr>
            <p:ph idx="1"/>
          </p:nvPr>
        </p:nvSpPr>
        <p:spPr>
          <a:xfrm>
            <a:off x="369830" y="3586354"/>
            <a:ext cx="4407443" cy="1488136"/>
          </a:xfrm>
        </p:spPr>
        <p:txBody>
          <a:bodyPr vert="horz" lIns="91440" tIns="45720" rIns="91440" bIns="45720" rtlCol="0">
            <a:normAutofit fontScale="92500"/>
          </a:bodyPr>
          <a:lstStyle/>
          <a:p>
            <a:pPr marL="0" indent="0" algn="ctr">
              <a:buNone/>
            </a:pPr>
            <a:r>
              <a:rPr lang="en-US" sz="2400" b="1" dirty="0">
                <a:solidFill>
                  <a:schemeClr val="tx1">
                    <a:lumMod val="75000"/>
                    <a:lumOff val="25000"/>
                  </a:schemeClr>
                </a:solidFill>
              </a:rPr>
              <a:t>Thursday,  July 13, 2023</a:t>
            </a:r>
          </a:p>
          <a:p>
            <a:pPr marL="0" indent="0" algn="ctr">
              <a:buNone/>
            </a:pPr>
            <a:r>
              <a:rPr lang="en-US" sz="2400" dirty="0">
                <a:solidFill>
                  <a:schemeClr val="tx1">
                    <a:lumMod val="75000"/>
                    <a:lumOff val="25000"/>
                  </a:schemeClr>
                </a:solidFill>
              </a:rPr>
              <a:t>11:30am Lunch available/Networking</a:t>
            </a:r>
          </a:p>
          <a:p>
            <a:pPr marL="0" indent="0" algn="ctr">
              <a:buNone/>
            </a:pPr>
            <a:r>
              <a:rPr lang="en-US" sz="2400" dirty="0">
                <a:solidFill>
                  <a:schemeClr val="tx1">
                    <a:lumMod val="75000"/>
                    <a:lumOff val="25000"/>
                  </a:schemeClr>
                </a:solidFill>
              </a:rPr>
              <a:t>12:00pm Meeting time</a:t>
            </a:r>
          </a:p>
          <a:p>
            <a:pPr marL="0" indent="0" algn="ctr">
              <a:buNone/>
            </a:pPr>
            <a:endParaRPr lang="en-US" sz="2400" dirty="0">
              <a:solidFill>
                <a:schemeClr val="tx1">
                  <a:lumMod val="75000"/>
                  <a:lumOff val="25000"/>
                </a:schemeClr>
              </a:solidFill>
            </a:endParaRPr>
          </a:p>
          <a:p>
            <a:pPr marL="0" indent="0" algn="ctr">
              <a:buNone/>
            </a:pPr>
            <a:endParaRPr lang="en-US" sz="2400" dirty="0">
              <a:solidFill>
                <a:schemeClr val="tx1">
                  <a:lumMod val="75000"/>
                  <a:lumOff val="25000"/>
                </a:schemeClr>
              </a:solidFill>
            </a:endParaRPr>
          </a:p>
        </p:txBody>
      </p:sp>
      <p:pic>
        <p:nvPicPr>
          <p:cNvPr id="14" name="Picture 13" descr="Shape&#10;&#10;Description automatically generated with medium confidence">
            <a:extLst>
              <a:ext uri="{FF2B5EF4-FFF2-40B4-BE49-F238E27FC236}">
                <a16:creationId xmlns:a16="http://schemas.microsoft.com/office/drawing/2014/main" id="{08CC4A1F-22D7-4E9D-8DE6-E55DB0B0BC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4376" y="932890"/>
            <a:ext cx="6257544" cy="4677514"/>
          </a:xfrm>
          <a:prstGeom prst="rect">
            <a:avLst/>
          </a:prstGeom>
        </p:spPr>
      </p:pic>
      <p:pic>
        <p:nvPicPr>
          <p:cNvPr id="5" name="Picture 4">
            <a:extLst>
              <a:ext uri="{FF2B5EF4-FFF2-40B4-BE49-F238E27FC236}">
                <a16:creationId xmlns:a16="http://schemas.microsoft.com/office/drawing/2014/main" id="{E722D8FE-0DEC-42AA-BC69-C3DC46952E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083" y="5791200"/>
            <a:ext cx="909782" cy="909782"/>
          </a:xfrm>
          <a:prstGeom prst="rect">
            <a:avLst/>
          </a:prstGeom>
        </p:spPr>
      </p:pic>
      <p:sp>
        <p:nvSpPr>
          <p:cNvPr id="7" name="TextBox 6">
            <a:extLst>
              <a:ext uri="{FF2B5EF4-FFF2-40B4-BE49-F238E27FC236}">
                <a16:creationId xmlns:a16="http://schemas.microsoft.com/office/drawing/2014/main" id="{0F939769-49BC-4F8F-92B8-D6F18DD4035B}"/>
              </a:ext>
            </a:extLst>
          </p:cNvPr>
          <p:cNvSpPr txBox="1"/>
          <p:nvPr/>
        </p:nvSpPr>
        <p:spPr>
          <a:xfrm>
            <a:off x="1078865" y="6142449"/>
            <a:ext cx="7185513"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9E0000"/>
                </a:solidFill>
                <a:effectLst/>
                <a:uLnTx/>
                <a:uFillTx/>
                <a:latin typeface="Gill Sans MT" panose="020B0502020104020203"/>
                <a:ea typeface="+mn-ea"/>
                <a:cs typeface="+mn-cs"/>
              </a:rPr>
              <a:t>Use this QR Code to sign in.  Be sure to list ALL agencies you represent!</a:t>
            </a:r>
          </a:p>
        </p:txBody>
      </p:sp>
    </p:spTree>
    <p:extLst>
      <p:ext uri="{BB962C8B-B14F-4D97-AF65-F5344CB8AC3E}">
        <p14:creationId xmlns:p14="http://schemas.microsoft.com/office/powerpoint/2010/main" val="1463084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034F24-0696-4BB4-AA78-1CCC50AEE4F4}"/>
              </a:ext>
            </a:extLst>
          </p:cNvPr>
          <p:cNvSpPr>
            <a:spLocks noGrp="1"/>
          </p:cNvSpPr>
          <p:nvPr>
            <p:ph idx="1"/>
          </p:nvPr>
        </p:nvSpPr>
        <p:spPr>
          <a:xfrm>
            <a:off x="853895" y="2064705"/>
            <a:ext cx="10181483" cy="4332509"/>
          </a:xfrm>
        </p:spPr>
        <p:txBody>
          <a:bodyPr>
            <a:normAutofit fontScale="92500"/>
          </a:bodyPr>
          <a:lstStyle/>
          <a:p>
            <a:pPr marL="0" indent="0" algn="ctr">
              <a:buNone/>
            </a:pPr>
            <a:r>
              <a:rPr lang="en-US" sz="2200" b="1" dirty="0"/>
              <a:t>REQUIRES VOTE</a:t>
            </a:r>
          </a:p>
          <a:p>
            <a:pPr marL="0" indent="0">
              <a:buNone/>
            </a:pPr>
            <a:r>
              <a:rPr lang="en-US" sz="2200" dirty="0">
                <a:solidFill>
                  <a:srgbClr val="FF0000"/>
                </a:solidFill>
              </a:rPr>
              <a:t>The following corrections to the Communications section of the minutes have been made:</a:t>
            </a:r>
          </a:p>
          <a:p>
            <a:pPr marL="0" indent="0">
              <a:buNone/>
            </a:pPr>
            <a:r>
              <a:rPr lang="en-US" sz="2200" dirty="0">
                <a:solidFill>
                  <a:schemeClr val="tx1"/>
                </a:solidFill>
              </a:rPr>
              <a:t>The Alvaton Fire Station Winlink tower was damaged due to storms.  Status on when the tower will be repaired is unknown at this time.  Winlink is currently operable</a:t>
            </a:r>
            <a:r>
              <a:rPr lang="en-US" sz="2200" dirty="0">
                <a:solidFill>
                  <a:srgbClr val="FF0000"/>
                </a:solidFill>
              </a:rPr>
              <a:t>.</a:t>
            </a:r>
          </a:p>
          <a:p>
            <a:pPr marL="0" indent="0" algn="ctr">
              <a:buNone/>
            </a:pPr>
            <a:endParaRPr lang="en-US" sz="2200" dirty="0"/>
          </a:p>
          <a:p>
            <a:pPr marL="0" indent="0" algn="ctr">
              <a:buNone/>
            </a:pPr>
            <a:r>
              <a:rPr lang="en-US" sz="2200" dirty="0"/>
              <a:t>Discussion/Corrections? - Motion – Second</a:t>
            </a:r>
          </a:p>
          <a:p>
            <a:pPr marL="0" indent="0" algn="ctr">
              <a:buNone/>
            </a:pPr>
            <a:r>
              <a:rPr lang="en-US" sz="2200" dirty="0"/>
              <a:t>Zoom Voters:</a:t>
            </a:r>
            <a:r>
              <a:rPr lang="en-US" sz="2200" i="1" dirty="0"/>
              <a:t>  Put the following in the chat</a:t>
            </a:r>
          </a:p>
          <a:p>
            <a:pPr marL="2111375" lvl="8" indent="-457200">
              <a:buFont typeface="+mj-lt"/>
              <a:buAutoNum type="arabicPeriod"/>
            </a:pPr>
            <a:r>
              <a:rPr lang="en-US" sz="2000" i="1" dirty="0"/>
              <a:t>Minutes</a:t>
            </a:r>
          </a:p>
          <a:p>
            <a:pPr marL="2111375" lvl="8" indent="-457200">
              <a:buFont typeface="+mj-lt"/>
              <a:buAutoNum type="arabicPeriod"/>
            </a:pPr>
            <a:r>
              <a:rPr lang="en-US" sz="2000" i="1" dirty="0"/>
              <a:t>Agency/Your name</a:t>
            </a:r>
          </a:p>
          <a:p>
            <a:pPr marL="2111375" lvl="8" indent="-457200">
              <a:buFont typeface="+mj-lt"/>
              <a:buAutoNum type="arabicPeriod"/>
            </a:pPr>
            <a:r>
              <a:rPr lang="en-US" sz="2000" i="1" dirty="0"/>
              <a:t>Yes/No or With Revisions</a:t>
            </a:r>
          </a:p>
        </p:txBody>
      </p:sp>
      <p:sp>
        <p:nvSpPr>
          <p:cNvPr id="11" name="TextBox 10">
            <a:extLst>
              <a:ext uri="{FF2B5EF4-FFF2-40B4-BE49-F238E27FC236}">
                <a16:creationId xmlns:a16="http://schemas.microsoft.com/office/drawing/2014/main" id="{53838B3F-04D7-4D5A-A2E9-3D01C62945FA}"/>
              </a:ext>
            </a:extLst>
          </p:cNvPr>
          <p:cNvSpPr txBox="1"/>
          <p:nvPr/>
        </p:nvSpPr>
        <p:spPr>
          <a:xfrm>
            <a:off x="2432172" y="706385"/>
            <a:ext cx="7327655" cy="1200329"/>
          </a:xfrm>
          <a:prstGeom prst="rect">
            <a:avLst/>
          </a:prstGeom>
          <a:noFill/>
        </p:spPr>
        <p:txBody>
          <a:bodyPr wrap="square">
            <a:spAutoFit/>
          </a:bodyPr>
          <a:lstStyle/>
          <a:p>
            <a:pPr algn="ctr"/>
            <a:r>
              <a:rPr lang="en-US" sz="3600" dirty="0"/>
              <a:t>MINUTES APPROVAL for </a:t>
            </a:r>
          </a:p>
          <a:p>
            <a:pPr algn="ctr"/>
            <a:r>
              <a:rPr lang="en-US" sz="3600" dirty="0"/>
              <a:t>May 11, 2023 Meeting</a:t>
            </a:r>
          </a:p>
        </p:txBody>
      </p:sp>
      <p:pic>
        <p:nvPicPr>
          <p:cNvPr id="5" name="Picture 4" descr="Shape&#10;&#10;Description automatically generated with medium confidence">
            <a:extLst>
              <a:ext uri="{FF2B5EF4-FFF2-40B4-BE49-F238E27FC236}">
                <a16:creationId xmlns:a16="http://schemas.microsoft.com/office/drawing/2014/main" id="{3679BC78-4B46-4CF5-AA70-A510A2C780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7329" y="5736931"/>
            <a:ext cx="1384557" cy="1034956"/>
          </a:xfrm>
          <a:prstGeom prst="rect">
            <a:avLst/>
          </a:prstGeom>
        </p:spPr>
      </p:pic>
      <p:cxnSp>
        <p:nvCxnSpPr>
          <p:cNvPr id="8" name="Straight Arrow Connector 7">
            <a:extLst>
              <a:ext uri="{FF2B5EF4-FFF2-40B4-BE49-F238E27FC236}">
                <a16:creationId xmlns:a16="http://schemas.microsoft.com/office/drawing/2014/main" id="{5DA575F2-DCA0-4C1B-B5C0-A05D0A9BF23E}"/>
              </a:ext>
            </a:extLst>
          </p:cNvPr>
          <p:cNvCxnSpPr/>
          <p:nvPr/>
        </p:nvCxnSpPr>
        <p:spPr>
          <a:xfrm>
            <a:off x="1904983" y="1963937"/>
            <a:ext cx="807930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 name="Straight Arrow Connector 1">
            <a:extLst>
              <a:ext uri="{FF2B5EF4-FFF2-40B4-BE49-F238E27FC236}">
                <a16:creationId xmlns:a16="http://schemas.microsoft.com/office/drawing/2014/main" id="{599490C7-D88D-33E7-3DED-0EC9AA52F2F3}"/>
              </a:ext>
            </a:extLst>
          </p:cNvPr>
          <p:cNvCxnSpPr/>
          <p:nvPr/>
        </p:nvCxnSpPr>
        <p:spPr>
          <a:xfrm>
            <a:off x="1904983" y="3890708"/>
            <a:ext cx="807930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6559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40" name="Freeform: Shape 3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42" name="Freeform: Shape 4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F0F36FF-6AE9-4516-93CC-74A53DD9842B}"/>
              </a:ext>
            </a:extLst>
          </p:cNvPr>
          <p:cNvSpPr>
            <a:spLocks noGrp="1"/>
          </p:cNvSpPr>
          <p:nvPr>
            <p:ph type="ctrTitle"/>
          </p:nvPr>
        </p:nvSpPr>
        <p:spPr>
          <a:xfrm>
            <a:off x="1524003" y="1999615"/>
            <a:ext cx="9144000" cy="2764028"/>
          </a:xfrm>
        </p:spPr>
        <p:txBody>
          <a:bodyPr anchor="ctr">
            <a:normAutofit/>
          </a:bodyPr>
          <a:lstStyle/>
          <a:p>
            <a:r>
              <a:rPr lang="en-US" sz="7200" dirty="0"/>
              <a:t>HEART Coalition EPI Report</a:t>
            </a:r>
          </a:p>
        </p:txBody>
      </p:sp>
      <p:sp>
        <p:nvSpPr>
          <p:cNvPr id="44" name="Rectangle 4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1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1A1C5D3-C053-4EE9-BE1A-419B6E27CC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A3473CF9-37EB-43E7-89EF-D2D1C53D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221673"/>
            <a:ext cx="8384770" cy="1332634"/>
          </a:xfrm>
          <a:prstGeom prst="rect">
            <a:avLst/>
          </a:prstGeom>
          <a:ln w="12700">
            <a:solidFill>
              <a:srgbClr val="E1E1E1"/>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D302D93-E8B4-46E0-87BB-ECC887D84D38}"/>
              </a:ext>
            </a:extLst>
          </p:cNvPr>
          <p:cNvSpPr>
            <a:spLocks noGrp="1"/>
          </p:cNvSpPr>
          <p:nvPr>
            <p:ph type="title"/>
          </p:nvPr>
        </p:nvSpPr>
        <p:spPr>
          <a:xfrm>
            <a:off x="2103121" y="310343"/>
            <a:ext cx="7985759" cy="868823"/>
          </a:xfrm>
        </p:spPr>
        <p:txBody>
          <a:bodyPr vert="horz" lIns="91440" tIns="45720" rIns="91440" bIns="45720" rtlCol="0" anchor="ctr">
            <a:normAutofit/>
          </a:bodyPr>
          <a:lstStyle/>
          <a:p>
            <a:pPr algn="ctr" defTabSz="914400"/>
            <a:r>
              <a:rPr lang="en-US" sz="4000" kern="1200" dirty="0">
                <a:solidFill>
                  <a:schemeClr val="tx1"/>
                </a:solidFill>
                <a:latin typeface="+mj-lt"/>
                <a:ea typeface="+mj-ea"/>
                <a:cs typeface="+mj-cs"/>
              </a:rPr>
              <a:t>Region 4 COVID-19 Numbers</a:t>
            </a:r>
          </a:p>
        </p:txBody>
      </p:sp>
      <p:sp>
        <p:nvSpPr>
          <p:cNvPr id="14" name="Rectangle: Rounded Corners 13">
            <a:extLst>
              <a:ext uri="{FF2B5EF4-FFF2-40B4-BE49-F238E27FC236}">
                <a16:creationId xmlns:a16="http://schemas.microsoft.com/office/drawing/2014/main" id="{586B4EF9-43BA-4655-A6FF-1D8E21574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1211407"/>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Content Placeholder 5">
            <a:extLst>
              <a:ext uri="{FF2B5EF4-FFF2-40B4-BE49-F238E27FC236}">
                <a16:creationId xmlns:a16="http://schemas.microsoft.com/office/drawing/2014/main" id="{20AED214-7798-4002-AAF4-B36235B1F7A1}"/>
              </a:ext>
            </a:extLst>
          </p:cNvPr>
          <p:cNvGraphicFramePr>
            <a:graphicFrameLocks/>
          </p:cNvGraphicFramePr>
          <p:nvPr/>
        </p:nvGraphicFramePr>
        <p:xfrm>
          <a:off x="2585455" y="2139484"/>
          <a:ext cx="7021091" cy="4172039"/>
        </p:xfrm>
        <a:graphic>
          <a:graphicData uri="http://schemas.openxmlformats.org/drawingml/2006/table">
            <a:tbl>
              <a:tblPr firstRow="1" bandRow="1">
                <a:tableStyleId>{8799B23B-EC83-4686-B30A-512413B5E67A}</a:tableStyleId>
              </a:tblPr>
              <a:tblGrid>
                <a:gridCol w="2228784">
                  <a:extLst>
                    <a:ext uri="{9D8B030D-6E8A-4147-A177-3AD203B41FA5}">
                      <a16:colId xmlns:a16="http://schemas.microsoft.com/office/drawing/2014/main" val="128951652"/>
                    </a:ext>
                  </a:extLst>
                </a:gridCol>
                <a:gridCol w="2555856">
                  <a:extLst>
                    <a:ext uri="{9D8B030D-6E8A-4147-A177-3AD203B41FA5}">
                      <a16:colId xmlns:a16="http://schemas.microsoft.com/office/drawing/2014/main" val="1738123873"/>
                    </a:ext>
                  </a:extLst>
                </a:gridCol>
                <a:gridCol w="2236451">
                  <a:extLst>
                    <a:ext uri="{9D8B030D-6E8A-4147-A177-3AD203B41FA5}">
                      <a16:colId xmlns:a16="http://schemas.microsoft.com/office/drawing/2014/main" val="1107288883"/>
                    </a:ext>
                  </a:extLst>
                </a:gridCol>
              </a:tblGrid>
              <a:tr h="416903">
                <a:tc>
                  <a:txBody>
                    <a:bodyPr/>
                    <a:lstStyle/>
                    <a:p>
                      <a:pPr algn="l" fontAlgn="b"/>
                      <a:r>
                        <a:rPr lang="en-US" sz="1900" b="1" u="none" strike="noStrike" dirty="0">
                          <a:effectLst/>
                        </a:rPr>
                        <a:t>County</a:t>
                      </a:r>
                      <a:endParaRPr lang="en-US" sz="1900" b="1" i="0" u="none" strike="noStrike" dirty="0">
                        <a:solidFill>
                          <a:srgbClr val="FFFFFF"/>
                        </a:solidFill>
                        <a:effectLst/>
                        <a:latin typeface="Arial" panose="020B0604020202020204" pitchFamily="34" charset="0"/>
                      </a:endParaRPr>
                    </a:p>
                  </a:txBody>
                  <a:tcPr marL="10148" marR="10148" marT="10148" marB="0" anchor="b"/>
                </a:tc>
                <a:tc>
                  <a:txBody>
                    <a:bodyPr/>
                    <a:lstStyle/>
                    <a:p>
                      <a:pPr algn="ctr" fontAlgn="b"/>
                      <a:r>
                        <a:rPr lang="en-US" sz="1900" b="1" u="none" strike="noStrike" dirty="0">
                          <a:effectLst/>
                        </a:rPr>
                        <a:t>Cases</a:t>
                      </a:r>
                      <a:endParaRPr lang="en-US" sz="1900" b="1" i="0" u="none" strike="noStrike" dirty="0">
                        <a:solidFill>
                          <a:srgbClr val="FFFFFF"/>
                        </a:solidFill>
                        <a:effectLst/>
                        <a:latin typeface="Arial" panose="020B0604020202020204" pitchFamily="34" charset="0"/>
                      </a:endParaRPr>
                    </a:p>
                  </a:txBody>
                  <a:tcPr marL="10148" marR="10148" marT="10148" marB="0" anchor="b"/>
                </a:tc>
                <a:tc>
                  <a:txBody>
                    <a:bodyPr/>
                    <a:lstStyle/>
                    <a:p>
                      <a:pPr algn="ctr" fontAlgn="b"/>
                      <a:r>
                        <a:rPr lang="en-US" sz="1900" b="1" u="none" strike="noStrike" dirty="0">
                          <a:effectLst/>
                        </a:rPr>
                        <a:t>Deaths</a:t>
                      </a:r>
                      <a:endParaRPr lang="en-US" sz="1900" b="1" i="0" u="none" strike="noStrike" dirty="0">
                        <a:solidFill>
                          <a:srgbClr val="FFFFFF"/>
                        </a:solidFill>
                        <a:effectLst/>
                        <a:latin typeface="Arial" panose="020B0604020202020204" pitchFamily="34" charset="0"/>
                      </a:endParaRPr>
                    </a:p>
                  </a:txBody>
                  <a:tcPr marL="10148" marR="10148" marT="10148" marB="0" anchor="b"/>
                </a:tc>
                <a:extLst>
                  <a:ext uri="{0D108BD9-81ED-4DB2-BD59-A6C34878D82A}">
                    <a16:rowId xmlns:a16="http://schemas.microsoft.com/office/drawing/2014/main" val="4102872554"/>
                  </a:ext>
                </a:extLst>
              </a:tr>
              <a:tr h="341376">
                <a:tc>
                  <a:txBody>
                    <a:bodyPr/>
                    <a:lstStyle/>
                    <a:p>
                      <a:pPr algn="l" fontAlgn="b"/>
                      <a:r>
                        <a:rPr lang="en-US" sz="1900" u="none" strike="noStrike" dirty="0">
                          <a:effectLst/>
                        </a:rPr>
                        <a:t>Allen</a:t>
                      </a:r>
                      <a:endParaRPr lang="en-US" sz="1900" b="0" i="0" u="none" strike="noStrike" dirty="0">
                        <a:solidFill>
                          <a:srgbClr val="333333"/>
                        </a:solidFill>
                        <a:effectLst/>
                        <a:latin typeface="Arial" panose="020B0604020202020204" pitchFamily="34" charset="0"/>
                      </a:endParaRPr>
                    </a:p>
                  </a:txBody>
                  <a:tcPr marL="10148" marR="10148" marT="10148"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8,675</a:t>
                      </a:r>
                    </a:p>
                  </a:txBody>
                  <a:tcPr marL="9525" marR="9525" marT="9525"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127</a:t>
                      </a:r>
                    </a:p>
                  </a:txBody>
                  <a:tcPr marL="9525" marR="9525" marT="9525" marB="0" anchor="b"/>
                </a:tc>
                <a:extLst>
                  <a:ext uri="{0D108BD9-81ED-4DB2-BD59-A6C34878D82A}">
                    <a16:rowId xmlns:a16="http://schemas.microsoft.com/office/drawing/2014/main" val="4038580345"/>
                  </a:ext>
                </a:extLst>
              </a:tr>
              <a:tr h="341376">
                <a:tc>
                  <a:txBody>
                    <a:bodyPr/>
                    <a:lstStyle/>
                    <a:p>
                      <a:pPr algn="l" fontAlgn="b"/>
                      <a:r>
                        <a:rPr lang="en-US" sz="1900" u="none" strike="noStrike" dirty="0">
                          <a:effectLst/>
                        </a:rPr>
                        <a:t>Barren</a:t>
                      </a:r>
                      <a:endParaRPr lang="en-US" sz="1900" b="0" i="0" u="none" strike="noStrike" dirty="0">
                        <a:solidFill>
                          <a:srgbClr val="333333"/>
                        </a:solidFill>
                        <a:effectLst/>
                        <a:latin typeface="Arial" panose="020B0604020202020204" pitchFamily="34" charset="0"/>
                      </a:endParaRPr>
                    </a:p>
                  </a:txBody>
                  <a:tcPr marL="10148" marR="10148" marT="10148"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17,782</a:t>
                      </a:r>
                    </a:p>
                  </a:txBody>
                  <a:tcPr marL="9525" marR="9525" marT="9525"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258</a:t>
                      </a:r>
                    </a:p>
                  </a:txBody>
                  <a:tcPr marL="9525" marR="9525" marT="9525" marB="0" anchor="b"/>
                </a:tc>
                <a:extLst>
                  <a:ext uri="{0D108BD9-81ED-4DB2-BD59-A6C34878D82A}">
                    <a16:rowId xmlns:a16="http://schemas.microsoft.com/office/drawing/2014/main" val="3226754246"/>
                  </a:ext>
                </a:extLst>
              </a:tr>
              <a:tr h="341376">
                <a:tc>
                  <a:txBody>
                    <a:bodyPr/>
                    <a:lstStyle/>
                    <a:p>
                      <a:pPr algn="l" fontAlgn="b"/>
                      <a:r>
                        <a:rPr lang="en-US" sz="1900" u="none" strike="noStrike" dirty="0">
                          <a:effectLst/>
                        </a:rPr>
                        <a:t>Butler </a:t>
                      </a:r>
                      <a:endParaRPr lang="en-US" sz="1900" b="0" i="0" u="none" strike="noStrike" dirty="0">
                        <a:solidFill>
                          <a:srgbClr val="333333"/>
                        </a:solidFill>
                        <a:effectLst/>
                        <a:latin typeface="Arial" panose="020B0604020202020204" pitchFamily="34" charset="0"/>
                      </a:endParaRPr>
                    </a:p>
                  </a:txBody>
                  <a:tcPr marL="10148" marR="10148" marT="10148"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4,855</a:t>
                      </a:r>
                    </a:p>
                  </a:txBody>
                  <a:tcPr marL="9525" marR="9525" marT="9525"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61</a:t>
                      </a:r>
                    </a:p>
                  </a:txBody>
                  <a:tcPr marL="9525" marR="9525" marT="9525" marB="0" anchor="b"/>
                </a:tc>
                <a:extLst>
                  <a:ext uri="{0D108BD9-81ED-4DB2-BD59-A6C34878D82A}">
                    <a16:rowId xmlns:a16="http://schemas.microsoft.com/office/drawing/2014/main" val="3869662931"/>
                  </a:ext>
                </a:extLst>
              </a:tr>
              <a:tr h="341376">
                <a:tc>
                  <a:txBody>
                    <a:bodyPr/>
                    <a:lstStyle/>
                    <a:p>
                      <a:pPr algn="l" fontAlgn="b"/>
                      <a:r>
                        <a:rPr lang="en-US" sz="1900" u="none" strike="noStrike" dirty="0">
                          <a:effectLst/>
                        </a:rPr>
                        <a:t>Edmonson </a:t>
                      </a:r>
                      <a:endParaRPr lang="en-US" sz="1900" b="0" i="0" u="none" strike="noStrike" dirty="0">
                        <a:solidFill>
                          <a:srgbClr val="333333"/>
                        </a:solidFill>
                        <a:effectLst/>
                        <a:latin typeface="Arial" panose="020B0604020202020204" pitchFamily="34" charset="0"/>
                      </a:endParaRPr>
                    </a:p>
                  </a:txBody>
                  <a:tcPr marL="10148" marR="10148" marT="10148"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3,371</a:t>
                      </a:r>
                    </a:p>
                  </a:txBody>
                  <a:tcPr marL="9525" marR="9525" marT="9525"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61</a:t>
                      </a:r>
                    </a:p>
                  </a:txBody>
                  <a:tcPr marL="9525" marR="9525" marT="9525" marB="0" anchor="b"/>
                </a:tc>
                <a:extLst>
                  <a:ext uri="{0D108BD9-81ED-4DB2-BD59-A6C34878D82A}">
                    <a16:rowId xmlns:a16="http://schemas.microsoft.com/office/drawing/2014/main" val="1362805033"/>
                  </a:ext>
                </a:extLst>
              </a:tr>
              <a:tr h="341376">
                <a:tc>
                  <a:txBody>
                    <a:bodyPr/>
                    <a:lstStyle/>
                    <a:p>
                      <a:pPr algn="l" fontAlgn="b"/>
                      <a:r>
                        <a:rPr lang="en-US" sz="1900" u="none" strike="noStrike" dirty="0">
                          <a:effectLst/>
                        </a:rPr>
                        <a:t>Hart </a:t>
                      </a:r>
                      <a:endParaRPr lang="en-US" sz="1900" b="0" i="0" u="none" strike="noStrike" dirty="0">
                        <a:solidFill>
                          <a:srgbClr val="333333"/>
                        </a:solidFill>
                        <a:effectLst/>
                        <a:latin typeface="Arial" panose="020B0604020202020204" pitchFamily="34" charset="0"/>
                      </a:endParaRPr>
                    </a:p>
                  </a:txBody>
                  <a:tcPr marL="10148" marR="10148" marT="10148"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7,073</a:t>
                      </a:r>
                    </a:p>
                  </a:txBody>
                  <a:tcPr marL="9525" marR="9525" marT="9525"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112</a:t>
                      </a:r>
                    </a:p>
                  </a:txBody>
                  <a:tcPr marL="9525" marR="9525" marT="9525" marB="0" anchor="b"/>
                </a:tc>
                <a:extLst>
                  <a:ext uri="{0D108BD9-81ED-4DB2-BD59-A6C34878D82A}">
                    <a16:rowId xmlns:a16="http://schemas.microsoft.com/office/drawing/2014/main" val="1644093784"/>
                  </a:ext>
                </a:extLst>
              </a:tr>
              <a:tr h="341376">
                <a:tc>
                  <a:txBody>
                    <a:bodyPr/>
                    <a:lstStyle/>
                    <a:p>
                      <a:pPr algn="l" fontAlgn="b"/>
                      <a:r>
                        <a:rPr lang="en-US" sz="1900" u="none" strike="noStrike" dirty="0">
                          <a:effectLst/>
                        </a:rPr>
                        <a:t>Logan</a:t>
                      </a:r>
                      <a:endParaRPr lang="en-US" sz="1900" b="0" i="0" u="none" strike="noStrike" dirty="0">
                        <a:solidFill>
                          <a:srgbClr val="333333"/>
                        </a:solidFill>
                        <a:effectLst/>
                        <a:latin typeface="Arial" panose="020B0604020202020204" pitchFamily="34" charset="0"/>
                      </a:endParaRPr>
                    </a:p>
                  </a:txBody>
                  <a:tcPr marL="10148" marR="10148" marT="10148"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10,580</a:t>
                      </a:r>
                    </a:p>
                  </a:txBody>
                  <a:tcPr marL="9525" marR="9525" marT="9525"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145</a:t>
                      </a:r>
                    </a:p>
                  </a:txBody>
                  <a:tcPr marL="9525" marR="9525" marT="9525" marB="0" anchor="b"/>
                </a:tc>
                <a:extLst>
                  <a:ext uri="{0D108BD9-81ED-4DB2-BD59-A6C34878D82A}">
                    <a16:rowId xmlns:a16="http://schemas.microsoft.com/office/drawing/2014/main" val="3143942933"/>
                  </a:ext>
                </a:extLst>
              </a:tr>
              <a:tr h="341376">
                <a:tc>
                  <a:txBody>
                    <a:bodyPr/>
                    <a:lstStyle/>
                    <a:p>
                      <a:pPr algn="l" fontAlgn="b"/>
                      <a:r>
                        <a:rPr lang="en-US" sz="1900" u="none" strike="noStrike" dirty="0">
                          <a:effectLst/>
                        </a:rPr>
                        <a:t>Metcalfe </a:t>
                      </a:r>
                      <a:endParaRPr lang="en-US" sz="1900" b="0" i="0" u="none" strike="noStrike" dirty="0">
                        <a:solidFill>
                          <a:srgbClr val="333333"/>
                        </a:solidFill>
                        <a:effectLst/>
                        <a:latin typeface="Arial" panose="020B0604020202020204" pitchFamily="34" charset="0"/>
                      </a:endParaRPr>
                    </a:p>
                  </a:txBody>
                  <a:tcPr marL="10148" marR="10148" marT="10148"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3,825</a:t>
                      </a:r>
                    </a:p>
                  </a:txBody>
                  <a:tcPr marL="9525" marR="9525" marT="9525"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80</a:t>
                      </a:r>
                    </a:p>
                  </a:txBody>
                  <a:tcPr marL="9525" marR="9525" marT="9525" marB="0" anchor="b"/>
                </a:tc>
                <a:extLst>
                  <a:ext uri="{0D108BD9-81ED-4DB2-BD59-A6C34878D82A}">
                    <a16:rowId xmlns:a16="http://schemas.microsoft.com/office/drawing/2014/main" val="994029740"/>
                  </a:ext>
                </a:extLst>
              </a:tr>
              <a:tr h="341376">
                <a:tc>
                  <a:txBody>
                    <a:bodyPr/>
                    <a:lstStyle/>
                    <a:p>
                      <a:pPr algn="l" fontAlgn="b"/>
                      <a:r>
                        <a:rPr lang="en-US" sz="1900" u="none" strike="noStrike" dirty="0">
                          <a:effectLst/>
                        </a:rPr>
                        <a:t>Monroe </a:t>
                      </a:r>
                      <a:endParaRPr lang="en-US" sz="1900" b="0" i="0" u="none" strike="noStrike" dirty="0">
                        <a:solidFill>
                          <a:srgbClr val="333333"/>
                        </a:solidFill>
                        <a:effectLst/>
                        <a:latin typeface="Arial" panose="020B0604020202020204" pitchFamily="34" charset="0"/>
                      </a:endParaRPr>
                    </a:p>
                  </a:txBody>
                  <a:tcPr marL="10148" marR="10148" marT="10148"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4,572</a:t>
                      </a:r>
                    </a:p>
                  </a:txBody>
                  <a:tcPr marL="9525" marR="9525" marT="9525"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94</a:t>
                      </a:r>
                    </a:p>
                  </a:txBody>
                  <a:tcPr marL="9525" marR="9525" marT="9525" marB="0" anchor="b"/>
                </a:tc>
                <a:extLst>
                  <a:ext uri="{0D108BD9-81ED-4DB2-BD59-A6C34878D82A}">
                    <a16:rowId xmlns:a16="http://schemas.microsoft.com/office/drawing/2014/main" val="2467080400"/>
                  </a:ext>
                </a:extLst>
              </a:tr>
              <a:tr h="341376">
                <a:tc>
                  <a:txBody>
                    <a:bodyPr/>
                    <a:lstStyle/>
                    <a:p>
                      <a:pPr algn="l" fontAlgn="b"/>
                      <a:r>
                        <a:rPr lang="en-US" sz="1900" u="none" strike="noStrike" dirty="0">
                          <a:effectLst/>
                        </a:rPr>
                        <a:t>Simpson </a:t>
                      </a:r>
                      <a:endParaRPr lang="en-US" sz="1900" b="0" i="0" u="none" strike="noStrike" dirty="0">
                        <a:solidFill>
                          <a:srgbClr val="333333"/>
                        </a:solidFill>
                        <a:effectLst/>
                        <a:latin typeface="Arial" panose="020B0604020202020204" pitchFamily="34" charset="0"/>
                      </a:endParaRPr>
                    </a:p>
                  </a:txBody>
                  <a:tcPr marL="10148" marR="10148" marT="10148"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7,714</a:t>
                      </a:r>
                    </a:p>
                  </a:txBody>
                  <a:tcPr marL="9525" marR="9525" marT="9525"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112</a:t>
                      </a:r>
                    </a:p>
                  </a:txBody>
                  <a:tcPr marL="9525" marR="9525" marT="9525" marB="0" anchor="b"/>
                </a:tc>
                <a:extLst>
                  <a:ext uri="{0D108BD9-81ED-4DB2-BD59-A6C34878D82A}">
                    <a16:rowId xmlns:a16="http://schemas.microsoft.com/office/drawing/2014/main" val="1683268989"/>
                  </a:ext>
                </a:extLst>
              </a:tr>
              <a:tr h="341376">
                <a:tc>
                  <a:txBody>
                    <a:bodyPr/>
                    <a:lstStyle/>
                    <a:p>
                      <a:pPr algn="l" fontAlgn="b"/>
                      <a:r>
                        <a:rPr lang="en-US" sz="1900" u="none" strike="noStrike" dirty="0">
                          <a:effectLst/>
                        </a:rPr>
                        <a:t>Warren</a:t>
                      </a:r>
                      <a:endParaRPr lang="en-US" sz="1900" b="0" i="0" u="none" strike="noStrike" dirty="0">
                        <a:solidFill>
                          <a:srgbClr val="333333"/>
                        </a:solidFill>
                        <a:effectLst/>
                        <a:latin typeface="Arial" panose="020B0604020202020204" pitchFamily="34" charset="0"/>
                      </a:endParaRPr>
                    </a:p>
                  </a:txBody>
                  <a:tcPr marL="10148" marR="10148" marT="10148"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56,339</a:t>
                      </a:r>
                    </a:p>
                  </a:txBody>
                  <a:tcPr marL="9525" marR="9525" marT="9525" marB="0" anchor="b"/>
                </a:tc>
                <a:tc>
                  <a:txBody>
                    <a:bodyPr/>
                    <a:lstStyle/>
                    <a:p>
                      <a:pPr marL="0" algn="ctr" defTabSz="914411" rtl="0" eaLnBrk="1" fontAlgn="b" latinLnBrk="0" hangingPunct="1"/>
                      <a:r>
                        <a:rPr lang="en-US" sz="1900" b="0" u="none" strike="noStrike" kern="1200" dirty="0">
                          <a:solidFill>
                            <a:srgbClr val="000000"/>
                          </a:solidFill>
                          <a:effectLst/>
                          <a:latin typeface="+mn-lt"/>
                          <a:ea typeface="+mn-ea"/>
                          <a:cs typeface="+mn-cs"/>
                        </a:rPr>
                        <a:t>444</a:t>
                      </a:r>
                    </a:p>
                  </a:txBody>
                  <a:tcPr marL="9525" marR="9525" marT="9525" marB="0" anchor="b"/>
                </a:tc>
                <a:extLst>
                  <a:ext uri="{0D108BD9-81ED-4DB2-BD59-A6C34878D82A}">
                    <a16:rowId xmlns:a16="http://schemas.microsoft.com/office/drawing/2014/main" val="1085448084"/>
                  </a:ext>
                </a:extLst>
              </a:tr>
              <a:tr h="341376">
                <a:tc>
                  <a:txBody>
                    <a:bodyPr/>
                    <a:lstStyle/>
                    <a:p>
                      <a:pPr algn="l" fontAlgn="b"/>
                      <a:r>
                        <a:rPr lang="en-US" sz="1900" b="1" u="none" strike="noStrike" dirty="0">
                          <a:effectLst/>
                        </a:rPr>
                        <a:t>Total:</a:t>
                      </a:r>
                      <a:endParaRPr lang="en-US" sz="1900" b="1" i="0" u="none" strike="noStrike" dirty="0">
                        <a:solidFill>
                          <a:srgbClr val="333333"/>
                        </a:solidFill>
                        <a:effectLst/>
                        <a:latin typeface="Arial" panose="020B0604020202020204" pitchFamily="34" charset="0"/>
                      </a:endParaRPr>
                    </a:p>
                  </a:txBody>
                  <a:tcPr marL="10148" marR="10148" marT="10148" marB="0" anchor="b"/>
                </a:tc>
                <a:tc>
                  <a:txBody>
                    <a:bodyPr/>
                    <a:lstStyle/>
                    <a:p>
                      <a:pPr marL="0" algn="ctr" defTabSz="914411" rtl="0" eaLnBrk="1" fontAlgn="b" latinLnBrk="0" hangingPunct="1"/>
                      <a:r>
                        <a:rPr lang="en-US" sz="1900" b="1" u="none" strike="noStrike" kern="1200" dirty="0">
                          <a:solidFill>
                            <a:srgbClr val="000000"/>
                          </a:solidFill>
                          <a:effectLst/>
                          <a:latin typeface="+mn-lt"/>
                          <a:ea typeface="+mn-ea"/>
                          <a:cs typeface="+mn-cs"/>
                        </a:rPr>
                        <a:t>124,409</a:t>
                      </a:r>
                    </a:p>
                  </a:txBody>
                  <a:tcPr marL="9525" marR="9525" marT="9525" marB="0" anchor="b"/>
                </a:tc>
                <a:tc>
                  <a:txBody>
                    <a:bodyPr/>
                    <a:lstStyle/>
                    <a:p>
                      <a:pPr marL="0" algn="ctr" defTabSz="914411" rtl="0" eaLnBrk="1" fontAlgn="b" latinLnBrk="0" hangingPunct="1"/>
                      <a:r>
                        <a:rPr lang="en-US" sz="1900" b="1" u="none" strike="noStrike" kern="1200" dirty="0">
                          <a:solidFill>
                            <a:srgbClr val="000000"/>
                          </a:solidFill>
                          <a:effectLst/>
                          <a:latin typeface="+mn-lt"/>
                          <a:ea typeface="+mn-ea"/>
                          <a:cs typeface="+mn-cs"/>
                        </a:rPr>
                        <a:t>1,479</a:t>
                      </a:r>
                    </a:p>
                  </a:txBody>
                  <a:tcPr marL="9525" marR="9525" marT="9525" marB="0" anchor="b"/>
                </a:tc>
                <a:extLst>
                  <a:ext uri="{0D108BD9-81ED-4DB2-BD59-A6C34878D82A}">
                    <a16:rowId xmlns:a16="http://schemas.microsoft.com/office/drawing/2014/main" val="2233246492"/>
                  </a:ext>
                </a:extLst>
              </a:tr>
            </a:tbl>
          </a:graphicData>
        </a:graphic>
      </p:graphicFrame>
    </p:spTree>
    <p:extLst>
      <p:ext uri="{BB962C8B-B14F-4D97-AF65-F5344CB8AC3E}">
        <p14:creationId xmlns:p14="http://schemas.microsoft.com/office/powerpoint/2010/main" val="1489678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9" name="Rectangle 1068">
            <a:extLst>
              <a:ext uri="{FF2B5EF4-FFF2-40B4-BE49-F238E27FC236}">
                <a16:creationId xmlns:a16="http://schemas.microsoft.com/office/drawing/2014/main" id="{C1A1C5D3-C053-4EE9-BE1A-419B6E27CC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071" name="Rectangle 1070">
            <a:extLst>
              <a:ext uri="{FF2B5EF4-FFF2-40B4-BE49-F238E27FC236}">
                <a16:creationId xmlns:a16="http://schemas.microsoft.com/office/drawing/2014/main" id="{A3473CF9-37EB-43E7-89EF-D2D1C53D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221673"/>
            <a:ext cx="8384770" cy="1332634"/>
          </a:xfrm>
          <a:prstGeom prst="rect">
            <a:avLst/>
          </a:prstGeom>
          <a:ln w="12700">
            <a:solidFill>
              <a:srgbClr val="E1E1E1"/>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126F30F-8EC7-4C4A-9F82-C7D5DCC1878A}"/>
              </a:ext>
            </a:extLst>
          </p:cNvPr>
          <p:cNvSpPr>
            <a:spLocks noGrp="1"/>
          </p:cNvSpPr>
          <p:nvPr>
            <p:ph type="title"/>
          </p:nvPr>
        </p:nvSpPr>
        <p:spPr>
          <a:xfrm>
            <a:off x="2103121" y="310343"/>
            <a:ext cx="7985759" cy="868823"/>
          </a:xfrm>
        </p:spPr>
        <p:txBody>
          <a:bodyPr vert="horz" lIns="91440" tIns="45720" rIns="91440" bIns="45720" rtlCol="0" anchor="ctr">
            <a:normAutofit/>
          </a:bodyPr>
          <a:lstStyle/>
          <a:p>
            <a:pPr algn="ctr" defTabSz="914400"/>
            <a:r>
              <a:rPr lang="en-US" sz="2800" kern="1200" dirty="0">
                <a:solidFill>
                  <a:schemeClr val="tx1"/>
                </a:solidFill>
                <a:latin typeface="+mj-lt"/>
                <a:ea typeface="+mj-ea"/>
                <a:cs typeface="+mj-cs"/>
              </a:rPr>
              <a:t>Barren River Reportable Disease 2023 Year to Date</a:t>
            </a:r>
          </a:p>
        </p:txBody>
      </p:sp>
      <p:sp>
        <p:nvSpPr>
          <p:cNvPr id="1073" name="Rectangle: Rounded Corners 1072">
            <a:extLst>
              <a:ext uri="{FF2B5EF4-FFF2-40B4-BE49-F238E27FC236}">
                <a16:creationId xmlns:a16="http://schemas.microsoft.com/office/drawing/2014/main" id="{586B4EF9-43BA-4655-A6FF-1D8E21574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1211407"/>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3" name="Picture 2" descr="Inserted picture RelID:1">
            <a:extLst>
              <a:ext uri="{FF2B5EF4-FFF2-40B4-BE49-F238E27FC236}">
                <a16:creationId xmlns:a16="http://schemas.microsoft.com/office/drawing/2014/main" id="{00000000-0008-0000-0000-000002000000}"/>
              </a:ext>
            </a:extLst>
          </p:cNvPr>
          <p:cNvPicPr>
            <a:picLocks noChangeAspect="1"/>
          </p:cNvPicPr>
          <p:nvPr/>
        </p:nvPicPr>
        <p:blipFill>
          <a:blip r:embed="rId3"/>
          <a:stretch>
            <a:fillRect/>
          </a:stretch>
        </p:blipFill>
        <p:spPr>
          <a:xfrm>
            <a:off x="388777" y="2211031"/>
            <a:ext cx="11247736" cy="4130775"/>
          </a:xfrm>
          <a:prstGeom prst="rect">
            <a:avLst/>
          </a:prstGeom>
          <a:ln w="12700">
            <a:solidFill>
              <a:srgbClr val="000000"/>
            </a:solidFill>
            <a:prstDash val="solid"/>
          </a:ln>
        </p:spPr>
      </p:pic>
    </p:spTree>
    <p:extLst>
      <p:ext uri="{BB962C8B-B14F-4D97-AF65-F5344CB8AC3E}">
        <p14:creationId xmlns:p14="http://schemas.microsoft.com/office/powerpoint/2010/main" val="3326897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9" name="Rectangle 1068">
            <a:extLst>
              <a:ext uri="{FF2B5EF4-FFF2-40B4-BE49-F238E27FC236}">
                <a16:creationId xmlns:a16="http://schemas.microsoft.com/office/drawing/2014/main" id="{C1A1C5D3-C053-4EE9-BE1A-419B6E27CC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071" name="Rectangle 1070">
            <a:extLst>
              <a:ext uri="{FF2B5EF4-FFF2-40B4-BE49-F238E27FC236}">
                <a16:creationId xmlns:a16="http://schemas.microsoft.com/office/drawing/2014/main" id="{A3473CF9-37EB-43E7-89EF-D2D1C53D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221673"/>
            <a:ext cx="8384770" cy="1332634"/>
          </a:xfrm>
          <a:prstGeom prst="rect">
            <a:avLst/>
          </a:prstGeom>
          <a:ln w="12700">
            <a:solidFill>
              <a:srgbClr val="E1E1E1"/>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126F30F-8EC7-4C4A-9F82-C7D5DCC1878A}"/>
              </a:ext>
            </a:extLst>
          </p:cNvPr>
          <p:cNvSpPr>
            <a:spLocks noGrp="1"/>
          </p:cNvSpPr>
          <p:nvPr>
            <p:ph type="title"/>
          </p:nvPr>
        </p:nvSpPr>
        <p:spPr>
          <a:xfrm>
            <a:off x="2103121" y="310343"/>
            <a:ext cx="7985759" cy="868823"/>
          </a:xfrm>
        </p:spPr>
        <p:txBody>
          <a:bodyPr vert="horz" lIns="91440" tIns="45720" rIns="91440" bIns="45720" rtlCol="0" anchor="ctr">
            <a:normAutofit/>
          </a:bodyPr>
          <a:lstStyle/>
          <a:p>
            <a:pPr algn="ctr" defTabSz="914400"/>
            <a:r>
              <a:rPr lang="en-US" sz="2800" kern="1200" dirty="0">
                <a:solidFill>
                  <a:schemeClr val="tx1"/>
                </a:solidFill>
                <a:latin typeface="+mj-lt"/>
                <a:ea typeface="+mj-ea"/>
                <a:cs typeface="+mj-cs"/>
              </a:rPr>
              <a:t>Syndromic Data: Drug Overdose </a:t>
            </a:r>
          </a:p>
        </p:txBody>
      </p:sp>
      <p:sp>
        <p:nvSpPr>
          <p:cNvPr id="1073" name="Rectangle: Rounded Corners 1072">
            <a:extLst>
              <a:ext uri="{FF2B5EF4-FFF2-40B4-BE49-F238E27FC236}">
                <a16:creationId xmlns:a16="http://schemas.microsoft.com/office/drawing/2014/main" id="{586B4EF9-43BA-4655-A6FF-1D8E21574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1211407"/>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descr="A picture containing text, indoor&#10;&#10;Description automatically generated">
            <a:extLst>
              <a:ext uri="{FF2B5EF4-FFF2-40B4-BE49-F238E27FC236}">
                <a16:creationId xmlns:a16="http://schemas.microsoft.com/office/drawing/2014/main" id="{47F11A23-368E-4A56-44EC-E76821037A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3778" y="2144447"/>
            <a:ext cx="9324443" cy="4403210"/>
          </a:xfrm>
          <a:prstGeom prst="rect">
            <a:avLst/>
          </a:prstGeom>
        </p:spPr>
      </p:pic>
    </p:spTree>
    <p:extLst>
      <p:ext uri="{BB962C8B-B14F-4D97-AF65-F5344CB8AC3E}">
        <p14:creationId xmlns:p14="http://schemas.microsoft.com/office/powerpoint/2010/main" val="909883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C68D337-5648-494C-BE3A-8F159DCC3AA4}"/>
              </a:ext>
            </a:extLst>
          </p:cNvPr>
          <p:cNvSpPr>
            <a:spLocks noGrp="1"/>
          </p:cNvSpPr>
          <p:nvPr>
            <p:ph type="title"/>
          </p:nvPr>
        </p:nvSpPr>
        <p:spPr>
          <a:xfrm>
            <a:off x="838200" y="643467"/>
            <a:ext cx="2951205" cy="5571066"/>
          </a:xfrm>
        </p:spPr>
        <p:txBody>
          <a:bodyPr>
            <a:normAutofit/>
          </a:bodyPr>
          <a:lstStyle/>
          <a:p>
            <a:r>
              <a:rPr lang="en-US" dirty="0">
                <a:solidFill>
                  <a:srgbClr val="FFFFFF"/>
                </a:solidFill>
              </a:rPr>
              <a:t>Contact</a:t>
            </a:r>
          </a:p>
        </p:txBody>
      </p:sp>
      <p:graphicFrame>
        <p:nvGraphicFramePr>
          <p:cNvPr id="5" name="Content Placeholder 2">
            <a:extLst>
              <a:ext uri="{FF2B5EF4-FFF2-40B4-BE49-F238E27FC236}">
                <a16:creationId xmlns:a16="http://schemas.microsoft.com/office/drawing/2014/main" id="{37C63E33-7020-4E4A-59E0-3BC9C41C0615}"/>
              </a:ext>
            </a:extLst>
          </p:cNvPr>
          <p:cNvGraphicFramePr>
            <a:graphicFrameLocks noGrp="1"/>
          </p:cNvGraphicFramePr>
          <p:nvPr>
            <p:ph idx="1"/>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6412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1" name="Group 10">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5" name="Freeform: Shape 14">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3" name="Freeform: Shape 12">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sp>
        <p:nvSpPr>
          <p:cNvPr id="2" name="Title 1">
            <a:extLst>
              <a:ext uri="{FF2B5EF4-FFF2-40B4-BE49-F238E27FC236}">
                <a16:creationId xmlns:a16="http://schemas.microsoft.com/office/drawing/2014/main" id="{BE408495-9632-CF3A-9BA9-1666EA566D88}"/>
              </a:ext>
            </a:extLst>
          </p:cNvPr>
          <p:cNvSpPr>
            <a:spLocks noGrp="1"/>
          </p:cNvSpPr>
          <p:nvPr>
            <p:ph type="title"/>
          </p:nvPr>
        </p:nvSpPr>
        <p:spPr>
          <a:xfrm>
            <a:off x="838199" y="1120676"/>
            <a:ext cx="7021513" cy="2308324"/>
          </a:xfrm>
        </p:spPr>
        <p:txBody>
          <a:bodyPr vert="horz" lIns="91440" tIns="45720" rIns="91440" bIns="45720" rtlCol="0" anchor="b">
            <a:normAutofit/>
          </a:bodyPr>
          <a:lstStyle/>
          <a:p>
            <a:pPr defTabSz="914400"/>
            <a:r>
              <a:rPr lang="en-US" sz="6700" b="1" kern="1200" dirty="0">
                <a:solidFill>
                  <a:schemeClr val="bg1"/>
                </a:solidFill>
                <a:latin typeface="+mj-lt"/>
                <a:ea typeface="+mj-ea"/>
                <a:cs typeface="+mj-cs"/>
              </a:rPr>
              <a:t>TOUGH TALKS</a:t>
            </a:r>
            <a:br>
              <a:rPr lang="en-US" sz="6700" b="1" kern="1200" dirty="0">
                <a:solidFill>
                  <a:schemeClr val="bg1"/>
                </a:solidFill>
                <a:latin typeface="+mj-lt"/>
                <a:ea typeface="+mj-ea"/>
                <a:cs typeface="+mj-cs"/>
              </a:rPr>
            </a:br>
            <a:r>
              <a:rPr lang="en-US" sz="6700" b="1" kern="1200" dirty="0">
                <a:solidFill>
                  <a:schemeClr val="bg1"/>
                </a:solidFill>
                <a:latin typeface="+mj-lt"/>
                <a:ea typeface="+mj-ea"/>
                <a:cs typeface="+mj-cs"/>
              </a:rPr>
              <a:t>STEPHEN PARROTT	</a:t>
            </a:r>
          </a:p>
        </p:txBody>
      </p:sp>
    </p:spTree>
    <p:extLst>
      <p:ext uri="{BB962C8B-B14F-4D97-AF65-F5344CB8AC3E}">
        <p14:creationId xmlns:p14="http://schemas.microsoft.com/office/powerpoint/2010/main" val="841512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15525E-9D3C-48B1-9094-19A5FB1E9A3F}"/>
              </a:ext>
            </a:extLst>
          </p:cNvPr>
          <p:cNvSpPr>
            <a:spLocks noGrp="1"/>
          </p:cNvSpPr>
          <p:nvPr>
            <p:ph idx="1"/>
          </p:nvPr>
        </p:nvSpPr>
        <p:spPr>
          <a:xfrm>
            <a:off x="3828038" y="2095764"/>
            <a:ext cx="4771883" cy="4044789"/>
          </a:xfrm>
        </p:spPr>
        <p:txBody>
          <a:bodyPr>
            <a:normAutofit/>
          </a:bodyPr>
          <a:lstStyle/>
          <a:p>
            <a:r>
              <a:rPr lang="en-US" sz="3200" dirty="0"/>
              <a:t>Long Term Care </a:t>
            </a:r>
          </a:p>
          <a:p>
            <a:r>
              <a:rPr lang="en-US" sz="3200" dirty="0"/>
              <a:t>Communications </a:t>
            </a:r>
          </a:p>
          <a:p>
            <a:r>
              <a:rPr lang="en-US" sz="3200" dirty="0"/>
              <a:t>Training &amp; Exercise </a:t>
            </a:r>
            <a:endParaRPr lang="en-US" sz="3000" dirty="0"/>
          </a:p>
        </p:txBody>
      </p:sp>
      <p:sp>
        <p:nvSpPr>
          <p:cNvPr id="5" name="TextBox 4">
            <a:extLst>
              <a:ext uri="{FF2B5EF4-FFF2-40B4-BE49-F238E27FC236}">
                <a16:creationId xmlns:a16="http://schemas.microsoft.com/office/drawing/2014/main" id="{2AB09645-30BE-48D8-9957-11C3127B6C28}"/>
              </a:ext>
            </a:extLst>
          </p:cNvPr>
          <p:cNvSpPr txBox="1"/>
          <p:nvPr/>
        </p:nvSpPr>
        <p:spPr>
          <a:xfrm>
            <a:off x="3047268" y="940320"/>
            <a:ext cx="6097464" cy="769441"/>
          </a:xfrm>
          <a:prstGeom prst="rect">
            <a:avLst/>
          </a:prstGeom>
          <a:noFill/>
        </p:spPr>
        <p:txBody>
          <a:bodyPr wrap="square">
            <a:spAutoFit/>
          </a:bodyPr>
          <a:lstStyle/>
          <a:p>
            <a:pPr algn="ctr"/>
            <a:r>
              <a:rPr lang="en-US" sz="4400" dirty="0"/>
              <a:t>COMMITTEE UPDATES</a:t>
            </a:r>
          </a:p>
        </p:txBody>
      </p:sp>
      <p:pic>
        <p:nvPicPr>
          <p:cNvPr id="2" name="Picture 1" descr="Shape&#10;&#10;Description automatically generated with medium confidence">
            <a:extLst>
              <a:ext uri="{FF2B5EF4-FFF2-40B4-BE49-F238E27FC236}">
                <a16:creationId xmlns:a16="http://schemas.microsoft.com/office/drawing/2014/main" id="{33A2EF6C-3428-0145-3AB2-8E709512D4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7329" y="5736931"/>
            <a:ext cx="1384557" cy="1034956"/>
          </a:xfrm>
          <a:prstGeom prst="rect">
            <a:avLst/>
          </a:prstGeom>
        </p:spPr>
      </p:pic>
      <p:sp>
        <p:nvSpPr>
          <p:cNvPr id="6" name="TextBox 5">
            <a:extLst>
              <a:ext uri="{FF2B5EF4-FFF2-40B4-BE49-F238E27FC236}">
                <a16:creationId xmlns:a16="http://schemas.microsoft.com/office/drawing/2014/main" id="{EA4A3B80-3DC2-4B5C-954C-60B162E72C64}"/>
              </a:ext>
            </a:extLst>
          </p:cNvPr>
          <p:cNvSpPr txBox="1"/>
          <p:nvPr/>
        </p:nvSpPr>
        <p:spPr>
          <a:xfrm>
            <a:off x="1034905" y="5955887"/>
            <a:ext cx="7054020" cy="9233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9E0000"/>
                </a:solidFill>
                <a:effectLst/>
                <a:uLnTx/>
                <a:uFillTx/>
                <a:latin typeface="Gill Sans MT" panose="020B0502020104020203"/>
                <a:ea typeface="+mn-ea"/>
                <a:cs typeface="+mn-cs"/>
              </a:rPr>
              <a:t>Use this QR Code to sign in.  Be sure to list ALL agencies you represent!</a:t>
            </a:r>
          </a:p>
          <a:p>
            <a:pPr>
              <a:defRPr/>
            </a:pPr>
            <a:r>
              <a:rPr lang="en-US" sz="1800" dirty="0">
                <a:hlinkClick r:id="rId3"/>
              </a:rPr>
              <a:t>https://ky.readyop.com/fs/4osq/893976b5</a:t>
            </a:r>
            <a:r>
              <a:rPr lang="en-US" sz="1800" dirty="0"/>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9E0000"/>
              </a:solidFill>
              <a:effectLst/>
              <a:uLnTx/>
              <a:uFillTx/>
              <a:latin typeface="Gill Sans MT" panose="020B0502020104020203"/>
              <a:ea typeface="+mn-ea"/>
              <a:cs typeface="+mn-cs"/>
            </a:endParaRPr>
          </a:p>
        </p:txBody>
      </p:sp>
      <p:pic>
        <p:nvPicPr>
          <p:cNvPr id="7" name="Picture 6">
            <a:extLst>
              <a:ext uri="{FF2B5EF4-FFF2-40B4-BE49-F238E27FC236}">
                <a16:creationId xmlns:a16="http://schemas.microsoft.com/office/drawing/2014/main" id="{CF59E9FC-D0EF-4721-B7B2-35268D12E5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123" y="5870328"/>
            <a:ext cx="909782" cy="909782"/>
          </a:xfrm>
          <a:prstGeom prst="rect">
            <a:avLst/>
          </a:prstGeom>
        </p:spPr>
      </p:pic>
    </p:spTree>
    <p:extLst>
      <p:ext uri="{BB962C8B-B14F-4D97-AF65-F5344CB8AC3E}">
        <p14:creationId xmlns:p14="http://schemas.microsoft.com/office/powerpoint/2010/main" val="3168738403"/>
      </p:ext>
    </p:extLst>
  </p:cSld>
  <p:clrMapOvr>
    <a:masterClrMapping/>
  </p:clrMapOvr>
</p:sld>
</file>

<file path=ppt/theme/theme1.xml><?xml version="1.0" encoding="utf-8"?>
<a:theme xmlns:a="http://schemas.openxmlformats.org/drawingml/2006/main" name="Parcel">
  <a:themeElements>
    <a:clrScheme name="Custom 9">
      <a:dk1>
        <a:srgbClr val="000000"/>
      </a:dk1>
      <a:lt1>
        <a:sysClr val="window" lastClr="FFFFFF"/>
      </a:lt1>
      <a:dk2>
        <a:srgbClr val="002D89"/>
      </a:dk2>
      <a:lt2>
        <a:srgbClr val="F8F8F8"/>
      </a:lt2>
      <a:accent1>
        <a:srgbClr val="002060"/>
      </a:accent1>
      <a:accent2>
        <a:srgbClr val="002166"/>
      </a:accent2>
      <a:accent3>
        <a:srgbClr val="002166"/>
      </a:accent3>
      <a:accent4>
        <a:srgbClr val="002166"/>
      </a:accent4>
      <a:accent5>
        <a:srgbClr val="5F5F5F"/>
      </a:accent5>
      <a:accent6>
        <a:srgbClr val="4D4D4D"/>
      </a:accent6>
      <a:hlink>
        <a:srgbClr val="5F5F5F"/>
      </a:hlink>
      <a:folHlink>
        <a:srgbClr val="919191"/>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ppt/theme/theme10.xml><?xml version="1.0" encoding="utf-8"?>
<a:theme xmlns:a="http://schemas.openxmlformats.org/drawingml/2006/main" name="DPH Overview Slides">
  <a:themeElements>
    <a:clrScheme name="KDPH">
      <a:dk1>
        <a:sysClr val="windowText" lastClr="000000"/>
      </a:dk1>
      <a:lt1>
        <a:sysClr val="window" lastClr="FFFFFF"/>
      </a:lt1>
      <a:dk2>
        <a:srgbClr val="002649"/>
      </a:dk2>
      <a:lt2>
        <a:srgbClr val="D8D8D8"/>
      </a:lt2>
      <a:accent1>
        <a:srgbClr val="01203D"/>
      </a:accent1>
      <a:accent2>
        <a:srgbClr val="62BCF0"/>
      </a:accent2>
      <a:accent3>
        <a:srgbClr val="84BC49"/>
      </a:accent3>
      <a:accent4>
        <a:srgbClr val="D8D8D8"/>
      </a:accent4>
      <a:accent5>
        <a:srgbClr val="BBDEFB"/>
      </a:accent5>
      <a:accent6>
        <a:srgbClr val="A2A2A2"/>
      </a:accent6>
      <a:hlink>
        <a:srgbClr val="1F01FF"/>
      </a:hlink>
      <a:folHlink>
        <a:srgbClr val="C1A875"/>
      </a:folHlink>
    </a:clrScheme>
    <a:fontScheme name="Custom 1">
      <a:majorFont>
        <a:latin typeface="Gotham Black"/>
        <a:ea typeface=""/>
        <a:cs typeface=""/>
      </a:majorFont>
      <a:minorFont>
        <a:latin typeface="Gotham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ustom 9">
      <a:dk1>
        <a:srgbClr val="000000"/>
      </a:dk1>
      <a:lt1>
        <a:sysClr val="window" lastClr="FFFFFF"/>
      </a:lt1>
      <a:dk2>
        <a:srgbClr val="002D89"/>
      </a:dk2>
      <a:lt2>
        <a:srgbClr val="F8F8F8"/>
      </a:lt2>
      <a:accent1>
        <a:srgbClr val="002060"/>
      </a:accent1>
      <a:accent2>
        <a:srgbClr val="002166"/>
      </a:accent2>
      <a:accent3>
        <a:srgbClr val="002166"/>
      </a:accent3>
      <a:accent4>
        <a:srgbClr val="002166"/>
      </a:accent4>
      <a:accent5>
        <a:srgbClr val="002166"/>
      </a:accent5>
      <a:accent6>
        <a:srgbClr val="002166"/>
      </a:accent6>
      <a:hlink>
        <a:srgbClr val="002166"/>
      </a:hlink>
      <a:folHlink>
        <a:srgbClr val="002166"/>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22718</TotalTime>
  <Words>805</Words>
  <Application>Microsoft Office PowerPoint</Application>
  <PresentationFormat>Widescreen</PresentationFormat>
  <Paragraphs>141</Paragraphs>
  <Slides>14</Slides>
  <Notes>4</Notes>
  <HiddenSlides>0</HiddenSlides>
  <MMClips>0</MMClips>
  <ScaleCrop>false</ScaleCrop>
  <HeadingPairs>
    <vt:vector size="6" baseType="variant">
      <vt:variant>
        <vt:lpstr>Fonts Used</vt:lpstr>
      </vt:variant>
      <vt:variant>
        <vt:i4>9</vt:i4>
      </vt:variant>
      <vt:variant>
        <vt:lpstr>Theme</vt:lpstr>
      </vt:variant>
      <vt:variant>
        <vt:i4>11</vt:i4>
      </vt:variant>
      <vt:variant>
        <vt:lpstr>Slide Titles</vt:lpstr>
      </vt:variant>
      <vt:variant>
        <vt:i4>14</vt:i4>
      </vt:variant>
    </vt:vector>
  </HeadingPairs>
  <TitlesOfParts>
    <vt:vector size="34" baseType="lpstr">
      <vt:lpstr>Arial</vt:lpstr>
      <vt:lpstr>Calibri</vt:lpstr>
      <vt:lpstr>Calibri Light</vt:lpstr>
      <vt:lpstr>Courier New</vt:lpstr>
      <vt:lpstr>Gill Sans MT</vt:lpstr>
      <vt:lpstr>Gotham Bold</vt:lpstr>
      <vt:lpstr>Gotham Medium</vt:lpstr>
      <vt:lpstr>Grandview</vt:lpstr>
      <vt:lpstr>Wingdings</vt:lpstr>
      <vt:lpstr>Parcel</vt:lpstr>
      <vt:lpstr>Office Theme</vt:lpstr>
      <vt:lpstr>Office Theme</vt:lpstr>
      <vt:lpstr>Office Theme</vt:lpstr>
      <vt:lpstr>Office Theme</vt:lpstr>
      <vt:lpstr>Office Theme</vt:lpstr>
      <vt:lpstr>Office Theme</vt:lpstr>
      <vt:lpstr>Office Theme</vt:lpstr>
      <vt:lpstr>Office Theme</vt:lpstr>
      <vt:lpstr>DPH Overview Slides</vt:lpstr>
      <vt:lpstr>1_Office Theme</vt:lpstr>
      <vt:lpstr>PowerPoint Presentation</vt:lpstr>
      <vt:lpstr>PowerPoint Presentation</vt:lpstr>
      <vt:lpstr>HEART Coalition EPI Report</vt:lpstr>
      <vt:lpstr>Region 4 COVID-19 Numbers</vt:lpstr>
      <vt:lpstr>Barren River Reportable Disease 2023 Year to Date</vt:lpstr>
      <vt:lpstr>Syndromic Data: Drug Overdose </vt:lpstr>
      <vt:lpstr>Contact</vt:lpstr>
      <vt:lpstr>TOUGH TALKS STEPHEN PARROTT </vt:lpstr>
      <vt:lpstr>PowerPoint Presentation</vt:lpstr>
      <vt:lpstr>Purchase Requests</vt:lpstr>
      <vt:lpstr>MACH 5 - 5 Minutes to Preparedness</vt:lpstr>
      <vt:lpstr>Miscellaneous/Questions</vt:lpstr>
      <vt:lpstr>Meeting Changes!</vt:lpstr>
      <vt:lpstr>Next  Meeting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Coleman, Yvette G (CHFS DPH DPHPS)</dc:creator>
  <cp:lastModifiedBy>Coleman, Yvette G (CHFS DPH DPHPS)</cp:lastModifiedBy>
  <cp:revision>265</cp:revision>
  <cp:lastPrinted>2023-05-11T13:10:24Z</cp:lastPrinted>
  <dcterms:created xsi:type="dcterms:W3CDTF">2021-10-11T22:05:15Z</dcterms:created>
  <dcterms:modified xsi:type="dcterms:W3CDTF">2023-06-07T21:38:33Z</dcterms:modified>
</cp:coreProperties>
</file>