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5" r:id="rId2"/>
    <p:sldMasterId id="2147484027" r:id="rId3"/>
    <p:sldMasterId id="2147484029" r:id="rId4"/>
    <p:sldMasterId id="2147484031" r:id="rId5"/>
    <p:sldMasterId id="2147484032" r:id="rId6"/>
    <p:sldMasterId id="2147484034" r:id="rId7"/>
    <p:sldMasterId id="2147484035" r:id="rId8"/>
    <p:sldMasterId id="2147484036" r:id="rId9"/>
    <p:sldMasterId id="2147484038" r:id="rId10"/>
    <p:sldMasterId id="2147484066" r:id="rId11"/>
    <p:sldMasterId id="2147484085" r:id="rId12"/>
  </p:sldMasterIdLst>
  <p:notesMasterIdLst>
    <p:notesMasterId r:id="rId27"/>
  </p:notesMasterIdLst>
  <p:sldIdLst>
    <p:sldId id="333" r:id="rId13"/>
    <p:sldId id="256" r:id="rId14"/>
    <p:sldId id="260" r:id="rId15"/>
    <p:sldId id="265" r:id="rId16"/>
    <p:sldId id="262" r:id="rId17"/>
    <p:sldId id="373" r:id="rId18"/>
    <p:sldId id="379" r:id="rId19"/>
    <p:sldId id="380" r:id="rId20"/>
    <p:sldId id="321" r:id="rId21"/>
    <p:sldId id="370" r:id="rId22"/>
    <p:sldId id="339" r:id="rId23"/>
    <p:sldId id="372" r:id="rId24"/>
    <p:sldId id="381" r:id="rId25"/>
    <p:sldId id="280" r:id="rId2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Yvette G (CHFS DPH DPHPS)" initials="CYG(DD" lastIdx="3" clrIdx="0">
    <p:extLst>
      <p:ext uri="{19B8F6BF-5375-455C-9EA6-DF929625EA0E}">
        <p15:presenceInfo xmlns:p15="http://schemas.microsoft.com/office/powerpoint/2012/main" userId="S::yvette.coleman@ky.gov::319ed7f4-ac3f-41ca-83be-10159d9b23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2834A4"/>
    <a:srgbClr val="244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1" autoAdjust="0"/>
    <p:restoredTop sz="96196" autoAdjust="0"/>
  </p:normalViewPr>
  <p:slideViewPr>
    <p:cSldViewPr snapToGrid="0">
      <p:cViewPr varScale="1">
        <p:scale>
          <a:sx n="59" d="100"/>
          <a:sy n="59" d="100"/>
        </p:scale>
        <p:origin x="56" y="880"/>
      </p:cViewPr>
      <p:guideLst/>
    </p:cSldViewPr>
  </p:slideViewPr>
  <p:outlineViewPr>
    <p:cViewPr>
      <p:scale>
        <a:sx n="33" d="100"/>
        <a:sy n="33" d="100"/>
      </p:scale>
      <p:origin x="0" y="-71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mailto:India.Martinez@barrenriverhealth.org" TargetMode="External"/><Relationship Id="rId1" Type="http://schemas.openxmlformats.org/officeDocument/2006/relationships/hyperlink" Target="mailto:Kristen.Eggles@ky.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rgbClr val="01203D"/>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rgbClr val="62BCF0"/>
        </a:solidFill>
        <a:ln w="28575">
          <a:noFill/>
        </a:ln>
      </dgm:spPr>
      <dgm:t>
        <a:bodyPr/>
        <a:lstStyle/>
        <a:p>
          <a:r>
            <a:rPr lang="en-US" sz="2000">
              <a:solidFill>
                <a:schemeClr val="bg1"/>
              </a:solidFill>
            </a:rPr>
            <a:t>Women’s Health</a:t>
          </a:r>
          <a:endParaRPr lang="en-US" sz="2000" dirty="0">
            <a:solidFill>
              <a:schemeClr val="bg1"/>
            </a:solidFill>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rgbClr val="84BC49"/>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rgbClr val="01203D"/>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rgbClr val="62BCF0"/>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rgbClr val="84BC49"/>
        </a:solidFill>
        <a:ln w="28575">
          <a:noFill/>
        </a:ln>
      </dgm:spPr>
      <dgm:t>
        <a:bodyPr/>
        <a:lstStyle/>
        <a:p>
          <a:r>
            <a:rPr lang="en-US" sz="2000">
              <a:solidFill>
                <a:schemeClr val="bg1"/>
              </a:solidFill>
            </a:rPr>
            <a:t>Laboratory Services</a:t>
          </a:r>
          <a:endParaRPr lang="en-US" sz="2000" dirty="0">
            <a:solidFill>
              <a:schemeClr val="bg1"/>
            </a:solidFill>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rgbClr val="01203D"/>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85CB2B-E1F8-457E-94CF-E14D919E6093}"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1026868B-6B1E-40A5-9C20-9D196E2E7E18}">
      <dgm:prSet/>
      <dgm:spPr/>
      <dgm:t>
        <a:bodyPr/>
        <a:lstStyle/>
        <a:p>
          <a:r>
            <a:rPr lang="en-US" dirty="0"/>
            <a:t>Regional Epi: Kristen Eggles </a:t>
          </a:r>
        </a:p>
      </dgm:t>
    </dgm:pt>
    <dgm:pt modelId="{1CE885E2-5EFA-4A28-8657-9EFEF8B44433}" type="parTrans" cxnId="{5A24DBC2-9737-45AC-B74B-1F0551500855}">
      <dgm:prSet/>
      <dgm:spPr/>
      <dgm:t>
        <a:bodyPr/>
        <a:lstStyle/>
        <a:p>
          <a:endParaRPr lang="en-US"/>
        </a:p>
      </dgm:t>
    </dgm:pt>
    <dgm:pt modelId="{FB6DF09D-86D8-4152-9A0B-7A41E1337A66}" type="sibTrans" cxnId="{5A24DBC2-9737-45AC-B74B-1F0551500855}">
      <dgm:prSet/>
      <dgm:spPr/>
      <dgm:t>
        <a:bodyPr/>
        <a:lstStyle/>
        <a:p>
          <a:endParaRPr lang="en-US"/>
        </a:p>
      </dgm:t>
    </dgm:pt>
    <dgm:pt modelId="{B8BCA8E6-63CF-47A9-88D9-4D16B58D282F}">
      <dgm:prSet/>
      <dgm:spPr/>
      <dgm:t>
        <a:bodyPr/>
        <a:lstStyle/>
        <a:p>
          <a:r>
            <a:rPr lang="en-US" dirty="0">
              <a:hlinkClick xmlns:r="http://schemas.openxmlformats.org/officeDocument/2006/relationships" r:id="rId1"/>
            </a:rPr>
            <a:t>Kristen.Eggles@ky.gov</a:t>
          </a:r>
          <a:endParaRPr lang="en-US" dirty="0"/>
        </a:p>
      </dgm:t>
    </dgm:pt>
    <dgm:pt modelId="{3C4E0C04-DC6C-41F1-9606-41FB3160CC1A}" type="parTrans" cxnId="{227C6C4E-53EB-4D7D-AB30-D80A26A52A1F}">
      <dgm:prSet/>
      <dgm:spPr/>
      <dgm:t>
        <a:bodyPr/>
        <a:lstStyle/>
        <a:p>
          <a:endParaRPr lang="en-US"/>
        </a:p>
      </dgm:t>
    </dgm:pt>
    <dgm:pt modelId="{78E7E44B-6F7B-4FBA-9B6F-1A4917C9DD05}" type="sibTrans" cxnId="{227C6C4E-53EB-4D7D-AB30-D80A26A52A1F}">
      <dgm:prSet/>
      <dgm:spPr/>
      <dgm:t>
        <a:bodyPr/>
        <a:lstStyle/>
        <a:p>
          <a:endParaRPr lang="en-US"/>
        </a:p>
      </dgm:t>
    </dgm:pt>
    <dgm:pt modelId="{C72CE8E1-9B13-420E-93DF-562E7AACD347}">
      <dgm:prSet/>
      <dgm:spPr/>
      <dgm:t>
        <a:bodyPr/>
        <a:lstStyle/>
        <a:p>
          <a:r>
            <a:rPr lang="en-US" dirty="0"/>
            <a:t>Ext. 262</a:t>
          </a:r>
        </a:p>
      </dgm:t>
    </dgm:pt>
    <dgm:pt modelId="{1B21523E-9AD1-4C62-848B-774A02F5E0AB}" type="parTrans" cxnId="{24336290-88B7-4997-BECB-8FC43156B74D}">
      <dgm:prSet/>
      <dgm:spPr/>
      <dgm:t>
        <a:bodyPr/>
        <a:lstStyle/>
        <a:p>
          <a:endParaRPr lang="en-US"/>
        </a:p>
      </dgm:t>
    </dgm:pt>
    <dgm:pt modelId="{D2295D41-0FCE-4423-85D6-5CD8AE5F1815}" type="sibTrans" cxnId="{24336290-88B7-4997-BECB-8FC43156B74D}">
      <dgm:prSet/>
      <dgm:spPr/>
      <dgm:t>
        <a:bodyPr/>
        <a:lstStyle/>
        <a:p>
          <a:endParaRPr lang="en-US"/>
        </a:p>
      </dgm:t>
    </dgm:pt>
    <dgm:pt modelId="{8954F0F5-FA00-4F1A-9E2A-58E64C5E9A6B}">
      <dgm:prSet/>
      <dgm:spPr/>
      <dgm:t>
        <a:bodyPr/>
        <a:lstStyle/>
        <a:p>
          <a:r>
            <a:rPr lang="en-US" dirty="0"/>
            <a:t>District Epi: India Martinez</a:t>
          </a:r>
        </a:p>
      </dgm:t>
    </dgm:pt>
    <dgm:pt modelId="{A488331F-3DB9-4295-A057-200ED87B32CF}" type="parTrans" cxnId="{E5B1BE5F-A3D4-4A32-8A5C-17F20F3269DD}">
      <dgm:prSet/>
      <dgm:spPr/>
      <dgm:t>
        <a:bodyPr/>
        <a:lstStyle/>
        <a:p>
          <a:endParaRPr lang="en-US"/>
        </a:p>
      </dgm:t>
    </dgm:pt>
    <dgm:pt modelId="{28442F12-79EE-480B-8581-B09B7520FAF2}" type="sibTrans" cxnId="{E5B1BE5F-A3D4-4A32-8A5C-17F20F3269DD}">
      <dgm:prSet/>
      <dgm:spPr/>
      <dgm:t>
        <a:bodyPr/>
        <a:lstStyle/>
        <a:p>
          <a:endParaRPr lang="en-US"/>
        </a:p>
      </dgm:t>
    </dgm:pt>
    <dgm:pt modelId="{DD537BEB-05E7-4387-8F3E-3D5088CD66DE}">
      <dgm:prSet/>
      <dgm:spPr/>
      <dgm:t>
        <a:bodyPr/>
        <a:lstStyle/>
        <a:p>
          <a:r>
            <a:rPr lang="en-US" dirty="0">
              <a:hlinkClick xmlns:r="http://schemas.openxmlformats.org/officeDocument/2006/relationships" r:id="rId2"/>
            </a:rPr>
            <a:t>India.Martinez@barrenriverhealth.org</a:t>
          </a:r>
          <a:endParaRPr lang="en-US" dirty="0"/>
        </a:p>
      </dgm:t>
    </dgm:pt>
    <dgm:pt modelId="{295A35DF-F71E-43FD-B672-8BAFDE434769}" type="parTrans" cxnId="{27F5FCA0-C441-4FCC-8B3B-27DA0FCB0C58}">
      <dgm:prSet/>
      <dgm:spPr/>
      <dgm:t>
        <a:bodyPr/>
        <a:lstStyle/>
        <a:p>
          <a:endParaRPr lang="en-US"/>
        </a:p>
      </dgm:t>
    </dgm:pt>
    <dgm:pt modelId="{9284E3BE-A5FC-47F7-937A-C044F568C0ED}" type="sibTrans" cxnId="{27F5FCA0-C441-4FCC-8B3B-27DA0FCB0C58}">
      <dgm:prSet/>
      <dgm:spPr/>
      <dgm:t>
        <a:bodyPr/>
        <a:lstStyle/>
        <a:p>
          <a:endParaRPr lang="en-US"/>
        </a:p>
      </dgm:t>
    </dgm:pt>
    <dgm:pt modelId="{29B63B0E-2173-4C0A-825D-68EFB093B832}">
      <dgm:prSet/>
      <dgm:spPr/>
      <dgm:t>
        <a:bodyPr/>
        <a:lstStyle/>
        <a:p>
          <a:r>
            <a:rPr lang="en-US" dirty="0"/>
            <a:t>Ext. 105</a:t>
          </a:r>
        </a:p>
      </dgm:t>
    </dgm:pt>
    <dgm:pt modelId="{B7FF473B-D9E2-4775-8A81-A64454D1354D}" type="parTrans" cxnId="{CEB8B812-BF8F-487B-BD5B-2BDCA0498FA2}">
      <dgm:prSet/>
      <dgm:spPr/>
      <dgm:t>
        <a:bodyPr/>
        <a:lstStyle/>
        <a:p>
          <a:endParaRPr lang="en-US"/>
        </a:p>
      </dgm:t>
    </dgm:pt>
    <dgm:pt modelId="{B08A98A7-D47E-42C3-BE37-D59C40012C83}" type="sibTrans" cxnId="{CEB8B812-BF8F-487B-BD5B-2BDCA0498FA2}">
      <dgm:prSet/>
      <dgm:spPr/>
      <dgm:t>
        <a:bodyPr/>
        <a:lstStyle/>
        <a:p>
          <a:endParaRPr lang="en-US"/>
        </a:p>
      </dgm:t>
    </dgm:pt>
    <dgm:pt modelId="{63529F29-F144-495B-BD62-D9B6F2D7AE58}" type="pres">
      <dgm:prSet presAssocID="{E285CB2B-E1F8-457E-94CF-E14D919E6093}" presName="linear" presStyleCnt="0">
        <dgm:presLayoutVars>
          <dgm:dir/>
          <dgm:animLvl val="lvl"/>
          <dgm:resizeHandles val="exact"/>
        </dgm:presLayoutVars>
      </dgm:prSet>
      <dgm:spPr/>
    </dgm:pt>
    <dgm:pt modelId="{DDC0D550-35C7-40C7-B6C9-6EC6B8414D24}" type="pres">
      <dgm:prSet presAssocID="{1026868B-6B1E-40A5-9C20-9D196E2E7E18}" presName="parentLin" presStyleCnt="0"/>
      <dgm:spPr/>
    </dgm:pt>
    <dgm:pt modelId="{FC98EF43-16AD-495C-8826-C039E4579E87}" type="pres">
      <dgm:prSet presAssocID="{1026868B-6B1E-40A5-9C20-9D196E2E7E18}" presName="parentLeftMargin" presStyleLbl="node1" presStyleIdx="0" presStyleCnt="2"/>
      <dgm:spPr/>
    </dgm:pt>
    <dgm:pt modelId="{662761AC-C65D-4975-8CA9-1CD5F2332F78}" type="pres">
      <dgm:prSet presAssocID="{1026868B-6B1E-40A5-9C20-9D196E2E7E18}" presName="parentText" presStyleLbl="node1" presStyleIdx="0" presStyleCnt="2">
        <dgm:presLayoutVars>
          <dgm:chMax val="0"/>
          <dgm:bulletEnabled val="1"/>
        </dgm:presLayoutVars>
      </dgm:prSet>
      <dgm:spPr/>
    </dgm:pt>
    <dgm:pt modelId="{857B66D0-7944-4C19-BD14-243CA4E7655B}" type="pres">
      <dgm:prSet presAssocID="{1026868B-6B1E-40A5-9C20-9D196E2E7E18}" presName="negativeSpace" presStyleCnt="0"/>
      <dgm:spPr/>
    </dgm:pt>
    <dgm:pt modelId="{B4384C4A-6AB1-4A5D-9736-4E0C4D46D426}" type="pres">
      <dgm:prSet presAssocID="{1026868B-6B1E-40A5-9C20-9D196E2E7E18}" presName="childText" presStyleLbl="conFgAcc1" presStyleIdx="0" presStyleCnt="2">
        <dgm:presLayoutVars>
          <dgm:bulletEnabled val="1"/>
        </dgm:presLayoutVars>
      </dgm:prSet>
      <dgm:spPr/>
    </dgm:pt>
    <dgm:pt modelId="{4F24926C-34B1-44DC-A492-8B2CA71BD920}" type="pres">
      <dgm:prSet presAssocID="{FB6DF09D-86D8-4152-9A0B-7A41E1337A66}" presName="spaceBetweenRectangles" presStyleCnt="0"/>
      <dgm:spPr/>
    </dgm:pt>
    <dgm:pt modelId="{C73A3FCC-E37A-4AC9-9296-2EA2BF3B4ACC}" type="pres">
      <dgm:prSet presAssocID="{8954F0F5-FA00-4F1A-9E2A-58E64C5E9A6B}" presName="parentLin" presStyleCnt="0"/>
      <dgm:spPr/>
    </dgm:pt>
    <dgm:pt modelId="{E9A8DFE5-76F6-4DF0-A23A-90C98605988B}" type="pres">
      <dgm:prSet presAssocID="{8954F0F5-FA00-4F1A-9E2A-58E64C5E9A6B}" presName="parentLeftMargin" presStyleLbl="node1" presStyleIdx="0" presStyleCnt="2"/>
      <dgm:spPr/>
    </dgm:pt>
    <dgm:pt modelId="{0E855E36-B58B-45B8-A3D8-949B770DB796}" type="pres">
      <dgm:prSet presAssocID="{8954F0F5-FA00-4F1A-9E2A-58E64C5E9A6B}" presName="parentText" presStyleLbl="node1" presStyleIdx="1" presStyleCnt="2">
        <dgm:presLayoutVars>
          <dgm:chMax val="0"/>
          <dgm:bulletEnabled val="1"/>
        </dgm:presLayoutVars>
      </dgm:prSet>
      <dgm:spPr/>
    </dgm:pt>
    <dgm:pt modelId="{615C5AD1-C691-4279-BDDB-DE3065BA77A7}" type="pres">
      <dgm:prSet presAssocID="{8954F0F5-FA00-4F1A-9E2A-58E64C5E9A6B}" presName="negativeSpace" presStyleCnt="0"/>
      <dgm:spPr/>
    </dgm:pt>
    <dgm:pt modelId="{06CF2291-BEF1-4AD6-8D7B-804C25CCE3B4}" type="pres">
      <dgm:prSet presAssocID="{8954F0F5-FA00-4F1A-9E2A-58E64C5E9A6B}" presName="childText" presStyleLbl="conFgAcc1" presStyleIdx="1" presStyleCnt="2">
        <dgm:presLayoutVars>
          <dgm:bulletEnabled val="1"/>
        </dgm:presLayoutVars>
      </dgm:prSet>
      <dgm:spPr/>
    </dgm:pt>
  </dgm:ptLst>
  <dgm:cxnLst>
    <dgm:cxn modelId="{C4EA9605-143B-49B9-964C-229632549FBF}" type="presOf" srcId="{1026868B-6B1E-40A5-9C20-9D196E2E7E18}" destId="{662761AC-C65D-4975-8CA9-1CD5F2332F78}" srcOrd="1" destOrd="0" presId="urn:microsoft.com/office/officeart/2005/8/layout/list1"/>
    <dgm:cxn modelId="{CEB8B812-BF8F-487B-BD5B-2BDCA0498FA2}" srcId="{8954F0F5-FA00-4F1A-9E2A-58E64C5E9A6B}" destId="{29B63B0E-2173-4C0A-825D-68EFB093B832}" srcOrd="1" destOrd="0" parTransId="{B7FF473B-D9E2-4775-8A81-A64454D1354D}" sibTransId="{B08A98A7-D47E-42C3-BE37-D59C40012C83}"/>
    <dgm:cxn modelId="{7DF7AA24-F9EF-4B74-A714-53DD4BC01F52}" type="presOf" srcId="{8954F0F5-FA00-4F1A-9E2A-58E64C5E9A6B}" destId="{E9A8DFE5-76F6-4DF0-A23A-90C98605988B}" srcOrd="0" destOrd="0" presId="urn:microsoft.com/office/officeart/2005/8/layout/list1"/>
    <dgm:cxn modelId="{75843529-10B1-4240-B006-68D4D2CC374D}" type="presOf" srcId="{B8BCA8E6-63CF-47A9-88D9-4D16B58D282F}" destId="{B4384C4A-6AB1-4A5D-9736-4E0C4D46D426}" srcOrd="0" destOrd="0" presId="urn:microsoft.com/office/officeart/2005/8/layout/list1"/>
    <dgm:cxn modelId="{E5B1BE5F-A3D4-4A32-8A5C-17F20F3269DD}" srcId="{E285CB2B-E1F8-457E-94CF-E14D919E6093}" destId="{8954F0F5-FA00-4F1A-9E2A-58E64C5E9A6B}" srcOrd="1" destOrd="0" parTransId="{A488331F-3DB9-4295-A057-200ED87B32CF}" sibTransId="{28442F12-79EE-480B-8581-B09B7520FAF2}"/>
    <dgm:cxn modelId="{3BFE3849-4EAF-47FE-9024-FE8F6CF78BEF}" type="presOf" srcId="{29B63B0E-2173-4C0A-825D-68EFB093B832}" destId="{06CF2291-BEF1-4AD6-8D7B-804C25CCE3B4}" srcOrd="0" destOrd="1" presId="urn:microsoft.com/office/officeart/2005/8/layout/list1"/>
    <dgm:cxn modelId="{463DFF6D-7EE5-4EDD-95B9-ECFE3F93C29B}" type="presOf" srcId="{E285CB2B-E1F8-457E-94CF-E14D919E6093}" destId="{63529F29-F144-495B-BD62-D9B6F2D7AE58}" srcOrd="0" destOrd="0" presId="urn:microsoft.com/office/officeart/2005/8/layout/list1"/>
    <dgm:cxn modelId="{227C6C4E-53EB-4D7D-AB30-D80A26A52A1F}" srcId="{1026868B-6B1E-40A5-9C20-9D196E2E7E18}" destId="{B8BCA8E6-63CF-47A9-88D9-4D16B58D282F}" srcOrd="0" destOrd="0" parTransId="{3C4E0C04-DC6C-41F1-9606-41FB3160CC1A}" sibTransId="{78E7E44B-6F7B-4FBA-9B6F-1A4917C9DD05}"/>
    <dgm:cxn modelId="{24336290-88B7-4997-BECB-8FC43156B74D}" srcId="{1026868B-6B1E-40A5-9C20-9D196E2E7E18}" destId="{C72CE8E1-9B13-420E-93DF-562E7AACD347}" srcOrd="1" destOrd="0" parTransId="{1B21523E-9AD1-4C62-848B-774A02F5E0AB}" sibTransId="{D2295D41-0FCE-4423-85D6-5CD8AE5F1815}"/>
    <dgm:cxn modelId="{27F5FCA0-C441-4FCC-8B3B-27DA0FCB0C58}" srcId="{8954F0F5-FA00-4F1A-9E2A-58E64C5E9A6B}" destId="{DD537BEB-05E7-4387-8F3E-3D5088CD66DE}" srcOrd="0" destOrd="0" parTransId="{295A35DF-F71E-43FD-B672-8BAFDE434769}" sibTransId="{9284E3BE-A5FC-47F7-937A-C044F568C0ED}"/>
    <dgm:cxn modelId="{DD2654B4-EB9C-48BD-AA7F-DB8FCF1C0EEC}" type="presOf" srcId="{1026868B-6B1E-40A5-9C20-9D196E2E7E18}" destId="{FC98EF43-16AD-495C-8826-C039E4579E87}" srcOrd="0" destOrd="0" presId="urn:microsoft.com/office/officeart/2005/8/layout/list1"/>
    <dgm:cxn modelId="{5A24DBC2-9737-45AC-B74B-1F0551500855}" srcId="{E285CB2B-E1F8-457E-94CF-E14D919E6093}" destId="{1026868B-6B1E-40A5-9C20-9D196E2E7E18}" srcOrd="0" destOrd="0" parTransId="{1CE885E2-5EFA-4A28-8657-9EFEF8B44433}" sibTransId="{FB6DF09D-86D8-4152-9A0B-7A41E1337A66}"/>
    <dgm:cxn modelId="{0E800CD2-2661-498F-AA19-2E83C4AE89B1}" type="presOf" srcId="{DD537BEB-05E7-4387-8F3E-3D5088CD66DE}" destId="{06CF2291-BEF1-4AD6-8D7B-804C25CCE3B4}" srcOrd="0" destOrd="0" presId="urn:microsoft.com/office/officeart/2005/8/layout/list1"/>
    <dgm:cxn modelId="{5268E6DD-3351-4D84-89A0-0A931F0553BB}" type="presOf" srcId="{8954F0F5-FA00-4F1A-9E2A-58E64C5E9A6B}" destId="{0E855E36-B58B-45B8-A3D8-949B770DB796}" srcOrd="1" destOrd="0" presId="urn:microsoft.com/office/officeart/2005/8/layout/list1"/>
    <dgm:cxn modelId="{C78615F2-2F0B-4C16-ACF7-ED80EE1A62CE}" type="presOf" srcId="{C72CE8E1-9B13-420E-93DF-562E7AACD347}" destId="{B4384C4A-6AB1-4A5D-9736-4E0C4D46D426}" srcOrd="0" destOrd="1" presId="urn:microsoft.com/office/officeart/2005/8/layout/list1"/>
    <dgm:cxn modelId="{3CFA6322-847A-444C-AACF-E3B2B1D1EDE5}" type="presParOf" srcId="{63529F29-F144-495B-BD62-D9B6F2D7AE58}" destId="{DDC0D550-35C7-40C7-B6C9-6EC6B8414D24}" srcOrd="0" destOrd="0" presId="urn:microsoft.com/office/officeart/2005/8/layout/list1"/>
    <dgm:cxn modelId="{969046A6-B425-4F55-8435-DFD4232E275E}" type="presParOf" srcId="{DDC0D550-35C7-40C7-B6C9-6EC6B8414D24}" destId="{FC98EF43-16AD-495C-8826-C039E4579E87}" srcOrd="0" destOrd="0" presId="urn:microsoft.com/office/officeart/2005/8/layout/list1"/>
    <dgm:cxn modelId="{77703287-C628-48D0-BADE-0E5252A9E0D5}" type="presParOf" srcId="{DDC0D550-35C7-40C7-B6C9-6EC6B8414D24}" destId="{662761AC-C65D-4975-8CA9-1CD5F2332F78}" srcOrd="1" destOrd="0" presId="urn:microsoft.com/office/officeart/2005/8/layout/list1"/>
    <dgm:cxn modelId="{AF47AD3D-1CB3-4753-A312-32B4E9875F77}" type="presParOf" srcId="{63529F29-F144-495B-BD62-D9B6F2D7AE58}" destId="{857B66D0-7944-4C19-BD14-243CA4E7655B}" srcOrd="1" destOrd="0" presId="urn:microsoft.com/office/officeart/2005/8/layout/list1"/>
    <dgm:cxn modelId="{36D41C11-7461-4BA5-AEB7-9185437B4F5C}" type="presParOf" srcId="{63529F29-F144-495B-BD62-D9B6F2D7AE58}" destId="{B4384C4A-6AB1-4A5D-9736-4E0C4D46D426}" srcOrd="2" destOrd="0" presId="urn:microsoft.com/office/officeart/2005/8/layout/list1"/>
    <dgm:cxn modelId="{805E0F3E-EF2D-4067-8650-1BF1F99CF38F}" type="presParOf" srcId="{63529F29-F144-495B-BD62-D9B6F2D7AE58}" destId="{4F24926C-34B1-44DC-A492-8B2CA71BD920}" srcOrd="3" destOrd="0" presId="urn:microsoft.com/office/officeart/2005/8/layout/list1"/>
    <dgm:cxn modelId="{3C56C1A2-D669-4E31-935A-9096AEB94C5D}" type="presParOf" srcId="{63529F29-F144-495B-BD62-D9B6F2D7AE58}" destId="{C73A3FCC-E37A-4AC9-9296-2EA2BF3B4ACC}" srcOrd="4" destOrd="0" presId="urn:microsoft.com/office/officeart/2005/8/layout/list1"/>
    <dgm:cxn modelId="{BF34B3ED-FE2B-4279-9ECA-6A67948F2D4B}" type="presParOf" srcId="{C73A3FCC-E37A-4AC9-9296-2EA2BF3B4ACC}" destId="{E9A8DFE5-76F6-4DF0-A23A-90C98605988B}" srcOrd="0" destOrd="0" presId="urn:microsoft.com/office/officeart/2005/8/layout/list1"/>
    <dgm:cxn modelId="{C43449AE-B10B-40B9-8309-9931E95BA8CF}" type="presParOf" srcId="{C73A3FCC-E37A-4AC9-9296-2EA2BF3B4ACC}" destId="{0E855E36-B58B-45B8-A3D8-949B770DB796}" srcOrd="1" destOrd="0" presId="urn:microsoft.com/office/officeart/2005/8/layout/list1"/>
    <dgm:cxn modelId="{EB0077E0-2E89-4833-AF1A-1D5196B1B750}" type="presParOf" srcId="{63529F29-F144-495B-BD62-D9B6F2D7AE58}" destId="{615C5AD1-C691-4279-BDDB-DE3065BA77A7}" srcOrd="5" destOrd="0" presId="urn:microsoft.com/office/officeart/2005/8/layout/list1"/>
    <dgm:cxn modelId="{469851A3-0A6F-49B9-A323-FF44CCF432E5}" type="presParOf" srcId="{63529F29-F144-495B-BD62-D9B6F2D7AE58}" destId="{06CF2291-BEF1-4AD6-8D7B-804C25CCE3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Commissioner’s Office</a:t>
          </a:r>
          <a:endParaRPr lang="en-US" sz="2000" i="1" kern="1200" dirty="0">
            <a:solidFill>
              <a:schemeClr val="bg1"/>
            </a:solidFill>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Women’s Health</a:t>
          </a:r>
          <a:endParaRPr lang="en-US" sz="2000" kern="1200" dirty="0">
            <a:solidFill>
              <a:schemeClr val="bg1"/>
            </a:solidFill>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Laboratory Services</a:t>
          </a:r>
          <a:endParaRPr lang="en-US" sz="2000" kern="1200" dirty="0">
            <a:solidFill>
              <a:schemeClr val="bg1"/>
            </a:solidFill>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498408" y="5004028"/>
        <a:ext cx="3483865" cy="66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84C4A-6AB1-4A5D-9736-4E0C4D46D426}">
      <dsp:nvSpPr>
        <dsp:cNvPr id="0" name=""/>
        <dsp:cNvSpPr/>
      </dsp:nvSpPr>
      <dsp:spPr>
        <a:xfrm>
          <a:off x="0" y="1240992"/>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1"/>
            </a:rPr>
            <a:t>Kristen.Eggles@ky.gov</a:t>
          </a:r>
          <a:endParaRPr lang="en-US" sz="2500" kern="1200" dirty="0"/>
        </a:p>
        <a:p>
          <a:pPr marL="228600" lvl="1" indent="-228600" algn="l" defTabSz="1111250">
            <a:lnSpc>
              <a:spcPct val="90000"/>
            </a:lnSpc>
            <a:spcBef>
              <a:spcPct val="0"/>
            </a:spcBef>
            <a:spcAft>
              <a:spcPct val="15000"/>
            </a:spcAft>
            <a:buChar char="•"/>
          </a:pPr>
          <a:r>
            <a:rPr lang="en-US" sz="2500" kern="1200" dirty="0"/>
            <a:t>Ext. 262</a:t>
          </a:r>
        </a:p>
      </dsp:txBody>
      <dsp:txXfrm>
        <a:off x="0" y="1240992"/>
        <a:ext cx="6291714" cy="1456875"/>
      </dsp:txXfrm>
    </dsp:sp>
    <dsp:sp modelId="{662761AC-C65D-4975-8CA9-1CD5F2332F78}">
      <dsp:nvSpPr>
        <dsp:cNvPr id="0" name=""/>
        <dsp:cNvSpPr/>
      </dsp:nvSpPr>
      <dsp:spPr>
        <a:xfrm>
          <a:off x="314585" y="871992"/>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Regional Epi: Kristen Eggles </a:t>
          </a:r>
        </a:p>
      </dsp:txBody>
      <dsp:txXfrm>
        <a:off x="350611" y="908018"/>
        <a:ext cx="4332147" cy="665948"/>
      </dsp:txXfrm>
    </dsp:sp>
    <dsp:sp modelId="{06CF2291-BEF1-4AD6-8D7B-804C25CCE3B4}">
      <dsp:nvSpPr>
        <dsp:cNvPr id="0" name=""/>
        <dsp:cNvSpPr/>
      </dsp:nvSpPr>
      <dsp:spPr>
        <a:xfrm>
          <a:off x="0" y="3201867"/>
          <a:ext cx="6291714" cy="1456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520700" rIns="48830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hlinkClick xmlns:r="http://schemas.openxmlformats.org/officeDocument/2006/relationships" r:id="rId2"/>
            </a:rPr>
            <a:t>India.Martinez@barrenriverhealth.org</a:t>
          </a:r>
          <a:endParaRPr lang="en-US" sz="2500" kern="1200" dirty="0"/>
        </a:p>
        <a:p>
          <a:pPr marL="228600" lvl="1" indent="-228600" algn="l" defTabSz="1111250">
            <a:lnSpc>
              <a:spcPct val="90000"/>
            </a:lnSpc>
            <a:spcBef>
              <a:spcPct val="0"/>
            </a:spcBef>
            <a:spcAft>
              <a:spcPct val="15000"/>
            </a:spcAft>
            <a:buChar char="•"/>
          </a:pPr>
          <a:r>
            <a:rPr lang="en-US" sz="2500" kern="1200" dirty="0"/>
            <a:t>Ext. 105</a:t>
          </a:r>
        </a:p>
      </dsp:txBody>
      <dsp:txXfrm>
        <a:off x="0" y="3201867"/>
        <a:ext cx="6291714" cy="1456875"/>
      </dsp:txXfrm>
    </dsp:sp>
    <dsp:sp modelId="{0E855E36-B58B-45B8-A3D8-949B770DB796}">
      <dsp:nvSpPr>
        <dsp:cNvPr id="0" name=""/>
        <dsp:cNvSpPr/>
      </dsp:nvSpPr>
      <dsp:spPr>
        <a:xfrm>
          <a:off x="314585" y="2832867"/>
          <a:ext cx="4404199"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1111250">
            <a:lnSpc>
              <a:spcPct val="90000"/>
            </a:lnSpc>
            <a:spcBef>
              <a:spcPct val="0"/>
            </a:spcBef>
            <a:spcAft>
              <a:spcPct val="35000"/>
            </a:spcAft>
            <a:buNone/>
          </a:pPr>
          <a:r>
            <a:rPr lang="en-US" sz="2500" kern="1200" dirty="0"/>
            <a:t>District Epi: India Martinez</a:t>
          </a:r>
        </a:p>
      </dsp:txBody>
      <dsp:txXfrm>
        <a:off x="350611" y="2868893"/>
        <a:ext cx="4332147" cy="6659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8A8CA3B-4F8E-4581-AED6-D5BA5B9C090E}" type="datetimeFigureOut">
              <a:rPr lang="en-US" smtClean="0"/>
              <a:t>10/12/2023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BE11978-8C19-4339-9CA6-E9123CA0E39B}" type="slidenum">
              <a:rPr lang="en-US" smtClean="0"/>
              <a:t>‹#›</a:t>
            </a:fld>
            <a:endParaRPr lang="en-US" dirty="0"/>
          </a:p>
        </p:txBody>
      </p:sp>
    </p:spTree>
    <p:extLst>
      <p:ext uri="{BB962C8B-B14F-4D97-AF65-F5344CB8AC3E}">
        <p14:creationId xmlns:p14="http://schemas.microsoft.com/office/powerpoint/2010/main" val="34067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data presented is for situational awareness and is not to be shared with the general public.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7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data is from KDPH COVID dashboard.</a:t>
            </a:r>
          </a:p>
          <a:p>
            <a:endParaRPr lang="en-US" dirty="0"/>
          </a:p>
          <a:p>
            <a:r>
              <a:rPr lang="en-US" dirty="0"/>
              <a:t>**This table and numbers below are showing COVID deaths as they are being counted instead of when they occurred.</a:t>
            </a:r>
          </a:p>
          <a:p>
            <a:endParaRPr lang="en-US" dirty="0"/>
          </a:p>
          <a:p>
            <a:r>
              <a:rPr lang="en-US" dirty="0"/>
              <a:t>Sept to Oct.</a:t>
            </a:r>
          </a:p>
          <a:p>
            <a:r>
              <a:rPr lang="en-US" dirty="0"/>
              <a:t>+ 1,811 cases</a:t>
            </a:r>
          </a:p>
          <a:p>
            <a:r>
              <a:rPr lang="en-US" dirty="0"/>
              <a:t>+ 4 deaths</a:t>
            </a:r>
          </a:p>
          <a:p>
            <a:endParaRPr lang="en-US" dirty="0"/>
          </a:p>
          <a:p>
            <a:r>
              <a:rPr lang="en-US" dirty="0"/>
              <a:t>August to September</a:t>
            </a:r>
          </a:p>
          <a:p>
            <a:r>
              <a:rPr lang="en-US" dirty="0"/>
              <a:t>+ 2885 cases</a:t>
            </a:r>
          </a:p>
          <a:p>
            <a:r>
              <a:rPr lang="en-US" dirty="0"/>
              <a:t>+ 7 deaths</a:t>
            </a:r>
          </a:p>
          <a:p>
            <a:endParaRPr lang="en-US" dirty="0"/>
          </a:p>
          <a:p>
            <a:r>
              <a:rPr lang="en-US" dirty="0"/>
              <a:t>July to August</a:t>
            </a:r>
          </a:p>
          <a:p>
            <a:r>
              <a:rPr lang="en-US" dirty="0"/>
              <a:t>+ 703 cases</a:t>
            </a:r>
          </a:p>
          <a:p>
            <a:r>
              <a:rPr lang="en-US" dirty="0"/>
              <a:t>+ 9 deaths</a:t>
            </a:r>
          </a:p>
          <a:p>
            <a:endParaRPr lang="en-US" dirty="0"/>
          </a:p>
          <a:p>
            <a:r>
              <a:rPr lang="en-US" dirty="0"/>
              <a:t>June to July</a:t>
            </a:r>
          </a:p>
          <a:p>
            <a:r>
              <a:rPr lang="en-US" dirty="0"/>
              <a:t>+ 666 cases</a:t>
            </a:r>
          </a:p>
          <a:p>
            <a:r>
              <a:rPr lang="en-US" dirty="0"/>
              <a:t>+ 18 deaths</a:t>
            </a:r>
          </a:p>
          <a:p>
            <a:endParaRPr lang="en-US" dirty="0"/>
          </a:p>
          <a:p>
            <a:r>
              <a:rPr lang="en-US" dirty="0"/>
              <a:t>May to June</a:t>
            </a:r>
          </a:p>
          <a:p>
            <a:r>
              <a:rPr lang="en-US" dirty="0"/>
              <a:t>+377 cases</a:t>
            </a:r>
          </a:p>
          <a:p>
            <a:r>
              <a:rPr lang="en-US" dirty="0"/>
              <a:t>+15 deaths </a:t>
            </a:r>
          </a:p>
          <a:p>
            <a:endParaRPr lang="en-US" dirty="0"/>
          </a:p>
          <a:p>
            <a:r>
              <a:rPr lang="en-US" dirty="0"/>
              <a:t>April to May</a:t>
            </a:r>
          </a:p>
          <a:p>
            <a:r>
              <a:rPr lang="en-US" dirty="0"/>
              <a:t>+815 case</a:t>
            </a:r>
          </a:p>
          <a:p>
            <a:r>
              <a:rPr lang="en-US" dirty="0"/>
              <a:t>+17 deaths</a:t>
            </a:r>
          </a:p>
          <a:p>
            <a:endParaRPr lang="en-US" dirty="0"/>
          </a:p>
          <a:p>
            <a:r>
              <a:rPr lang="en-US" dirty="0"/>
              <a:t>March to April</a:t>
            </a:r>
          </a:p>
          <a:p>
            <a:r>
              <a:rPr lang="en-US" dirty="0"/>
              <a:t>+984 case</a:t>
            </a:r>
          </a:p>
          <a:p>
            <a:r>
              <a:rPr lang="en-US" dirty="0"/>
              <a:t>+34 deaths</a:t>
            </a:r>
          </a:p>
          <a:p>
            <a:endParaRPr lang="en-US" dirty="0"/>
          </a:p>
          <a:p>
            <a:r>
              <a:rPr lang="en-US" dirty="0"/>
              <a:t>February to March</a:t>
            </a:r>
          </a:p>
          <a:p>
            <a:r>
              <a:rPr lang="en-US" dirty="0"/>
              <a:t>+1,720 cases</a:t>
            </a:r>
          </a:p>
          <a:p>
            <a:r>
              <a:rPr lang="en-US" dirty="0"/>
              <a:t>+8 deaths</a:t>
            </a:r>
          </a:p>
          <a:p>
            <a:endParaRPr lang="en-US" dirty="0"/>
          </a:p>
          <a:p>
            <a:r>
              <a:rPr lang="en-US" dirty="0"/>
              <a:t>January to February</a:t>
            </a:r>
          </a:p>
          <a:p>
            <a:r>
              <a:rPr lang="en-US" dirty="0"/>
              <a:t>+2,487 cases</a:t>
            </a:r>
          </a:p>
          <a:p>
            <a:r>
              <a:rPr lang="en-US" dirty="0"/>
              <a:t>+21 deaths</a:t>
            </a:r>
          </a:p>
          <a:p>
            <a:endParaRPr lang="en-US" dirty="0"/>
          </a:p>
          <a:p>
            <a:r>
              <a:rPr lang="en-US" dirty="0"/>
              <a:t>December to January:</a:t>
            </a:r>
          </a:p>
          <a:p>
            <a:r>
              <a:rPr lang="en-US" dirty="0"/>
              <a:t>+ 3,281 cases</a:t>
            </a:r>
          </a:p>
          <a:p>
            <a:r>
              <a:rPr lang="en-US" dirty="0"/>
              <a:t>+ 18 deaths </a:t>
            </a:r>
          </a:p>
          <a:p>
            <a:endParaRPr lang="en-US" dirty="0"/>
          </a:p>
          <a:p>
            <a:r>
              <a:rPr lang="en-US" dirty="0"/>
              <a:t>November to December:</a:t>
            </a:r>
          </a:p>
          <a:p>
            <a:r>
              <a:rPr lang="en-US" dirty="0"/>
              <a:t>+2,011 cases</a:t>
            </a:r>
          </a:p>
          <a:p>
            <a:r>
              <a:rPr lang="en-US" dirty="0"/>
              <a:t>+ 13 deaths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2023: 273 cases year-to-date, increased by 25 since last meeting.</a:t>
            </a:r>
          </a:p>
          <a:p>
            <a:endParaRPr lang="en-US" dirty="0"/>
          </a:p>
          <a:p>
            <a:r>
              <a:rPr lang="en-US" dirty="0"/>
              <a:t>Highest burden: Campy (71), IPD (31), and Salmonella (29). Enteric diseases are the highest burden followed by tickborne diseases. </a:t>
            </a:r>
          </a:p>
          <a:p>
            <a:endParaRPr lang="en-US" dirty="0"/>
          </a:p>
          <a:p>
            <a:endParaRPr lang="en-US" dirty="0"/>
          </a:p>
          <a:p>
            <a:r>
              <a:rPr lang="en-US" dirty="0"/>
              <a:t>**Numbers are not finalized and are subject to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5AE93F-1D82-428D-A0D2-105DFB9FB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7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9.jpeg"/><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968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131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290415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EB0-C2A5-4FAB-B283-B9A69E55D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83F938-A448-42A8-A818-28BBE343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D1BDF-06E2-4025-ACC0-78AC8FFCB187}"/>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5" name="Footer Placeholder 4">
            <a:extLst>
              <a:ext uri="{FF2B5EF4-FFF2-40B4-BE49-F238E27FC236}">
                <a16:creationId xmlns:a16="http://schemas.microsoft.com/office/drawing/2014/main" id="{95B94617-1290-4C19-9943-F916AB92E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BCD3FA-34D6-4B23-ABA6-81D1E593A39E}"/>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582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69BF-E533-4EF0-9F4E-18F12565C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0C8FE-0332-4D3F-860A-D44C9AA29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5A0E0-36F8-489A-B0DC-432387E8B6B7}"/>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5" name="Footer Placeholder 4">
            <a:extLst>
              <a:ext uri="{FF2B5EF4-FFF2-40B4-BE49-F238E27FC236}">
                <a16:creationId xmlns:a16="http://schemas.microsoft.com/office/drawing/2014/main" id="{A270FA13-A6FC-4290-B241-CB35A90929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589AD-86C8-4E58-AB7C-7F05E24B58B3}"/>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29627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D181-B9D1-4307-8252-278FD08A2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6145E-33A5-4E1D-BA2F-C5E0C45B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7A0C-0687-47EB-AD8F-D0319CFC7557}"/>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5" name="Footer Placeholder 4">
            <a:extLst>
              <a:ext uri="{FF2B5EF4-FFF2-40B4-BE49-F238E27FC236}">
                <a16:creationId xmlns:a16="http://schemas.microsoft.com/office/drawing/2014/main" id="{1ABA19AC-8FBA-4564-9D41-E7DF8FA51F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3D9D69-6EF9-414D-B4A9-803546FAC14F}"/>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8107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0F8F-71A0-4358-9B66-64B7B5DC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32FCBF-FD46-4F75-953E-FD7C2253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4A159-0090-4700-B1BB-C3173CF0B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790C2-ADE7-4D62-80F2-2CCC3E0B8E52}"/>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6" name="Footer Placeholder 5">
            <a:extLst>
              <a:ext uri="{FF2B5EF4-FFF2-40B4-BE49-F238E27FC236}">
                <a16:creationId xmlns:a16="http://schemas.microsoft.com/office/drawing/2014/main" id="{5E8D0943-4225-4521-A132-AC9857BC55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28CE44-65D5-4818-91BF-FD6ACD9410A8}"/>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61667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F54-B346-45C1-A647-333D71B19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447CB-10A4-40AB-9E6C-31D1F1083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FC865-C19C-4343-A030-97DFD1935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14890-0EE2-4A29-B544-EEF935B53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08F76-B76A-4D4D-96EF-93A0F1B19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0DC0F-0F0A-4D5D-9C12-E6581FB38FE6}"/>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8" name="Footer Placeholder 7">
            <a:extLst>
              <a:ext uri="{FF2B5EF4-FFF2-40B4-BE49-F238E27FC236}">
                <a16:creationId xmlns:a16="http://schemas.microsoft.com/office/drawing/2014/main" id="{B801BB20-6A4B-4CA7-BABC-1CE53DDB8A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53AF35-BF3C-40FD-BC76-C296FE196850}"/>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1156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0D02-4726-4CB0-BB10-B648CB3FBB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8454D-BD27-4E3A-98D1-BB266942675F}"/>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4" name="Footer Placeholder 3">
            <a:extLst>
              <a:ext uri="{FF2B5EF4-FFF2-40B4-BE49-F238E27FC236}">
                <a16:creationId xmlns:a16="http://schemas.microsoft.com/office/drawing/2014/main" id="{72C435D9-EFF1-47E1-8449-0173EEC9A8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504DC-65F3-466A-A1A0-B2C471DABAD4}"/>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927949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DD750-E22A-48E7-99B1-C07E48FE63B3}"/>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3" name="Footer Placeholder 2">
            <a:extLst>
              <a:ext uri="{FF2B5EF4-FFF2-40B4-BE49-F238E27FC236}">
                <a16:creationId xmlns:a16="http://schemas.microsoft.com/office/drawing/2014/main" id="{0509553F-95D0-4FAE-83BA-EBAB10AAC3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3EEE5E-9332-4BF1-A72F-21E422814D47}"/>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9563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09950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3B8D-1935-4695-913B-E6999D45F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90B2A-E847-4D32-B845-7E8C59959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7A239-A2C6-4D7D-AFFA-FFA0B282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72E8-163B-4405-90E2-14C970998890}"/>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6" name="Footer Placeholder 5">
            <a:extLst>
              <a:ext uri="{FF2B5EF4-FFF2-40B4-BE49-F238E27FC236}">
                <a16:creationId xmlns:a16="http://schemas.microsoft.com/office/drawing/2014/main" id="{1D8A8ACE-3970-4881-9571-161B9F9ED9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EA55E8-6C0C-4659-9194-1EC75306F8F8}"/>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11489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3BFC-0917-48B6-8D5A-675D1A95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8B515-C63B-4540-AE75-0430E077E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3CA482-8D59-4A44-B25D-A16AAFA9C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0B2C-8F68-43AF-B3BB-9E5DED9B7148}"/>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6" name="Footer Placeholder 5">
            <a:extLst>
              <a:ext uri="{FF2B5EF4-FFF2-40B4-BE49-F238E27FC236}">
                <a16:creationId xmlns:a16="http://schemas.microsoft.com/office/drawing/2014/main" id="{C33F24D5-3855-4D50-BB8F-97FCE18493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B32A9-027B-47C3-B9A6-7071E78BD1C1}"/>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2164629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8155-35C2-42AA-9A33-55C8698EB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64B1D-2655-4616-9F71-C23CF8F6C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842C4-6AB1-4BF3-AB8D-25C75DA07B0F}"/>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5" name="Footer Placeholder 4">
            <a:extLst>
              <a:ext uri="{FF2B5EF4-FFF2-40B4-BE49-F238E27FC236}">
                <a16:creationId xmlns:a16="http://schemas.microsoft.com/office/drawing/2014/main" id="{3EC19EBD-3DF6-45F6-811D-999ECB9763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BCF962-7B77-4E03-9EFC-D7259569008C}"/>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179446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87A35-2557-49DC-8828-21DF4487D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65E322-593C-42F9-B85E-D1DEF3951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8C67F-23BF-47D8-9ACB-ED927F2C6A11}"/>
              </a:ext>
            </a:extLst>
          </p:cNvPr>
          <p:cNvSpPr>
            <a:spLocks noGrp="1"/>
          </p:cNvSpPr>
          <p:nvPr>
            <p:ph type="dt" sz="half" idx="10"/>
          </p:nvPr>
        </p:nvSpPr>
        <p:spPr/>
        <p:txBody>
          <a:bodyPr/>
          <a:lstStyle/>
          <a:p>
            <a:fld id="{3630F844-BA5A-4B4F-B00B-674A956FE743}" type="datetimeFigureOut">
              <a:rPr lang="en-US" smtClean="0"/>
              <a:t>10/12/2023</a:t>
            </a:fld>
            <a:endParaRPr lang="en-US" dirty="0"/>
          </a:p>
        </p:txBody>
      </p:sp>
      <p:sp>
        <p:nvSpPr>
          <p:cNvPr id="5" name="Footer Placeholder 4">
            <a:extLst>
              <a:ext uri="{FF2B5EF4-FFF2-40B4-BE49-F238E27FC236}">
                <a16:creationId xmlns:a16="http://schemas.microsoft.com/office/drawing/2014/main" id="{F05520F5-80BB-48AE-84EB-26410A5E41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53D5A3-0C27-4123-A3CC-1D9A4842CEE7}"/>
              </a:ext>
            </a:extLst>
          </p:cNvPr>
          <p:cNvSpPr>
            <a:spLocks noGrp="1"/>
          </p:cNvSpPr>
          <p:nvPr>
            <p:ph type="sldNum" sz="quarter" idx="12"/>
          </p:nvPr>
        </p:nvSpPr>
        <p:spPr/>
        <p:txBody>
          <a:bodyPr/>
          <a:lstStyle/>
          <a:p>
            <a:fld id="{3D934273-E8B1-481C-AFDA-B96181A1415E}" type="slidenum">
              <a:rPr lang="en-US" smtClean="0"/>
              <a:t>‹#›</a:t>
            </a:fld>
            <a:endParaRPr lang="en-US" dirty="0"/>
          </a:p>
        </p:txBody>
      </p:sp>
    </p:spTree>
    <p:extLst>
      <p:ext uri="{BB962C8B-B14F-4D97-AF65-F5344CB8AC3E}">
        <p14:creationId xmlns:p14="http://schemas.microsoft.com/office/powerpoint/2010/main" val="304032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203D-F5DD-4C11-867A-07589E43251A}"/>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A2A6DFB-35A6-4113-8F91-49BB2D8A6974}"/>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BDA1B-23EB-4428-86BF-86B72366605B}"/>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10/12/2023</a:t>
            </a:fld>
            <a:endParaRPr lang="en-US" dirty="0"/>
          </a:p>
        </p:txBody>
      </p:sp>
      <p:sp>
        <p:nvSpPr>
          <p:cNvPr id="5" name="Footer Placeholder 4">
            <a:extLst>
              <a:ext uri="{FF2B5EF4-FFF2-40B4-BE49-F238E27FC236}">
                <a16:creationId xmlns:a16="http://schemas.microsoft.com/office/drawing/2014/main" id="{B06BFB42-9589-483C-AEF9-6EBDB7DE16BD}"/>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53F1878-EEE0-4FC8-9D47-66C9EAC92640}"/>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759E-521B-4FDF-BAEB-537189CC1B4B}"/>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5BA07A-33F3-4E60-ADAE-A12DA44D8673}"/>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2F73D-9E14-47CF-946A-CB3DC5DC40C4}"/>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10/12/2023</a:t>
            </a:fld>
            <a:endParaRPr lang="en-US" dirty="0"/>
          </a:p>
        </p:txBody>
      </p:sp>
      <p:sp>
        <p:nvSpPr>
          <p:cNvPr id="5" name="Footer Placeholder 4">
            <a:extLst>
              <a:ext uri="{FF2B5EF4-FFF2-40B4-BE49-F238E27FC236}">
                <a16:creationId xmlns:a16="http://schemas.microsoft.com/office/drawing/2014/main" id="{EF04D24F-BE08-4D5D-B280-EAE0A6986A33}"/>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A7A33D-A9FB-4414-BF20-B64E36B607AB}"/>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C600-8572-4980-9DD1-BC8375058CF8}"/>
              </a:ext>
            </a:extLst>
          </p:cNvPr>
          <p:cNvSpPr>
            <a:spLocks noGrp="1"/>
          </p:cNvSpPr>
          <p:nvPr>
            <p:ph type="title"/>
          </p:nvPr>
        </p:nvSpPr>
        <p:spPr>
          <a:xfrm>
            <a:off x="2231136" y="964692"/>
            <a:ext cx="7729728" cy="118872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A6B5B9-9617-41EE-BB7F-9C3733C17810}"/>
              </a:ext>
            </a:extLst>
          </p:cNvPr>
          <p:cNvSpPr>
            <a:spLocks noGrp="1"/>
          </p:cNvSpPr>
          <p:nvPr>
            <p:ph type="body" idx="1"/>
          </p:nvPr>
        </p:nvSpPr>
        <p:spPr>
          <a:xfrm>
            <a:off x="2231136" y="2638044"/>
            <a:ext cx="7729728" cy="3101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03F7A-42BA-47B4-9D1A-B713BB49E4FA}"/>
              </a:ext>
            </a:extLst>
          </p:cNvPr>
          <p:cNvSpPr>
            <a:spLocks noGrp="1"/>
          </p:cNvSpPr>
          <p:nvPr>
            <p:ph type="dt" sz="half" idx="10"/>
          </p:nvPr>
        </p:nvSpPr>
        <p:spPr>
          <a:xfrm>
            <a:off x="7821429" y="6238816"/>
            <a:ext cx="2753746" cy="323968"/>
          </a:xfrm>
          <a:prstGeom prst="rect">
            <a:avLst/>
          </a:prstGeom>
        </p:spPr>
        <p:txBody>
          <a:bodyPr/>
          <a:lstStyle/>
          <a:p>
            <a:fld id="{9DD0F58F-385B-4E3B-AE98-0AABC052F2D7}" type="datetimeFigureOut">
              <a:rPr lang="en-US" smtClean="0"/>
              <a:t>10/12/2023</a:t>
            </a:fld>
            <a:endParaRPr lang="en-US" dirty="0"/>
          </a:p>
        </p:txBody>
      </p:sp>
      <p:sp>
        <p:nvSpPr>
          <p:cNvPr id="5" name="Footer Placeholder 4">
            <a:extLst>
              <a:ext uri="{FF2B5EF4-FFF2-40B4-BE49-F238E27FC236}">
                <a16:creationId xmlns:a16="http://schemas.microsoft.com/office/drawing/2014/main" id="{0673C9C3-C080-42D9-8072-7A1A9F64A287}"/>
              </a:ext>
            </a:extLst>
          </p:cNvPr>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A3CC5DC-7BB0-44A2-ABF6-0CBE65E629CE}"/>
              </a:ext>
            </a:extLst>
          </p:cNvPr>
          <p:cNvSpPr>
            <a:spLocks noGrp="1"/>
          </p:cNvSpPr>
          <p:nvPr>
            <p:ph type="sldNum" sz="quarter" idx="12"/>
          </p:nvPr>
        </p:nvSpPr>
        <p:spPr>
          <a:xfrm>
            <a:off x="10758922" y="6217920"/>
            <a:ext cx="365760" cy="365760"/>
          </a:xfrm>
          <a:prstGeom prst="ellipse">
            <a:avLst/>
          </a:prstGeom>
        </p:spPr>
        <p:txBody>
          <a:bodyPr/>
          <a:lstStyle/>
          <a:p>
            <a:fld id="{2F4905BC-13E0-4616-9D49-8892E4B0D9AD}" type="slidenum">
              <a:rPr lang="en-US" smtClean="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8994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5039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729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1301132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7655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157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0278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11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0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32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40237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418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3072">
          <p15:clr>
            <a:srgbClr val="FBAE40"/>
          </p15:clr>
        </p15:guide>
        <p15:guide id="3" orient="horz" pos="39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52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2863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86804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51551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10/12/2023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528591199"/>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609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otham Bold" pitchFamily="50"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87759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otham Bold" pitchFamily="50"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7257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lack" panose="02000604040000020004" pitchFamily="50"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9884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old" pitchFamily="50"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5900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02402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41865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30959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Gotham Medium" panose="02000604030000020004" pitchFamily="50"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274293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4905BC-13E0-4616-9D49-8892E4B0D9AD}"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246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689451" y="1742388"/>
            <a:ext cx="6874476" cy="1902191"/>
          </a:xfrm>
        </p:spPr>
        <p:txBody>
          <a:bodyPr anchor="b">
            <a:normAutofit/>
          </a:bodyPr>
          <a:lstStyle>
            <a:lvl1pPr algn="l">
              <a:defRPr sz="4400" b="0">
                <a:solidFill>
                  <a:srgbClr val="01203D"/>
                </a:solidFill>
                <a:latin typeface="Gotham Black" panose="02000604040000020004" pitchFamily="50" charset="0"/>
              </a:defRPr>
            </a:lvl1pPr>
          </a:lstStyle>
          <a:p>
            <a:r>
              <a:rPr lang="en-US" dirty="0"/>
              <a:t>Click to edit title</a:t>
            </a:r>
          </a:p>
        </p:txBody>
      </p:sp>
      <p:sp>
        <p:nvSpPr>
          <p:cNvPr id="16" name="Subtitle 2"/>
          <p:cNvSpPr>
            <a:spLocks noGrp="1"/>
          </p:cNvSpPr>
          <p:nvPr>
            <p:ph type="subTitle" idx="1" hasCustomPrompt="1"/>
          </p:nvPr>
        </p:nvSpPr>
        <p:spPr>
          <a:xfrm>
            <a:off x="4689451" y="3644579"/>
            <a:ext cx="6874476" cy="679306"/>
          </a:xfrm>
        </p:spPr>
        <p:txBody>
          <a:bodyPr anchor="ctr">
            <a:normAutofit/>
          </a:bodyPr>
          <a:lstStyle>
            <a:lvl1pPr marL="0" indent="0" algn="l">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Rectangle 7"/>
          <p:cNvSpPr/>
          <p:nvPr userDrawn="1"/>
        </p:nvSpPr>
        <p:spPr>
          <a:xfrm>
            <a:off x="-9331" y="0"/>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3" hasCustomPrompt="1"/>
          </p:nvPr>
        </p:nvSpPr>
        <p:spPr>
          <a:xfrm>
            <a:off x="4689451" y="4342547"/>
            <a:ext cx="6874476" cy="651116"/>
          </a:xfrm>
        </p:spPr>
        <p:txBody>
          <a:bodyPr anchor="ctr">
            <a:normAutofit/>
          </a:bodyPr>
          <a:lstStyle>
            <a:lvl1pPr marL="0" indent="0" algn="l">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451" y="5187069"/>
            <a:ext cx="2048256" cy="1103112"/>
          </a:xfrm>
          <a:prstGeom prst="rect">
            <a:avLst/>
          </a:prstGeom>
        </p:spPr>
      </p:pic>
      <p:sp>
        <p:nvSpPr>
          <p:cNvPr id="11" name="Rectangle 10"/>
          <p:cNvSpPr/>
          <p:nvPr userDrawn="1"/>
        </p:nvSpPr>
        <p:spPr>
          <a:xfrm>
            <a:off x="4059748" y="6470420"/>
            <a:ext cx="8139871"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pic>
        <p:nvPicPr>
          <p:cNvPr id="10" name="Graphic 9">
            <a:extLst>
              <a:ext uri="{FF2B5EF4-FFF2-40B4-BE49-F238E27FC236}">
                <a16:creationId xmlns:a16="http://schemas.microsoft.com/office/drawing/2014/main" id="{B62F158F-E475-41B0-A9F2-FA6EAC337C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9728" y="5187069"/>
            <a:ext cx="1125835" cy="1106424"/>
          </a:xfrm>
          <a:prstGeom prst="rect">
            <a:avLst/>
          </a:prstGeom>
        </p:spPr>
      </p:pic>
      <p:pic>
        <p:nvPicPr>
          <p:cNvPr id="4" name="Picture 3" descr="Logo&#10;&#10;Description automatically generated">
            <a:extLst>
              <a:ext uri="{FF2B5EF4-FFF2-40B4-BE49-F238E27FC236}">
                <a16:creationId xmlns:a16="http://schemas.microsoft.com/office/drawing/2014/main" id="{F0A85846-F6C6-2601-7233-C70FAF47F1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73165" y="5187069"/>
            <a:ext cx="2190762" cy="1106424"/>
          </a:xfrm>
          <a:prstGeom prst="rect">
            <a:avLst/>
          </a:prstGeom>
        </p:spPr>
      </p:pic>
    </p:spTree>
    <p:extLst>
      <p:ext uri="{BB962C8B-B14F-4D97-AF65-F5344CB8AC3E}">
        <p14:creationId xmlns:p14="http://schemas.microsoft.com/office/powerpoint/2010/main" val="3617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64">
          <p15:clr>
            <a:srgbClr val="FBAE40"/>
          </p15:clr>
        </p15:guide>
        <p15:guide id="2" pos="52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49580" y="967615"/>
            <a:ext cx="11292840" cy="1902191"/>
          </a:xfrm>
        </p:spPr>
        <p:txBody>
          <a:bodyPr anchor="b">
            <a:normAutofit/>
          </a:bodyPr>
          <a:lstStyle>
            <a:lvl1pPr algn="ctr">
              <a:defRPr sz="4000" b="0">
                <a:solidFill>
                  <a:srgbClr val="01203D"/>
                </a:solidFill>
                <a:latin typeface="Gotham Black" panose="02000604040000020004" pitchFamily="50" charset="0"/>
              </a:defRPr>
            </a:lvl1pPr>
          </a:lstStyle>
          <a:p>
            <a:r>
              <a:rPr lang="en-US" dirty="0"/>
              <a:t>Click to edit presentation title</a:t>
            </a:r>
          </a:p>
        </p:txBody>
      </p:sp>
      <p:sp>
        <p:nvSpPr>
          <p:cNvPr id="15" name="Subtitle 2"/>
          <p:cNvSpPr>
            <a:spLocks noGrp="1"/>
          </p:cNvSpPr>
          <p:nvPr>
            <p:ph type="subTitle" idx="1" hasCustomPrompt="1"/>
          </p:nvPr>
        </p:nvSpPr>
        <p:spPr>
          <a:xfrm>
            <a:off x="449580" y="2972448"/>
            <a:ext cx="11292840" cy="576664"/>
          </a:xfrm>
        </p:spPr>
        <p:txBody>
          <a:bodyPr>
            <a:normAutofit/>
          </a:bodyPr>
          <a:lstStyle>
            <a:lvl1pPr marL="0" indent="0" algn="ctr">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449580" y="3627140"/>
            <a:ext cx="11292840" cy="573088"/>
          </a:xfrm>
          <a:noFill/>
        </p:spPr>
        <p:txBody>
          <a:bodyPr anchor="ctr">
            <a:normAutofit/>
          </a:bodyPr>
          <a:lstStyle>
            <a:lvl1pPr marL="0" indent="0" algn="ctr">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7" name="Rectangle 16">
            <a:extLst>
              <a:ext uri="{FF2B5EF4-FFF2-40B4-BE49-F238E27FC236}">
                <a16:creationId xmlns:a16="http://schemas.microsoft.com/office/drawing/2014/main" id="{2E8C2459-C6F1-448D-8985-63E4F092145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ED2E57C7-4CEB-4A55-93E5-172405F4E44F}"/>
              </a:ext>
            </a:extLst>
          </p:cNvPr>
          <p:cNvSpPr>
            <a:spLocks noGrp="1"/>
          </p:cNvSpPr>
          <p:nvPr>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3" name="Group 12">
            <a:extLst>
              <a:ext uri="{FF2B5EF4-FFF2-40B4-BE49-F238E27FC236}">
                <a16:creationId xmlns:a16="http://schemas.microsoft.com/office/drawing/2014/main" id="{94DD7FE5-F750-52B8-6425-0880B53E501E}"/>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CF61CC0-17B9-9175-B5AD-B1ADA972C6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0" name="Graphic 19">
              <a:extLst>
                <a:ext uri="{FF2B5EF4-FFF2-40B4-BE49-F238E27FC236}">
                  <a16:creationId xmlns:a16="http://schemas.microsoft.com/office/drawing/2014/main" id="{BF7CACC4-ECF8-3323-F11A-806C449212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1" name="Picture 20" descr="Logo&#10;&#10;Description automatically generated">
              <a:extLst>
                <a:ext uri="{FF2B5EF4-FFF2-40B4-BE49-F238E27FC236}">
                  <a16:creationId xmlns:a16="http://schemas.microsoft.com/office/drawing/2014/main" id="{31C311CE-0294-9EC6-855E-5F77F66806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137052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9815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436316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Calibri Light" panose="020F0302020204030204" pitchFamily="34" charset="0"/>
                <a:cs typeface="Calibri Light" panose="020F0302020204030204" pitchFamily="34" charset="0"/>
              </a:rPr>
              <a:t>About Us</a:t>
            </a:r>
          </a:p>
        </p:txBody>
      </p:sp>
      <p:sp>
        <p:nvSpPr>
          <p:cNvPr id="11" name="TextBox 10"/>
          <p:cNvSpPr txBox="1"/>
          <p:nvPr userDrawn="1"/>
        </p:nvSpPr>
        <p:spPr>
          <a:xfrm>
            <a:off x="6172200" y="2261525"/>
            <a:ext cx="5578813" cy="3539430"/>
          </a:xfrm>
          <a:prstGeom prst="rect">
            <a:avLst/>
          </a:prstGeom>
          <a:noFill/>
        </p:spPr>
        <p:txBody>
          <a:bodyPr wrap="square" rtlCol="0">
            <a:spAutoFit/>
          </a:bodyPr>
          <a:lstStyle/>
          <a:p>
            <a:r>
              <a:rPr lang="en-US" sz="1600" dirty="0">
                <a:latin typeface="Gotham Medium" panose="02000604030000020004" pitchFamily="50" charset="0"/>
              </a:rPr>
              <a:t>The Department for Public Health (DPH) is dedicated to improving health and</a:t>
            </a:r>
            <a:r>
              <a:rPr lang="en-US" sz="1600" baseline="0" dirty="0">
                <a:latin typeface="Gotham Medium" panose="02000604030000020004" pitchFamily="50" charset="0"/>
              </a:rPr>
              <a:t> safety of Kentuckians through </a:t>
            </a:r>
            <a:r>
              <a:rPr lang="en-US" sz="1600" i="1" baseline="0" dirty="0">
                <a:latin typeface="Gotham Medium" panose="02000604030000020004" pitchFamily="50" charset="0"/>
              </a:rPr>
              <a:t>prevention</a:t>
            </a:r>
            <a:r>
              <a:rPr lang="en-US" sz="1600" baseline="0" dirty="0">
                <a:latin typeface="Gotham Medium" panose="02000604030000020004" pitchFamily="50" charset="0"/>
              </a:rPr>
              <a:t>, </a:t>
            </a:r>
            <a:r>
              <a:rPr lang="en-US" sz="1600" i="1" baseline="0" dirty="0">
                <a:latin typeface="Gotham Medium" panose="02000604030000020004" pitchFamily="50" charset="0"/>
              </a:rPr>
              <a:t>promotion</a:t>
            </a:r>
            <a:r>
              <a:rPr lang="en-US" sz="1600" baseline="0" dirty="0">
                <a:latin typeface="Gotham Medium" panose="02000604030000020004" pitchFamily="50" charset="0"/>
              </a:rPr>
              <a:t>, and </a:t>
            </a:r>
            <a:r>
              <a:rPr lang="en-US" sz="1600" i="1" baseline="0" dirty="0">
                <a:latin typeface="Gotham Medium" panose="02000604030000020004" pitchFamily="50" charset="0"/>
              </a:rPr>
              <a:t>protection</a:t>
            </a:r>
            <a:r>
              <a:rPr lang="en-US" sz="1600" baseline="0" dirty="0">
                <a:latin typeface="Gotham Medium" panose="02000604030000020004" pitchFamily="50" charset="0"/>
              </a:rPr>
              <a:t>.</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As a major component of the Cabinet for Health and Family Services, DPH provides guidance and support for health departments in all 120 counties.</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600" dirty="0">
              <a:latin typeface="Gotham Medium" panose="02000604030000020004" pitchFamily="50"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3516" y="6301807"/>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418307" y="2238360"/>
            <a:ext cx="5196308" cy="2275412"/>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pic>
        <p:nvPicPr>
          <p:cNvPr id="12" name="Graphic 11">
            <a:extLst>
              <a:ext uri="{FF2B5EF4-FFF2-40B4-BE49-F238E27FC236}">
                <a16:creationId xmlns:a16="http://schemas.microsoft.com/office/drawing/2014/main" id="{4F3DEF51-DA6D-4B21-89AE-E89E21091B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5584" y="4630548"/>
            <a:ext cx="1581753" cy="1554480"/>
          </a:xfrm>
          <a:prstGeom prst="rect">
            <a:avLst/>
          </a:prstGeom>
        </p:spPr>
      </p:pic>
    </p:spTree>
    <p:extLst>
      <p:ext uri="{BB962C8B-B14F-4D97-AF65-F5344CB8AC3E}">
        <p14:creationId xmlns:p14="http://schemas.microsoft.com/office/powerpoint/2010/main" val="103461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otham Medium" panose="02000604030000020004" pitchFamily="50"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otham Bold" pitchFamily="50" charset="0"/>
              </a:rPr>
              <a:t>Healthier People, </a:t>
            </a:r>
            <a:br>
              <a:rPr lang="en-US" sz="3200" b="0" dirty="0">
                <a:latin typeface="Gotham Bold" pitchFamily="50" charset="0"/>
              </a:rPr>
            </a:br>
            <a:r>
              <a:rPr lang="en-US" sz="3200" b="0" dirty="0">
                <a:latin typeface="Gotham Bold" pitchFamily="50"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rPr>
              <a:t>Prevention</a:t>
            </a:r>
          </a:p>
        </p:txBody>
      </p:sp>
      <p:sp>
        <p:nvSpPr>
          <p:cNvPr id="18" name="TextBox 17"/>
          <p:cNvSpPr txBox="1"/>
          <p:nvPr userDrawn="1"/>
        </p:nvSpPr>
        <p:spPr>
          <a:xfrm>
            <a:off x="5267039" y="3795907"/>
            <a:ext cx="1512451"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8069588" y="3795907"/>
            <a:ext cx="1590713"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2494744" y="4251846"/>
            <a:ext cx="0" cy="36576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430981" y="4242610"/>
            <a:ext cx="0" cy="36576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272791" y="4251846"/>
            <a:ext cx="0" cy="36576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292816" y="4893707"/>
            <a:ext cx="2675068" cy="1415772"/>
          </a:xfrm>
          <a:prstGeom prst="rect">
            <a:avLst/>
          </a:prstGeom>
          <a:noFill/>
        </p:spPr>
        <p:txBody>
          <a:bodyPr wrap="square" rtlCol="0">
            <a:spAutoFit/>
          </a:bodyPr>
          <a:lstStyle/>
          <a:p>
            <a:pPr algn="l">
              <a:lnSpc>
                <a:spcPct val="80000"/>
              </a:lnSpc>
              <a:spcAft>
                <a:spcPts val="1200"/>
              </a:spcAft>
            </a:pPr>
            <a:r>
              <a:rPr lang="en-US" sz="1400" dirty="0"/>
              <a:t>Environmental Inspections</a:t>
            </a:r>
          </a:p>
          <a:p>
            <a:pPr algn="l">
              <a:lnSpc>
                <a:spcPct val="80000"/>
              </a:lnSpc>
              <a:spcAft>
                <a:spcPts val="1200"/>
              </a:spcAft>
            </a:pPr>
            <a:r>
              <a:rPr lang="en-US" sz="1400" dirty="0"/>
              <a:t>Public Health and Disaster Preparedness</a:t>
            </a:r>
          </a:p>
          <a:p>
            <a:pPr algn="l">
              <a:lnSpc>
                <a:spcPct val="80000"/>
              </a:lnSpc>
              <a:spcAft>
                <a:spcPts val="1200"/>
              </a:spcAft>
            </a:pPr>
            <a:r>
              <a:rPr lang="en-US" sz="1400" dirty="0"/>
              <a:t>Disease Surveillance</a:t>
            </a:r>
          </a:p>
          <a:p>
            <a:pPr algn="l">
              <a:lnSpc>
                <a:spcPct val="80000"/>
              </a:lnSpc>
              <a:spcAft>
                <a:spcPts val="1200"/>
              </a:spcAft>
            </a:pPr>
            <a:r>
              <a:rPr lang="en-US" sz="1400" dirty="0"/>
              <a:t>Mobile Harm Reduction</a:t>
            </a:r>
          </a:p>
        </p:txBody>
      </p:sp>
      <p:sp>
        <p:nvSpPr>
          <p:cNvPr id="24" name="TextBox 23"/>
          <p:cNvSpPr txBox="1"/>
          <p:nvPr userDrawn="1"/>
        </p:nvSpPr>
        <p:spPr>
          <a:xfrm>
            <a:off x="2359207" y="4891065"/>
            <a:ext cx="1970554" cy="1243417"/>
          </a:xfrm>
          <a:prstGeom prst="rect">
            <a:avLst/>
          </a:prstGeom>
          <a:noFill/>
        </p:spPr>
        <p:txBody>
          <a:bodyPr wrap="square" rtlCol="0">
            <a:spAutoFit/>
          </a:bodyPr>
          <a:lstStyle/>
          <a:p>
            <a:pPr algn="l">
              <a:lnSpc>
                <a:spcPct val="80000"/>
              </a:lnSpc>
              <a:spcAft>
                <a:spcPts val="1200"/>
              </a:spcAft>
            </a:pPr>
            <a:r>
              <a:rPr lang="en-US" sz="1400" dirty="0"/>
              <a:t>HANDS</a:t>
            </a:r>
          </a:p>
          <a:p>
            <a:pPr algn="l">
              <a:lnSpc>
                <a:spcPct val="80000"/>
              </a:lnSpc>
              <a:spcAft>
                <a:spcPts val="1200"/>
              </a:spcAft>
            </a:pPr>
            <a:r>
              <a:rPr lang="en-US" sz="1400" dirty="0"/>
              <a:t>First Steps</a:t>
            </a:r>
          </a:p>
          <a:p>
            <a:pPr algn="l">
              <a:lnSpc>
                <a:spcPct val="80000"/>
              </a:lnSpc>
              <a:spcAft>
                <a:spcPts val="1200"/>
              </a:spcAft>
            </a:pPr>
            <a:r>
              <a:rPr lang="en-US" sz="1400" dirty="0"/>
              <a:t>Immunizations</a:t>
            </a:r>
          </a:p>
          <a:p>
            <a:pPr algn="l">
              <a:lnSpc>
                <a:spcPct val="80000"/>
              </a:lnSpc>
              <a:spcAft>
                <a:spcPts val="1200"/>
              </a:spcAft>
            </a:pPr>
            <a:r>
              <a:rPr lang="en-US" sz="1400" dirty="0"/>
              <a:t>Newborn Screening</a:t>
            </a:r>
          </a:p>
        </p:txBody>
      </p:sp>
      <p:sp>
        <p:nvSpPr>
          <p:cNvPr id="25" name="TextBox 24"/>
          <p:cNvSpPr txBox="1"/>
          <p:nvPr userDrawn="1"/>
        </p:nvSpPr>
        <p:spPr>
          <a:xfrm>
            <a:off x="8152611" y="4891065"/>
            <a:ext cx="2416939" cy="1243417"/>
          </a:xfrm>
          <a:prstGeom prst="rect">
            <a:avLst/>
          </a:prstGeom>
          <a:noFill/>
        </p:spPr>
        <p:txBody>
          <a:bodyPr wrap="square" rtlCol="0">
            <a:spAutoFit/>
          </a:bodyPr>
          <a:lstStyle/>
          <a:p>
            <a:pPr algn="l">
              <a:lnSpc>
                <a:spcPct val="80000"/>
              </a:lnSpc>
              <a:spcAft>
                <a:spcPts val="1200"/>
              </a:spcAft>
            </a:pPr>
            <a:r>
              <a:rPr lang="en-US" sz="1400" dirty="0"/>
              <a:t>WIC</a:t>
            </a:r>
          </a:p>
          <a:p>
            <a:pPr algn="l">
              <a:lnSpc>
                <a:spcPct val="80000"/>
              </a:lnSpc>
              <a:spcAft>
                <a:spcPts val="1200"/>
              </a:spcAft>
            </a:pPr>
            <a:r>
              <a:rPr lang="en-US" sz="1400" dirty="0"/>
              <a:t>Smoking Cessation</a:t>
            </a:r>
          </a:p>
          <a:p>
            <a:pPr algn="l">
              <a:lnSpc>
                <a:spcPct val="80000"/>
              </a:lnSpc>
              <a:spcAft>
                <a:spcPts val="1200"/>
              </a:spcAft>
            </a:pPr>
            <a:r>
              <a:rPr lang="en-US" sz="1400" dirty="0"/>
              <a:t>Diabetes Prevention</a:t>
            </a:r>
          </a:p>
          <a:p>
            <a:pPr algn="l">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54280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p15:clr>
            <a:srgbClr val="FBAE40"/>
          </p15:clr>
        </p15:guide>
        <p15:guide id="2" orient="horz" pos="295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108202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mn-lt"/>
              </a:rPr>
              <a:t>Overview of Kentucky’s Largest Healthcare System</a:t>
            </a:r>
          </a:p>
        </p:txBody>
      </p:sp>
    </p:spTree>
    <p:extLst>
      <p:ext uri="{BB962C8B-B14F-4D97-AF65-F5344CB8AC3E}">
        <p14:creationId xmlns:p14="http://schemas.microsoft.com/office/powerpoint/2010/main" val="261902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1424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10/12/2023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403437812"/>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rPr>
              <a:t>Health Equity</a:t>
            </a:r>
          </a:p>
          <a:p>
            <a:pPr lvl="0" algn="l" defTabSz="889000">
              <a:lnSpc>
                <a:spcPct val="80000"/>
              </a:lnSpc>
              <a:spcBef>
                <a:spcPct val="0"/>
              </a:spcBef>
              <a:spcAft>
                <a:spcPct val="35000"/>
              </a:spcAft>
            </a:pPr>
            <a:r>
              <a:rPr lang="en-US" sz="1100" kern="1200" dirty="0">
                <a:solidFill>
                  <a:srgbClr val="01203D"/>
                </a:solidFill>
              </a:rPr>
              <a:t>Nutrition Services </a:t>
            </a:r>
          </a:p>
          <a:p>
            <a:pPr lvl="0" algn="l" defTabSz="889000">
              <a:lnSpc>
                <a:spcPct val="80000"/>
              </a:lnSpc>
              <a:spcBef>
                <a:spcPct val="0"/>
              </a:spcBef>
              <a:spcAft>
                <a:spcPct val="35000"/>
              </a:spcAft>
            </a:pPr>
            <a:r>
              <a:rPr lang="en-US" sz="1100" kern="1200" dirty="0">
                <a:solidFill>
                  <a:srgbClr val="01203D"/>
                </a:solidFill>
              </a:rPr>
              <a:t>Child and Family Health Improvement</a:t>
            </a:r>
          </a:p>
          <a:p>
            <a:pPr lvl="0" algn="l" defTabSz="889000">
              <a:lnSpc>
                <a:spcPct val="80000"/>
              </a:lnSpc>
              <a:spcBef>
                <a:spcPct val="0"/>
              </a:spcBef>
              <a:spcAft>
                <a:spcPct val="35000"/>
              </a:spcAft>
            </a:pPr>
            <a:r>
              <a:rPr lang="en-US" sz="1100" kern="1200" dirty="0">
                <a:solidFill>
                  <a:srgbClr val="01203D"/>
                </a:solidFill>
              </a:rPr>
              <a:t>Early Childhood Development</a:t>
            </a:r>
          </a:p>
          <a:p>
            <a:pPr lvl="0" algn="l" defTabSz="889000">
              <a:lnSpc>
                <a:spcPct val="80000"/>
              </a:lnSpc>
              <a:spcBef>
                <a:spcPct val="0"/>
              </a:spcBef>
              <a:spcAft>
                <a:spcPct val="35000"/>
              </a:spcAft>
            </a:pPr>
            <a:r>
              <a:rPr lang="en-US" sz="1100" kern="1200" baseline="0" dirty="0">
                <a:solidFill>
                  <a:srgbClr val="01203D"/>
                </a:solidFill>
              </a:rPr>
              <a:t>Adolescent Health</a:t>
            </a:r>
          </a:p>
          <a:p>
            <a:pPr lvl="0" algn="l" defTabSz="889000">
              <a:lnSpc>
                <a:spcPct val="80000"/>
              </a:lnSpc>
              <a:spcBef>
                <a:spcPct val="0"/>
              </a:spcBef>
              <a:spcAft>
                <a:spcPct val="35000"/>
              </a:spcAft>
            </a:pPr>
            <a:r>
              <a:rPr lang="en-US" sz="1100" kern="1200" baseline="0" dirty="0">
                <a:solidFill>
                  <a:srgbClr val="01203D"/>
                </a:solidFill>
              </a:rPr>
              <a:t>School Health</a:t>
            </a:r>
          </a:p>
          <a:p>
            <a:pPr lvl="0" algn="l" defTabSz="889000">
              <a:lnSpc>
                <a:spcPct val="80000"/>
              </a:lnSpc>
              <a:spcBef>
                <a:spcPct val="0"/>
              </a:spcBef>
              <a:spcAft>
                <a:spcPct val="35000"/>
              </a:spcAft>
            </a:pPr>
            <a:r>
              <a:rPr lang="en-US" sz="1100" kern="1200" baseline="0" dirty="0">
                <a:solidFill>
                  <a:srgbClr val="01203D"/>
                </a:solidFill>
              </a:rPr>
              <a:t>Program Support</a:t>
            </a:r>
          </a:p>
          <a:p>
            <a:pPr lvl="0" algn="l" defTabSz="889000">
              <a:lnSpc>
                <a:spcPct val="80000"/>
              </a:lnSpc>
              <a:spcBef>
                <a:spcPct val="0"/>
              </a:spcBef>
              <a:spcAft>
                <a:spcPct val="35000"/>
              </a:spcAft>
            </a:pPr>
            <a:r>
              <a:rPr lang="en-US" sz="1100" kern="1200" baseline="0" dirty="0">
                <a:solidFill>
                  <a:srgbClr val="62BCF0"/>
                </a:solidFill>
              </a:rPr>
              <a:t>Breast and Cervical Cancer Screening</a:t>
            </a:r>
          </a:p>
          <a:p>
            <a:pPr lvl="0" algn="l" defTabSz="889000">
              <a:lnSpc>
                <a:spcPct val="80000"/>
              </a:lnSpc>
              <a:spcBef>
                <a:spcPct val="0"/>
              </a:spcBef>
              <a:spcAft>
                <a:spcPct val="35000"/>
              </a:spcAft>
            </a:pPr>
            <a:r>
              <a:rPr lang="en-US" sz="1100" kern="1200" baseline="0" dirty="0">
                <a:solidFill>
                  <a:srgbClr val="62BCF0"/>
                </a:solidFill>
              </a:rPr>
              <a:t>Family Planning</a:t>
            </a:r>
          </a:p>
          <a:p>
            <a:pPr lvl="0" algn="l" defTabSz="889000">
              <a:lnSpc>
                <a:spcPct val="80000"/>
              </a:lnSpc>
              <a:spcBef>
                <a:spcPct val="0"/>
              </a:spcBef>
              <a:spcAft>
                <a:spcPct val="35000"/>
              </a:spcAft>
            </a:pPr>
            <a:r>
              <a:rPr lang="en-US" sz="1100" kern="1200" baseline="0" dirty="0">
                <a:solidFill>
                  <a:srgbClr val="62BCF0"/>
                </a:solidFill>
              </a:rPr>
              <a:t>Preconception Health </a:t>
            </a:r>
          </a:p>
          <a:p>
            <a:pPr lvl="0" algn="l" defTabSz="889000">
              <a:lnSpc>
                <a:spcPct val="80000"/>
              </a:lnSpc>
              <a:spcBef>
                <a:spcPct val="0"/>
              </a:spcBef>
              <a:spcAft>
                <a:spcPct val="35000"/>
              </a:spcAft>
            </a:pPr>
            <a:r>
              <a:rPr lang="en-US" sz="1100" kern="1200" baseline="0" dirty="0">
                <a:solidFill>
                  <a:srgbClr val="62BCF0"/>
                </a:solidFill>
              </a:rPr>
              <a:t>Ovarian Cancer Awareness</a:t>
            </a:r>
          </a:p>
          <a:p>
            <a:pPr lvl="0" algn="l" defTabSz="889000">
              <a:lnSpc>
                <a:spcPct val="80000"/>
              </a:lnSpc>
              <a:spcBef>
                <a:spcPct val="0"/>
              </a:spcBef>
              <a:spcAft>
                <a:spcPct val="35000"/>
              </a:spcAft>
            </a:pPr>
            <a:r>
              <a:rPr lang="en-US" sz="1100" kern="1200" baseline="0" dirty="0">
                <a:solidFill>
                  <a:srgbClr val="84BC49"/>
                </a:solidFill>
              </a:rPr>
              <a:t>Chronic Disease Prevention</a:t>
            </a:r>
          </a:p>
          <a:p>
            <a:pPr lvl="0" algn="l" defTabSz="889000">
              <a:lnSpc>
                <a:spcPct val="80000"/>
              </a:lnSpc>
              <a:spcBef>
                <a:spcPct val="0"/>
              </a:spcBef>
              <a:spcAft>
                <a:spcPct val="35000"/>
              </a:spcAft>
            </a:pPr>
            <a:r>
              <a:rPr lang="en-US" sz="1100" kern="1200" baseline="0" dirty="0">
                <a:solidFill>
                  <a:srgbClr val="84BC49"/>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rPr>
              <a:t>Health</a:t>
            </a:r>
            <a:r>
              <a:rPr lang="en-US" sz="1100" kern="1200" baseline="0" dirty="0">
                <a:solidFill>
                  <a:srgbClr val="84BC49"/>
                </a:solidFill>
              </a:rPr>
              <a:t> Promotion</a:t>
            </a:r>
          </a:p>
          <a:p>
            <a:pPr lvl="0" algn="l" defTabSz="889000">
              <a:lnSpc>
                <a:spcPct val="80000"/>
              </a:lnSpc>
              <a:spcBef>
                <a:spcPct val="0"/>
              </a:spcBef>
              <a:spcAft>
                <a:spcPct val="35000"/>
              </a:spcAft>
            </a:pPr>
            <a:r>
              <a:rPr lang="en-US" sz="1100" kern="1200" baseline="0" dirty="0">
                <a:solidFill>
                  <a:srgbClr val="01203D"/>
                </a:solidFill>
              </a:rPr>
              <a:t>HIV/AIDS</a:t>
            </a:r>
          </a:p>
          <a:p>
            <a:pPr lvl="0" algn="l" defTabSz="889000">
              <a:lnSpc>
                <a:spcPct val="80000"/>
              </a:lnSpc>
              <a:spcBef>
                <a:spcPct val="0"/>
              </a:spcBef>
              <a:spcAft>
                <a:spcPct val="35000"/>
              </a:spcAft>
            </a:pPr>
            <a:r>
              <a:rPr lang="en-US" sz="1100" kern="1200" baseline="0" dirty="0">
                <a:solidFill>
                  <a:srgbClr val="01203D"/>
                </a:solidFill>
              </a:rPr>
              <a:t>Infectious Disease</a:t>
            </a:r>
          </a:p>
          <a:p>
            <a:pPr lvl="0" algn="l" defTabSz="889000">
              <a:lnSpc>
                <a:spcPct val="80000"/>
              </a:lnSpc>
              <a:spcBef>
                <a:spcPct val="0"/>
              </a:spcBef>
              <a:spcAft>
                <a:spcPct val="35000"/>
              </a:spcAft>
            </a:pPr>
            <a:r>
              <a:rPr lang="en-US" sz="1100" kern="1200" baseline="0" dirty="0">
                <a:solidFill>
                  <a:srgbClr val="01203D"/>
                </a:solidFill>
              </a:rPr>
              <a:t>Vital Statistics</a:t>
            </a:r>
          </a:p>
          <a:p>
            <a:pPr lvl="0" algn="l" defTabSz="889000">
              <a:lnSpc>
                <a:spcPct val="80000"/>
              </a:lnSpc>
              <a:spcBef>
                <a:spcPct val="0"/>
              </a:spcBef>
              <a:spcAft>
                <a:spcPct val="35000"/>
              </a:spcAft>
            </a:pPr>
            <a:r>
              <a:rPr lang="en-US" sz="1100" kern="1200" baseline="0" dirty="0">
                <a:solidFill>
                  <a:srgbClr val="01203D"/>
                </a:solidFill>
              </a:rPr>
              <a:t>Immunizations</a:t>
            </a:r>
          </a:p>
          <a:p>
            <a:pPr lvl="0" algn="l" defTabSz="889000">
              <a:lnSpc>
                <a:spcPct val="80000"/>
              </a:lnSpc>
              <a:spcBef>
                <a:spcPct val="0"/>
              </a:spcBef>
              <a:spcAft>
                <a:spcPct val="35000"/>
              </a:spcAft>
            </a:pPr>
            <a:r>
              <a:rPr lang="en-US" sz="1100" kern="1200" baseline="0" dirty="0">
                <a:solidFill>
                  <a:srgbClr val="62BCF0"/>
                </a:solidFill>
              </a:rPr>
              <a:t>Milk Safety</a:t>
            </a:r>
          </a:p>
          <a:p>
            <a:pPr lvl="0" algn="l" defTabSz="889000">
              <a:lnSpc>
                <a:spcPct val="80000"/>
              </a:lnSpc>
              <a:spcBef>
                <a:spcPct val="0"/>
              </a:spcBef>
              <a:spcAft>
                <a:spcPct val="35000"/>
              </a:spcAft>
            </a:pPr>
            <a:r>
              <a:rPr lang="en-US" sz="1100" kern="1200" baseline="0" dirty="0">
                <a:solidFill>
                  <a:srgbClr val="62BCF0"/>
                </a:solidFill>
              </a:rPr>
              <a:t>Food Safety</a:t>
            </a:r>
          </a:p>
          <a:p>
            <a:pPr lvl="0" algn="l" defTabSz="889000">
              <a:lnSpc>
                <a:spcPct val="80000"/>
              </a:lnSpc>
              <a:spcBef>
                <a:spcPct val="0"/>
              </a:spcBef>
              <a:spcAft>
                <a:spcPct val="35000"/>
              </a:spcAft>
            </a:pPr>
            <a:r>
              <a:rPr lang="en-US" sz="1100" kern="1200" baseline="0" dirty="0">
                <a:solidFill>
                  <a:srgbClr val="62BCF0"/>
                </a:solidFill>
              </a:rPr>
              <a:t>Environmental Management</a:t>
            </a:r>
          </a:p>
          <a:p>
            <a:pPr lvl="0" algn="l" defTabSz="889000">
              <a:lnSpc>
                <a:spcPct val="80000"/>
              </a:lnSpc>
              <a:spcBef>
                <a:spcPct val="0"/>
              </a:spcBef>
              <a:spcAft>
                <a:spcPct val="35000"/>
              </a:spcAft>
            </a:pPr>
            <a:r>
              <a:rPr lang="en-US" sz="1100" kern="1200" baseline="0" dirty="0">
                <a:solidFill>
                  <a:srgbClr val="62BCF0"/>
                </a:solidFill>
              </a:rPr>
              <a:t>Radiation Health</a:t>
            </a:r>
          </a:p>
          <a:p>
            <a:pPr lvl="0" algn="l" defTabSz="889000">
              <a:lnSpc>
                <a:spcPct val="80000"/>
              </a:lnSpc>
              <a:spcBef>
                <a:spcPct val="0"/>
              </a:spcBef>
              <a:spcAft>
                <a:spcPct val="35000"/>
              </a:spcAft>
            </a:pPr>
            <a:r>
              <a:rPr lang="en-US" sz="1100" kern="1200" baseline="0" dirty="0">
                <a:solidFill>
                  <a:srgbClr val="62BCF0"/>
                </a:solidFill>
              </a:rPr>
              <a:t>Public Safety</a:t>
            </a:r>
          </a:p>
          <a:p>
            <a:pPr lvl="0" algn="l" defTabSz="889000">
              <a:lnSpc>
                <a:spcPct val="80000"/>
              </a:lnSpc>
              <a:spcBef>
                <a:spcPct val="0"/>
              </a:spcBef>
              <a:spcAft>
                <a:spcPct val="35000"/>
              </a:spcAft>
            </a:pPr>
            <a:r>
              <a:rPr lang="en-US" sz="1100" kern="1200" baseline="0" dirty="0">
                <a:solidFill>
                  <a:srgbClr val="62BCF0"/>
                </a:solidFill>
              </a:rPr>
              <a:t>Public Health Preparedness</a:t>
            </a:r>
          </a:p>
          <a:p>
            <a:pPr lvl="0" algn="l" defTabSz="889000">
              <a:lnSpc>
                <a:spcPct val="80000"/>
              </a:lnSpc>
              <a:spcBef>
                <a:spcPct val="0"/>
              </a:spcBef>
              <a:spcAft>
                <a:spcPct val="35000"/>
              </a:spcAft>
            </a:pPr>
            <a:r>
              <a:rPr lang="en-US" sz="1100" kern="1200" baseline="0" dirty="0">
                <a:solidFill>
                  <a:srgbClr val="84BC49"/>
                </a:solidFill>
              </a:rPr>
              <a:t>Microbiology</a:t>
            </a:r>
          </a:p>
          <a:p>
            <a:pPr lvl="0" algn="l" defTabSz="889000">
              <a:lnSpc>
                <a:spcPct val="80000"/>
              </a:lnSpc>
              <a:spcBef>
                <a:spcPct val="0"/>
              </a:spcBef>
              <a:spcAft>
                <a:spcPct val="35000"/>
              </a:spcAft>
            </a:pPr>
            <a:r>
              <a:rPr lang="en-US" sz="1100" kern="1200" baseline="0" dirty="0">
                <a:solidFill>
                  <a:srgbClr val="84BC49"/>
                </a:solidFill>
              </a:rPr>
              <a:t>Molecular and Clinical Chemistry</a:t>
            </a:r>
          </a:p>
          <a:p>
            <a:pPr lvl="0" algn="l" defTabSz="889000">
              <a:lnSpc>
                <a:spcPct val="80000"/>
              </a:lnSpc>
              <a:spcBef>
                <a:spcPct val="0"/>
              </a:spcBef>
              <a:spcAft>
                <a:spcPct val="35000"/>
              </a:spcAft>
            </a:pPr>
            <a:r>
              <a:rPr lang="en-US" sz="1100" kern="1200" baseline="0" dirty="0">
                <a:solidFill>
                  <a:srgbClr val="84BC49"/>
                </a:solidFill>
              </a:rPr>
              <a:t>Global Preparedness and Environmental</a:t>
            </a:r>
          </a:p>
          <a:p>
            <a:pPr lvl="0" algn="l" defTabSz="889000">
              <a:lnSpc>
                <a:spcPct val="80000"/>
              </a:lnSpc>
              <a:spcBef>
                <a:spcPct val="0"/>
              </a:spcBef>
              <a:spcAft>
                <a:spcPct val="35000"/>
              </a:spcAft>
            </a:pPr>
            <a:r>
              <a:rPr lang="en-US" sz="1100" kern="1200" baseline="0" dirty="0">
                <a:solidFill>
                  <a:srgbClr val="84BC49"/>
                </a:solidFill>
              </a:rPr>
              <a:t>Business Operations</a:t>
            </a:r>
          </a:p>
          <a:p>
            <a:pPr lvl="0" algn="l" defTabSz="889000">
              <a:lnSpc>
                <a:spcPct val="80000"/>
              </a:lnSpc>
              <a:spcBef>
                <a:spcPct val="0"/>
              </a:spcBef>
              <a:spcAft>
                <a:spcPct val="35000"/>
              </a:spcAft>
            </a:pPr>
            <a:r>
              <a:rPr lang="en-US" sz="1100" kern="1200" baseline="0" dirty="0">
                <a:solidFill>
                  <a:srgbClr val="01203D"/>
                </a:solidFill>
              </a:rPr>
              <a:t>Contracts and Payment</a:t>
            </a:r>
          </a:p>
          <a:p>
            <a:pPr lvl="0" algn="l" defTabSz="889000">
              <a:lnSpc>
                <a:spcPct val="80000"/>
              </a:lnSpc>
              <a:spcBef>
                <a:spcPct val="0"/>
              </a:spcBef>
              <a:spcAft>
                <a:spcPct val="35000"/>
              </a:spcAft>
            </a:pPr>
            <a:r>
              <a:rPr lang="en-US" sz="1100" kern="1200" baseline="0" dirty="0">
                <a:solidFill>
                  <a:srgbClr val="01203D"/>
                </a:solidFill>
              </a:rPr>
              <a:t>Local Health Operations</a:t>
            </a:r>
          </a:p>
          <a:p>
            <a:pPr lvl="0" algn="l" defTabSz="889000">
              <a:lnSpc>
                <a:spcPct val="80000"/>
              </a:lnSpc>
              <a:spcBef>
                <a:spcPct val="0"/>
              </a:spcBef>
              <a:spcAft>
                <a:spcPct val="35000"/>
              </a:spcAft>
            </a:pPr>
            <a:r>
              <a:rPr lang="en-US" sz="1100" kern="1200" baseline="0" dirty="0">
                <a:solidFill>
                  <a:srgbClr val="01203D"/>
                </a:solidFill>
              </a:rPr>
              <a:t>Budget</a:t>
            </a:r>
          </a:p>
          <a:p>
            <a:pPr lvl="0" algn="l" defTabSz="889000">
              <a:lnSpc>
                <a:spcPct val="80000"/>
              </a:lnSpc>
              <a:spcBef>
                <a:spcPct val="0"/>
              </a:spcBef>
              <a:spcAft>
                <a:spcPct val="35000"/>
              </a:spcAft>
            </a:pPr>
            <a:r>
              <a:rPr lang="en-US" sz="1100" kern="1200" baseline="0" dirty="0">
                <a:solidFill>
                  <a:srgbClr val="01203D"/>
                </a:solidFill>
              </a:rPr>
              <a:t>Local Health Personnel</a:t>
            </a:r>
          </a:p>
          <a:p>
            <a:pPr lvl="0" algn="l" defTabSz="889000">
              <a:lnSpc>
                <a:spcPct val="80000"/>
              </a:lnSpc>
              <a:spcBef>
                <a:spcPct val="0"/>
              </a:spcBef>
              <a:spcAft>
                <a:spcPct val="35000"/>
              </a:spcAft>
            </a:pPr>
            <a:r>
              <a:rPr lang="en-US" sz="1100" kern="1200" baseline="0" dirty="0">
                <a:solidFill>
                  <a:srgbClr val="01203D"/>
                </a:solidFill>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otham Bold" pitchFamily="50" charset="0"/>
              </a:rPr>
              <a:t>Kentucky</a:t>
            </a:r>
            <a:br>
              <a:rPr lang="en-US" sz="3600" b="1" dirty="0">
                <a:solidFill>
                  <a:schemeClr val="bg1"/>
                </a:solidFill>
                <a:latin typeface="Gotham Bold" pitchFamily="50" charset="0"/>
              </a:rPr>
            </a:br>
            <a:r>
              <a:rPr lang="en-US" sz="3600" b="1" dirty="0">
                <a:solidFill>
                  <a:schemeClr val="bg1"/>
                </a:solidFill>
                <a:latin typeface="Gotham Bold" pitchFamily="50" charset="0"/>
              </a:rPr>
              <a:t>Department for</a:t>
            </a:r>
            <a:br>
              <a:rPr lang="en-US" sz="3600" b="1" dirty="0">
                <a:solidFill>
                  <a:schemeClr val="bg1"/>
                </a:solidFill>
                <a:latin typeface="Gotham Bold" pitchFamily="50" charset="0"/>
              </a:rPr>
            </a:br>
            <a:r>
              <a:rPr lang="en-US" sz="3600" b="1" dirty="0">
                <a:solidFill>
                  <a:schemeClr val="bg1"/>
                </a:solidFill>
                <a:latin typeface="Gotham Bold" pitchFamily="50" charset="0"/>
              </a:rPr>
              <a:t>Public Health</a:t>
            </a:r>
          </a:p>
        </p:txBody>
      </p:sp>
    </p:spTree>
    <p:extLst>
      <p:ext uri="{BB962C8B-B14F-4D97-AF65-F5344CB8AC3E}">
        <p14:creationId xmlns:p14="http://schemas.microsoft.com/office/powerpoint/2010/main" val="167665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4945" y="4578223"/>
            <a:ext cx="3132289" cy="1371600"/>
          </a:xfrm>
          <a:prstGeom prst="rect">
            <a:avLst/>
          </a:prstGeom>
        </p:spPr>
      </p:pic>
      <p:grpSp>
        <p:nvGrpSpPr>
          <p:cNvPr id="9" name="Group 8"/>
          <p:cNvGrpSpPr/>
          <p:nvPr userDrawn="1"/>
        </p:nvGrpSpPr>
        <p:grpSpPr>
          <a:xfrm>
            <a:off x="-7620" y="6446520"/>
            <a:ext cx="12199620" cy="411480"/>
            <a:chOff x="-7620" y="6446520"/>
            <a:chExt cx="12199620" cy="411480"/>
          </a:xfrm>
        </p:grpSpPr>
        <p:sp>
          <p:nvSpPr>
            <p:cNvPr id="15" name="Rectangle 14"/>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2" name="Rectangle 11"/>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3" name="Rectangle 12"/>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pic>
        <p:nvPicPr>
          <p:cNvPr id="7" name="Picture 6" descr="Logo&#10;&#10;Description automatically generated">
            <a:extLst>
              <a:ext uri="{FF2B5EF4-FFF2-40B4-BE49-F238E27FC236}">
                <a16:creationId xmlns:a16="http://schemas.microsoft.com/office/drawing/2014/main" id="{9171A8B2-2DA3-3733-D616-358D4127BE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9428" y="4612352"/>
            <a:ext cx="2715821" cy="1371600"/>
          </a:xfrm>
          <a:prstGeom prst="rect">
            <a:avLst/>
          </a:prstGeom>
        </p:spPr>
      </p:pic>
    </p:spTree>
    <p:extLst>
      <p:ext uri="{BB962C8B-B14F-4D97-AF65-F5344CB8AC3E}">
        <p14:creationId xmlns:p14="http://schemas.microsoft.com/office/powerpoint/2010/main" val="33178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6551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CB2-31C1-4D09-B85E-8B50C4AA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43271-8674-403F-BA7F-A344D0C6D875}"/>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A5A24-0736-4257-A1F9-98A9DBCBF706}"/>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5" name="Footer Placeholder 4">
            <a:extLst>
              <a:ext uri="{FF2B5EF4-FFF2-40B4-BE49-F238E27FC236}">
                <a16:creationId xmlns:a16="http://schemas.microsoft.com/office/drawing/2014/main" id="{8281001D-3F7A-403B-AC65-07EB3A4AC7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A7C9A-5379-4F33-BA29-336773130865}"/>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788500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FA32-9120-4EDD-A322-8F559AE1E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AF5B-3C65-45B0-A418-3001BF3CD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4B50-C124-4971-A122-A7473063078C}"/>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5" name="Footer Placeholder 4">
            <a:extLst>
              <a:ext uri="{FF2B5EF4-FFF2-40B4-BE49-F238E27FC236}">
                <a16:creationId xmlns:a16="http://schemas.microsoft.com/office/drawing/2014/main" id="{2BB3E794-3D34-4694-9D73-26BFF61524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5194F-65DC-42D9-BAE1-DA97F32A6AF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2544825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F6F1-C1E1-4DCF-A04F-7227E1C8D45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C0C24-CE44-4323-BE1D-E259585362C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AB87A-B980-4262-9D5D-98FF0657A622}"/>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5" name="Footer Placeholder 4">
            <a:extLst>
              <a:ext uri="{FF2B5EF4-FFF2-40B4-BE49-F238E27FC236}">
                <a16:creationId xmlns:a16="http://schemas.microsoft.com/office/drawing/2014/main" id="{01D9B1E3-7287-4F65-B556-6C48576FB8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C87F3-59D5-423D-AD44-43A3B08C61B4}"/>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42230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4F85-F7F8-400A-BEF1-A2CB3108F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4930B-1007-48E0-A27F-CFEE4DC9E4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76658-DC75-4D01-8C2F-38AB3CA1BB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03D3A-3A27-4DF0-822C-3420D5545E00}"/>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6" name="Footer Placeholder 5">
            <a:extLst>
              <a:ext uri="{FF2B5EF4-FFF2-40B4-BE49-F238E27FC236}">
                <a16:creationId xmlns:a16="http://schemas.microsoft.com/office/drawing/2014/main" id="{E211D44A-B0C0-426C-BE6C-D75B1E4337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D1B51F-E2DB-4846-892E-1CE42B1A1ED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7794068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42E3-BBCE-43E8-AD4F-28921F8A9D4E}"/>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47744-7BD1-4B83-9007-942D3902D6CD}"/>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07E6-9421-46D2-A7F1-3F6AF27DDA77}"/>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5F65B-53F3-48E1-950C-94FC04041AC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B5F445-7454-49E3-8EEB-8D0C62EA2E80}"/>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6A0B3-72A1-4251-A5F4-8B708A075351}"/>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8" name="Footer Placeholder 7">
            <a:extLst>
              <a:ext uri="{FF2B5EF4-FFF2-40B4-BE49-F238E27FC236}">
                <a16:creationId xmlns:a16="http://schemas.microsoft.com/office/drawing/2014/main" id="{5BC2781C-E45E-42E9-B602-6A23CC127F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C43195-400C-4F6B-88C5-668755C3F58C}"/>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585986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AC62-3D1D-4269-9D4C-FD9203028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3AE70C-59EB-44F0-ABC6-FB3320BCCFBD}"/>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4" name="Footer Placeholder 3">
            <a:extLst>
              <a:ext uri="{FF2B5EF4-FFF2-40B4-BE49-F238E27FC236}">
                <a16:creationId xmlns:a16="http://schemas.microsoft.com/office/drawing/2014/main" id="{5E04CAB7-5477-4060-A744-2D4319CDF0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841185-B717-4023-866F-1CC15308FDB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4088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20517-DCB2-49F1-87A9-68B5AC55CC85}"/>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3" name="Footer Placeholder 2">
            <a:extLst>
              <a:ext uri="{FF2B5EF4-FFF2-40B4-BE49-F238E27FC236}">
                <a16:creationId xmlns:a16="http://schemas.microsoft.com/office/drawing/2014/main" id="{1D264E31-2F24-40CA-8A40-7147774F25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9A9B52-5549-4188-871E-390DD084175D}"/>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6037893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C032-3C87-4894-8785-FDA7AEF6E76B}"/>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9F5A5-9255-443B-B1E8-7149AB0C0A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6C1B3-89B8-4719-9CC1-6AB5D5194A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7D390-634F-40C5-A088-B095A65DC70B}"/>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6" name="Footer Placeholder 5">
            <a:extLst>
              <a:ext uri="{FF2B5EF4-FFF2-40B4-BE49-F238E27FC236}">
                <a16:creationId xmlns:a16="http://schemas.microsoft.com/office/drawing/2014/main" id="{C09794C9-7360-4F02-B157-70E4A42571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5EE1A0-5E5D-4D97-BB3C-117DBA1D0AE1}"/>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788374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036E-0837-4FED-A96A-8422D3A599BE}"/>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0ABE-4D50-431C-BD86-364E19D8F378}"/>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C4402394-A887-4BEA-ABFC-82DD43D5EEA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85D9-CAC1-471A-BFC3-519BAC3E89BA}"/>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6" name="Footer Placeholder 5">
            <a:extLst>
              <a:ext uri="{FF2B5EF4-FFF2-40B4-BE49-F238E27FC236}">
                <a16:creationId xmlns:a16="http://schemas.microsoft.com/office/drawing/2014/main" id="{CEB14CAC-FAE8-400E-94CB-C0BE6E3885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493A5-370D-48DB-9048-6D5D0B04F0F6}"/>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397922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A422-B1E5-4CF2-A259-EA9576AB70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84204B-3B31-4D1F-9BAC-551652E89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800DC-B3F7-438C-9A8D-C630838D9C00}"/>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5" name="Footer Placeholder 4">
            <a:extLst>
              <a:ext uri="{FF2B5EF4-FFF2-40B4-BE49-F238E27FC236}">
                <a16:creationId xmlns:a16="http://schemas.microsoft.com/office/drawing/2014/main" id="{F3DF2054-2682-4006-ABD6-4B8AAD4200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74C663-1C49-4D84-9099-F2BE9CF25FC3}"/>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123816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3758046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8B112-7F6E-4C59-88FB-2CA7449A2C52}"/>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5401-E8D3-4D87-B6D5-B9CA564A8BF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985C3-6754-405D-A10D-15D037C20AB8}"/>
              </a:ext>
            </a:extLst>
          </p:cNvPr>
          <p:cNvSpPr>
            <a:spLocks noGrp="1"/>
          </p:cNvSpPr>
          <p:nvPr>
            <p:ph type="dt" sz="half" idx="10"/>
          </p:nvPr>
        </p:nvSpPr>
        <p:spPr/>
        <p:txBody>
          <a:bodyPr/>
          <a:lstStyle/>
          <a:p>
            <a:fld id="{6BD45B0E-6E6E-47DF-8B91-D7E8A2E3AD78}" type="datetimeFigureOut">
              <a:rPr lang="en-US" smtClean="0"/>
              <a:t>10/12/2023</a:t>
            </a:fld>
            <a:endParaRPr lang="en-US" dirty="0"/>
          </a:p>
        </p:txBody>
      </p:sp>
      <p:sp>
        <p:nvSpPr>
          <p:cNvPr id="5" name="Footer Placeholder 4">
            <a:extLst>
              <a:ext uri="{FF2B5EF4-FFF2-40B4-BE49-F238E27FC236}">
                <a16:creationId xmlns:a16="http://schemas.microsoft.com/office/drawing/2014/main" id="{8C20D30D-94DE-4EF8-B7E2-AC08B98030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E45F1-C0BD-49C4-862D-BCBA1A1DFCA2}"/>
              </a:ext>
            </a:extLst>
          </p:cNvPr>
          <p:cNvSpPr>
            <a:spLocks noGrp="1"/>
          </p:cNvSpPr>
          <p:nvPr>
            <p:ph type="sldNum" sz="quarter" idx="12"/>
          </p:nvPr>
        </p:nvSpPr>
        <p:spPr/>
        <p:txBody>
          <a:bodyPr/>
          <a:lstStyle/>
          <a:p>
            <a:fld id="{E252835C-421D-435E-A372-FB9F7EA38EE1}" type="slidenum">
              <a:rPr lang="en-US" smtClean="0"/>
              <a:t>‹#›</a:t>
            </a:fld>
            <a:endParaRPr lang="en-US" dirty="0"/>
          </a:p>
        </p:txBody>
      </p:sp>
    </p:spTree>
    <p:extLst>
      <p:ext uri="{BB962C8B-B14F-4D97-AF65-F5344CB8AC3E}">
        <p14:creationId xmlns:p14="http://schemas.microsoft.com/office/powerpoint/2010/main" val="68002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DD0F58F-385B-4E3B-AE98-0AABC052F2D7}" type="datetimeFigureOut">
              <a:rPr lang="en-US" smtClean="0"/>
              <a:t>10/12/2023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56850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DD0F58F-385B-4E3B-AE98-0AABC052F2D7}" type="datetimeFigureOut">
              <a:rPr lang="en-US" smtClean="0"/>
              <a:t>10/12/2023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2F4905BC-13E0-4616-9D49-8892E4B0D9AD}" type="slidenum">
              <a:rPr lang="en-US" smtClean="0"/>
              <a:t>‹#›</a:t>
            </a:fld>
            <a:endParaRPr lang="en-US" dirty="0"/>
          </a:p>
        </p:txBody>
      </p:sp>
    </p:spTree>
    <p:extLst>
      <p:ext uri="{BB962C8B-B14F-4D97-AF65-F5344CB8AC3E}">
        <p14:creationId xmlns:p14="http://schemas.microsoft.com/office/powerpoint/2010/main" val="408519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g"/><Relationship Id="rId2" Type="http://schemas.openxmlformats.org/officeDocument/2006/relationships/slideLayout" Target="../slideLayouts/slideLayout28.xml"/><Relationship Id="rId16" Type="http://schemas.openxmlformats.org/officeDocument/2006/relationships/theme" Target="../theme/theme1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1.jp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1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DD0F58F-385B-4E3B-AE98-0AABC052F2D7}" type="datetimeFigureOut">
              <a:rPr lang="en-US" smtClean="0"/>
              <a:t>10/12/2023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4905BC-13E0-4616-9D49-8892E4B0D9AD}" type="slidenum">
              <a:rPr lang="en-US" smtClean="0"/>
              <a:t>‹#›</a:t>
            </a:fld>
            <a:endParaRPr lang="en-US" dirty="0"/>
          </a:p>
        </p:txBody>
      </p:sp>
    </p:spTree>
    <p:extLst>
      <p:ext uri="{BB962C8B-B14F-4D97-AF65-F5344CB8AC3E}">
        <p14:creationId xmlns:p14="http://schemas.microsoft.com/office/powerpoint/2010/main" val="257341554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37"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6712999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17"/>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10/12/2023</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2016146214"/>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otham Bold" pitchFamily="50"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20"/>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4DF1C-4E44-4474-A278-C568F02BF328}"/>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B1CD9-C28E-4FB6-8944-81B7A7D44EBE}"/>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45D5-A572-4EAD-96B5-32F0406A1FF8}"/>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45B0E-6E6E-47DF-8B91-D7E8A2E3AD78}" type="datetimeFigureOut">
              <a:rPr lang="en-US" smtClean="0"/>
              <a:t>10/12/2023</a:t>
            </a:fld>
            <a:endParaRPr lang="en-US" dirty="0"/>
          </a:p>
        </p:txBody>
      </p:sp>
      <p:sp>
        <p:nvSpPr>
          <p:cNvPr id="5" name="Footer Placeholder 4">
            <a:extLst>
              <a:ext uri="{FF2B5EF4-FFF2-40B4-BE49-F238E27FC236}">
                <a16:creationId xmlns:a16="http://schemas.microsoft.com/office/drawing/2014/main" id="{A46EF7F8-162F-43CD-94C5-95F37532A7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68D6E6-71B0-4003-949A-A53B70535DF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2835C-421D-435E-A372-FB9F7EA38EE1}" type="slidenum">
              <a:rPr lang="en-US" smtClean="0"/>
              <a:t>‹#›</a:t>
            </a:fld>
            <a:endParaRPr lang="en-US" dirty="0"/>
          </a:p>
        </p:txBody>
      </p:sp>
    </p:spTree>
    <p:extLst>
      <p:ext uri="{BB962C8B-B14F-4D97-AF65-F5344CB8AC3E}">
        <p14:creationId xmlns:p14="http://schemas.microsoft.com/office/powerpoint/2010/main" val="122994095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F46F5-6D10-49B1-8D07-ED16C2147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D38617-5670-4739-873C-E72A26F1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3D6F-7094-48B7-82DB-7A82C98A2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0F844-BA5A-4B4F-B00B-674A956FE743}" type="datetimeFigureOut">
              <a:rPr lang="en-US" smtClean="0"/>
              <a:t>10/12/2023</a:t>
            </a:fld>
            <a:endParaRPr lang="en-US" dirty="0"/>
          </a:p>
        </p:txBody>
      </p:sp>
      <p:sp>
        <p:nvSpPr>
          <p:cNvPr id="5" name="Footer Placeholder 4">
            <a:extLst>
              <a:ext uri="{FF2B5EF4-FFF2-40B4-BE49-F238E27FC236}">
                <a16:creationId xmlns:a16="http://schemas.microsoft.com/office/drawing/2014/main" id="{8064000E-F72B-44C3-8137-B99C1B0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97FA88-9059-4613-9C83-489C051F9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4273-E8B1-481C-AFDA-B96181A1415E}" type="slidenum">
              <a:rPr lang="en-US" smtClean="0"/>
              <a:t>‹#›</a:t>
            </a:fld>
            <a:endParaRPr lang="en-US" dirty="0"/>
          </a:p>
        </p:txBody>
      </p:sp>
    </p:spTree>
    <p:extLst>
      <p:ext uri="{BB962C8B-B14F-4D97-AF65-F5344CB8AC3E}">
        <p14:creationId xmlns:p14="http://schemas.microsoft.com/office/powerpoint/2010/main" val="102486672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reptoolkit.fema.gov/web/nims-toolkit/nims-survey"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s://empowerprogram.hhs.gov/Map-Job-Aid.pdf" TargetMode="External"/><Relationship Id="rId2" Type="http://schemas.openxmlformats.org/officeDocument/2006/relationships/hyperlink" Target="https://empowerprogram.hhs.gov/empowermap" TargetMode="Externa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hyperlink" Target="https://www.atsdr.cdc.gov/placeandhealth/svi/interactive_map.html" TargetMode="External"/><Relationship Id="rId2" Type="http://schemas.openxmlformats.org/officeDocument/2006/relationships/image" Target="../media/image16.JP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3CE4A-3738-4902-A039-06568C4D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195" y="205942"/>
            <a:ext cx="1141610" cy="1141610"/>
          </a:xfrm>
          <a:prstGeom prst="rect">
            <a:avLst/>
          </a:prstGeom>
        </p:spPr>
      </p:pic>
      <p:pic>
        <p:nvPicPr>
          <p:cNvPr id="9" name="Picture 8">
            <a:extLst>
              <a:ext uri="{FF2B5EF4-FFF2-40B4-BE49-F238E27FC236}">
                <a16:creationId xmlns:a16="http://schemas.microsoft.com/office/drawing/2014/main" id="{B89C9527-504A-4B20-A453-0F01A9694545}"/>
              </a:ext>
            </a:extLst>
          </p:cNvPr>
          <p:cNvPicPr>
            <a:picLocks noChangeAspect="1"/>
          </p:cNvPicPr>
          <p:nvPr/>
        </p:nvPicPr>
        <p:blipFill>
          <a:blip r:embed="rId3"/>
          <a:stretch>
            <a:fillRect/>
          </a:stretch>
        </p:blipFill>
        <p:spPr>
          <a:xfrm>
            <a:off x="508957" y="570013"/>
            <a:ext cx="4404004" cy="413468"/>
          </a:xfrm>
          <a:prstGeom prst="rect">
            <a:avLst/>
          </a:prstGeom>
        </p:spPr>
      </p:pic>
      <p:pic>
        <p:nvPicPr>
          <p:cNvPr id="10" name="Picture 9">
            <a:extLst>
              <a:ext uri="{FF2B5EF4-FFF2-40B4-BE49-F238E27FC236}">
                <a16:creationId xmlns:a16="http://schemas.microsoft.com/office/drawing/2014/main" id="{820C7BF6-64EA-4201-8A25-A11DAADBD923}"/>
              </a:ext>
            </a:extLst>
          </p:cNvPr>
          <p:cNvPicPr>
            <a:picLocks noChangeAspect="1"/>
          </p:cNvPicPr>
          <p:nvPr/>
        </p:nvPicPr>
        <p:blipFill>
          <a:blip r:embed="rId4"/>
          <a:stretch>
            <a:fillRect/>
          </a:stretch>
        </p:blipFill>
        <p:spPr>
          <a:xfrm>
            <a:off x="10753224" y="5756591"/>
            <a:ext cx="1390008" cy="1036410"/>
          </a:xfrm>
          <a:prstGeom prst="rect">
            <a:avLst/>
          </a:prstGeom>
        </p:spPr>
      </p:pic>
      <p:sp>
        <p:nvSpPr>
          <p:cNvPr id="3" name="TextBox 2">
            <a:extLst>
              <a:ext uri="{FF2B5EF4-FFF2-40B4-BE49-F238E27FC236}">
                <a16:creationId xmlns:a16="http://schemas.microsoft.com/office/drawing/2014/main" id="{6A71A16B-344B-D752-7D03-5C22F60C0E1F}"/>
              </a:ext>
            </a:extLst>
          </p:cNvPr>
          <p:cNvSpPr txBox="1"/>
          <p:nvPr/>
        </p:nvSpPr>
        <p:spPr>
          <a:xfrm>
            <a:off x="7056992" y="505661"/>
            <a:ext cx="3977800" cy="369332"/>
          </a:xfrm>
          <a:prstGeom prst="rect">
            <a:avLst/>
          </a:prstGeom>
          <a:noFill/>
        </p:spPr>
        <p:txBody>
          <a:bodyPr wrap="square">
            <a:spAutoFit/>
          </a:bodyPr>
          <a:lstStyle/>
          <a:p>
            <a:r>
              <a:rPr lang="en-US" dirty="0"/>
              <a:t>https://ky.readyop.com/fs/4osq/893976b5</a:t>
            </a:r>
          </a:p>
        </p:txBody>
      </p:sp>
      <p:sp>
        <p:nvSpPr>
          <p:cNvPr id="6" name="TextBox 5">
            <a:extLst>
              <a:ext uri="{FF2B5EF4-FFF2-40B4-BE49-F238E27FC236}">
                <a16:creationId xmlns:a16="http://schemas.microsoft.com/office/drawing/2014/main" id="{C92673B2-4060-3C85-3BB5-3AB20262864E}"/>
              </a:ext>
            </a:extLst>
          </p:cNvPr>
          <p:cNvSpPr txBox="1"/>
          <p:nvPr/>
        </p:nvSpPr>
        <p:spPr>
          <a:xfrm>
            <a:off x="247650" y="2288278"/>
            <a:ext cx="11540054"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Gill Sans MT" panose="020B0502020104020203"/>
                <a:ea typeface="+mn-ea"/>
                <a:cs typeface="+mn-cs"/>
              </a:rPr>
              <a:t>WELCOME!  </a:t>
            </a:r>
          </a:p>
        </p:txBody>
      </p:sp>
      <p:sp>
        <p:nvSpPr>
          <p:cNvPr id="11" name="TextBox 10">
            <a:extLst>
              <a:ext uri="{FF2B5EF4-FFF2-40B4-BE49-F238E27FC236}">
                <a16:creationId xmlns:a16="http://schemas.microsoft.com/office/drawing/2014/main" id="{26C9B170-2473-76F3-7806-7F355104DF64}"/>
              </a:ext>
            </a:extLst>
          </p:cNvPr>
          <p:cNvSpPr txBox="1"/>
          <p:nvPr/>
        </p:nvSpPr>
        <p:spPr>
          <a:xfrm>
            <a:off x="2983424" y="3231138"/>
            <a:ext cx="5974596" cy="2031325"/>
          </a:xfrm>
          <a:prstGeom prst="rect">
            <a:avLst/>
          </a:prstGeom>
          <a:noFill/>
        </p:spPr>
        <p:txBody>
          <a:bodyPr wrap="square" rtlCol="0">
            <a:spAutoFit/>
          </a:bodyPr>
          <a:lstStyle/>
          <a:p>
            <a:pPr algn="ctr"/>
            <a:r>
              <a:rPr lang="en-US" dirty="0"/>
              <a:t>Carley Beatty, Intern from Murray State</a:t>
            </a:r>
          </a:p>
          <a:p>
            <a:pPr algn="ctr"/>
            <a:endParaRPr lang="en-US" dirty="0"/>
          </a:p>
          <a:p>
            <a:pPr algn="ctr"/>
            <a:r>
              <a:rPr lang="en-US" dirty="0"/>
              <a:t>Member Updates</a:t>
            </a:r>
          </a:p>
          <a:p>
            <a:pPr algn="ctr"/>
            <a:endParaRPr lang="en-US" dirty="0"/>
          </a:p>
          <a:p>
            <a:pPr algn="ctr"/>
            <a:r>
              <a:rPr lang="en-US" dirty="0"/>
              <a:t>September 14 Minutes Approval – REQUIRES VOTE</a:t>
            </a:r>
          </a:p>
          <a:p>
            <a:pPr algn="ctr"/>
            <a:endParaRPr lang="en-US" dirty="0"/>
          </a:p>
          <a:p>
            <a:pPr algn="ctr"/>
            <a:r>
              <a:rPr lang="en-US" dirty="0"/>
              <a:t>EPI Report</a:t>
            </a:r>
          </a:p>
        </p:txBody>
      </p:sp>
      <p:sp>
        <p:nvSpPr>
          <p:cNvPr id="12" name="TextBox 11">
            <a:extLst>
              <a:ext uri="{FF2B5EF4-FFF2-40B4-BE49-F238E27FC236}">
                <a16:creationId xmlns:a16="http://schemas.microsoft.com/office/drawing/2014/main" id="{F4BDA9B4-F1E2-8E80-FA28-363CC5DDFB44}"/>
              </a:ext>
            </a:extLst>
          </p:cNvPr>
          <p:cNvSpPr txBox="1"/>
          <p:nvPr/>
        </p:nvSpPr>
        <p:spPr>
          <a:xfrm>
            <a:off x="153740" y="6423669"/>
            <a:ext cx="807155" cy="261610"/>
          </a:xfrm>
          <a:prstGeom prst="rect">
            <a:avLst/>
          </a:prstGeom>
          <a:noFill/>
        </p:spPr>
        <p:txBody>
          <a:bodyPr wrap="square" rtlCol="0">
            <a:spAutoFit/>
          </a:bodyPr>
          <a:lstStyle/>
          <a:p>
            <a:r>
              <a:rPr lang="en-US" sz="1100" dirty="0"/>
              <a:t>1, 1.1, 1.2</a:t>
            </a:r>
          </a:p>
        </p:txBody>
      </p:sp>
    </p:spTree>
    <p:extLst>
      <p:ext uri="{BB962C8B-B14F-4D97-AF65-F5344CB8AC3E}">
        <p14:creationId xmlns:p14="http://schemas.microsoft.com/office/powerpoint/2010/main" val="35751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2180790" y="589233"/>
            <a:ext cx="8063590" cy="1154325"/>
          </a:xfrm>
        </p:spPr>
        <p:txBody>
          <a:bodyPr>
            <a:normAutofit/>
          </a:bodyPr>
          <a:lstStyle/>
          <a:p>
            <a:pPr algn="ctr"/>
            <a:r>
              <a:rPr lang="en-US" sz="6600" dirty="0"/>
              <a:t>Subcommittee Reports</a:t>
            </a:r>
          </a:p>
        </p:txBody>
      </p:sp>
      <p:sp>
        <p:nvSpPr>
          <p:cNvPr id="8" name="TextBox 7">
            <a:extLst>
              <a:ext uri="{FF2B5EF4-FFF2-40B4-BE49-F238E27FC236}">
                <a16:creationId xmlns:a16="http://schemas.microsoft.com/office/drawing/2014/main" id="{0E6B1B88-A3E0-5004-0F8E-20796FCFED14}"/>
              </a:ext>
            </a:extLst>
          </p:cNvPr>
          <p:cNvSpPr txBox="1"/>
          <p:nvPr/>
        </p:nvSpPr>
        <p:spPr>
          <a:xfrm>
            <a:off x="1875296" y="2230223"/>
            <a:ext cx="8299342" cy="2124428"/>
          </a:xfrm>
          <a:prstGeom prst="rect">
            <a:avLst/>
          </a:prstGeom>
          <a:noFill/>
        </p:spPr>
        <p:txBody>
          <a:bodyPr wrap="square">
            <a:spAutoFit/>
          </a:bodyPr>
          <a:lstStyle/>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Long Term Care </a:t>
            </a:r>
            <a:r>
              <a:rPr lang="en-US" sz="2400" dirty="0">
                <a:latin typeface="+mj-lt"/>
                <a:ea typeface="Times New Roman" panose="02020603050405020304" pitchFamily="18" charset="0"/>
              </a:rPr>
              <a:t>– Greg Manley</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Communications:</a:t>
            </a:r>
            <a:r>
              <a:rPr lang="en-US" sz="2400" dirty="0">
                <a:latin typeface="+mj-lt"/>
                <a:ea typeface="Times New Roman" panose="02020603050405020304" pitchFamily="18" charset="0"/>
              </a:rPr>
              <a:t> Robert Doughty</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Medical Reserve Corp (MRC) </a:t>
            </a:r>
            <a:r>
              <a:rPr lang="en-US" sz="2400" dirty="0">
                <a:latin typeface="+mj-lt"/>
                <a:ea typeface="Times New Roman" panose="02020603050405020304" pitchFamily="18" charset="0"/>
              </a:rPr>
              <a:t>– Carolyn Bishop</a:t>
            </a:r>
          </a:p>
          <a:p>
            <a:pPr marL="800100" lvl="1" indent="-342900">
              <a:lnSpc>
                <a:spcPct val="115000"/>
              </a:lnSpc>
              <a:buFont typeface="Arial" panose="020B0604020202020204" pitchFamily="34" charset="0"/>
              <a:buChar char="•"/>
            </a:pPr>
            <a:r>
              <a:rPr lang="en-US" sz="2400" b="1" dirty="0">
                <a:latin typeface="+mj-lt"/>
                <a:ea typeface="Times New Roman" panose="02020603050405020304" pitchFamily="18" charset="0"/>
              </a:rPr>
              <a:t>Training &amp; Exercise </a:t>
            </a:r>
            <a:r>
              <a:rPr lang="en-US" sz="2400" dirty="0">
                <a:latin typeface="+mj-lt"/>
                <a:ea typeface="Times New Roman" panose="02020603050405020304" pitchFamily="18" charset="0"/>
              </a:rPr>
              <a:t>– Yvette Coleman</a:t>
            </a:r>
            <a:endParaRPr lang="en-US" sz="2400" b="1" dirty="0">
              <a:latin typeface="+mj-lt"/>
              <a:ea typeface="Times New Roman" panose="02020603050405020304" pitchFamily="18" charset="0"/>
            </a:endParaRPr>
          </a:p>
          <a:p>
            <a:pPr marR="0" lvl="1" algn="ctr">
              <a:lnSpc>
                <a:spcPct val="115000"/>
              </a:lnSpc>
              <a:spcBef>
                <a:spcPts val="0"/>
              </a:spcBef>
              <a:spcAft>
                <a:spcPts val="0"/>
              </a:spcAft>
            </a:pP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419972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0A3A-69A8-81F4-26D0-B502CE7EFD07}"/>
              </a:ext>
            </a:extLst>
          </p:cNvPr>
          <p:cNvSpPr>
            <a:spLocks noGrp="1"/>
          </p:cNvSpPr>
          <p:nvPr>
            <p:ph type="title"/>
          </p:nvPr>
        </p:nvSpPr>
        <p:spPr>
          <a:xfrm>
            <a:off x="2231136" y="569486"/>
            <a:ext cx="7729728" cy="1188720"/>
          </a:xfrm>
        </p:spPr>
        <p:txBody>
          <a:bodyPr/>
          <a:lstStyle/>
          <a:p>
            <a:r>
              <a:rPr lang="en-US" dirty="0"/>
              <a:t>Important Dates!</a:t>
            </a:r>
          </a:p>
        </p:txBody>
      </p:sp>
      <p:sp>
        <p:nvSpPr>
          <p:cNvPr id="3" name="Content Placeholder 2">
            <a:extLst>
              <a:ext uri="{FF2B5EF4-FFF2-40B4-BE49-F238E27FC236}">
                <a16:creationId xmlns:a16="http://schemas.microsoft.com/office/drawing/2014/main" id="{33C0EC61-C82F-2AB4-FC88-D38D7FA96E88}"/>
              </a:ext>
            </a:extLst>
          </p:cNvPr>
          <p:cNvSpPr>
            <a:spLocks noGrp="1"/>
          </p:cNvSpPr>
          <p:nvPr>
            <p:ph idx="1"/>
          </p:nvPr>
        </p:nvSpPr>
        <p:spPr>
          <a:xfrm>
            <a:off x="1193369" y="2054600"/>
            <a:ext cx="10383865" cy="4233914"/>
          </a:xfrm>
        </p:spPr>
        <p:txBody>
          <a:bodyPr>
            <a:normAutofit fontScale="77500" lnSpcReduction="20000"/>
          </a:bodyPr>
          <a:lstStyle/>
          <a:p>
            <a:r>
              <a:rPr lang="en-US" sz="3200" dirty="0">
                <a:solidFill>
                  <a:schemeClr val="accent2">
                    <a:lumMod val="40000"/>
                    <a:lumOff val="60000"/>
                  </a:schemeClr>
                </a:solidFill>
              </a:rPr>
              <a:t>October 24:  Senior Officials All Hazards Workshop</a:t>
            </a:r>
          </a:p>
          <a:p>
            <a:r>
              <a:rPr lang="en-US" sz="3200" dirty="0">
                <a:solidFill>
                  <a:schemeClr val="tx1"/>
                </a:solidFill>
              </a:rPr>
              <a:t>November 1: Community Planning for Disaster Recovery</a:t>
            </a:r>
          </a:p>
          <a:p>
            <a:r>
              <a:rPr lang="en-US" sz="3200" dirty="0">
                <a:solidFill>
                  <a:schemeClr val="accent2">
                    <a:lumMod val="40000"/>
                    <a:lumOff val="60000"/>
                  </a:schemeClr>
                </a:solidFill>
              </a:rPr>
              <a:t>November 15:  Winter Weather Hazards: Science and Preparedness</a:t>
            </a:r>
          </a:p>
          <a:p>
            <a:r>
              <a:rPr lang="en-US" sz="3200" dirty="0">
                <a:solidFill>
                  <a:schemeClr val="tx1"/>
                </a:solidFill>
              </a:rPr>
              <a:t>November 15: LTC Education Day 2023 (Madisonville)</a:t>
            </a:r>
          </a:p>
          <a:p>
            <a:r>
              <a:rPr lang="en-US" sz="3200" dirty="0">
                <a:solidFill>
                  <a:schemeClr val="accent2">
                    <a:lumMod val="40000"/>
                    <a:lumOff val="60000"/>
                  </a:schemeClr>
                </a:solidFill>
              </a:rPr>
              <a:t>December 13-14:  Disaster Preparedness for Healthcare Organizations within Community Infrastructure</a:t>
            </a:r>
          </a:p>
          <a:p>
            <a:r>
              <a:rPr lang="en-US" sz="3200" dirty="0">
                <a:solidFill>
                  <a:schemeClr val="tx1"/>
                </a:solidFill>
              </a:rPr>
              <a:t>Save the Date:  Jan 11- This is a T.E.S.T Radiation Simulation TTX during Coalition meeting</a:t>
            </a:r>
          </a:p>
          <a:p>
            <a:r>
              <a:rPr lang="en-US" sz="3200" dirty="0">
                <a:solidFill>
                  <a:schemeClr val="accent2">
                    <a:lumMod val="40000"/>
                    <a:lumOff val="60000"/>
                  </a:schemeClr>
                </a:solidFill>
              </a:rPr>
              <a:t>Save the Date:  January 25 – Rural Trauma Team Development Course/Burn </a:t>
            </a:r>
          </a:p>
          <a:p>
            <a:r>
              <a:rPr lang="en-US" sz="3200" dirty="0">
                <a:solidFill>
                  <a:schemeClr val="tx1"/>
                </a:solidFill>
              </a:rPr>
              <a:t>March 19-20: Medical Management of CBRNE Events</a:t>
            </a:r>
          </a:p>
        </p:txBody>
      </p:sp>
    </p:spTree>
    <p:extLst>
      <p:ext uri="{BB962C8B-B14F-4D97-AF65-F5344CB8AC3E}">
        <p14:creationId xmlns:p14="http://schemas.microsoft.com/office/powerpoint/2010/main" val="81837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A9D8-153F-C2D3-2A9F-CB5D7E62FB8B}"/>
              </a:ext>
            </a:extLst>
          </p:cNvPr>
          <p:cNvSpPr>
            <a:spLocks noGrp="1"/>
          </p:cNvSpPr>
          <p:nvPr>
            <p:ph type="title"/>
          </p:nvPr>
        </p:nvSpPr>
        <p:spPr>
          <a:xfrm>
            <a:off x="838200" y="968106"/>
            <a:ext cx="10515600" cy="1325563"/>
          </a:xfrm>
        </p:spPr>
        <p:txBody>
          <a:bodyPr/>
          <a:lstStyle/>
          <a:p>
            <a:pPr algn="ctr"/>
            <a:r>
              <a:rPr lang="en-US" dirty="0"/>
              <a:t>Comments/Unmet Needs	</a:t>
            </a:r>
          </a:p>
        </p:txBody>
      </p:sp>
      <p:sp>
        <p:nvSpPr>
          <p:cNvPr id="3" name="TextBox 2">
            <a:extLst>
              <a:ext uri="{FF2B5EF4-FFF2-40B4-BE49-F238E27FC236}">
                <a16:creationId xmlns:a16="http://schemas.microsoft.com/office/drawing/2014/main" id="{DF5554D4-6161-78C6-DDC0-A3A649D92AC7}"/>
              </a:ext>
            </a:extLst>
          </p:cNvPr>
          <p:cNvSpPr txBox="1"/>
          <p:nvPr/>
        </p:nvSpPr>
        <p:spPr>
          <a:xfrm>
            <a:off x="1209675" y="2466975"/>
            <a:ext cx="9772650" cy="2616101"/>
          </a:xfrm>
          <a:prstGeom prst="rect">
            <a:avLst/>
          </a:prstGeom>
          <a:noFill/>
        </p:spPr>
        <p:txBody>
          <a:bodyPr wrap="square" rtlCol="0">
            <a:spAutoFit/>
          </a:bodyPr>
          <a:lstStyle/>
          <a:p>
            <a:pPr marL="285750" indent="-285750">
              <a:buFont typeface="Arial" panose="020B0604020202020204" pitchFamily="34" charset="0"/>
              <a:buChar char="•"/>
            </a:pPr>
            <a:r>
              <a:rPr lang="en-US" sz="2400" dirty="0"/>
              <a:t>National Incident Management System (NIMS) Resource Management Survey: </a:t>
            </a:r>
            <a:r>
              <a:rPr lang="en-US" sz="2400" dirty="0">
                <a:hlinkClick r:id="rId2"/>
              </a:rPr>
              <a:t>https://preptoolkit.fema.gov/web/nims-toolkit/nims-survey</a:t>
            </a:r>
            <a:r>
              <a:rPr lang="en-US" sz="2400" dirty="0"/>
              <a:t> </a:t>
            </a:r>
          </a:p>
          <a:p>
            <a:pPr marL="742950" lvl="1" indent="-285750">
              <a:buFont typeface="Arial" panose="020B0604020202020204" pitchFamily="34" charset="0"/>
              <a:buChar char="•"/>
            </a:pPr>
            <a:r>
              <a:rPr lang="en-US" sz="2400" dirty="0"/>
              <a:t>By providing input, stakeholders can inform future updates to the NIMS processes, resources, and tools they use daily</a:t>
            </a:r>
          </a:p>
          <a:p>
            <a:pPr marL="285750" indent="-285750">
              <a:buFont typeface="Arial" panose="020B0604020202020204" pitchFamily="34" charset="0"/>
              <a:buChar char="•"/>
            </a:pPr>
            <a:r>
              <a:rPr lang="en-US" sz="2400" dirty="0"/>
              <a:t>Hamas leader, Khalid Mashal, reportedly calling for global Jihad to target the people of Israel on Friday, Oct. 13. </a:t>
            </a:r>
          </a:p>
          <a:p>
            <a:pPr lvl="1"/>
            <a:endParaRPr lang="en-US" sz="2000" dirty="0"/>
          </a:p>
        </p:txBody>
      </p:sp>
    </p:spTree>
    <p:extLst>
      <p:ext uri="{BB962C8B-B14F-4D97-AF65-F5344CB8AC3E}">
        <p14:creationId xmlns:p14="http://schemas.microsoft.com/office/powerpoint/2010/main" val="241368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F314B-D3DB-FC47-1504-AC7884CCDB01}"/>
              </a:ext>
            </a:extLst>
          </p:cNvPr>
          <p:cNvSpPr>
            <a:spLocks noGrp="1"/>
          </p:cNvSpPr>
          <p:nvPr>
            <p:ph idx="1"/>
          </p:nvPr>
        </p:nvSpPr>
        <p:spPr>
          <a:xfrm>
            <a:off x="838200" y="1360714"/>
            <a:ext cx="10515600" cy="4816249"/>
          </a:xfrm>
        </p:spPr>
        <p:txBody>
          <a:bodyPr/>
          <a:lstStyle/>
          <a:p>
            <a:r>
              <a:rPr lang="en-US" dirty="0"/>
              <a:t>About half of the EOC/DOC staff lives more than 40 miles from the EOC/DOC. Normally their commute times very between one hour and one- and one-half hour. Because of all the highway damage, they are now looking at commute times in excess of 2 to 3 hours each way. A twelve-hour workday, plus four to six hours of commute time will begin to take its toll. </a:t>
            </a:r>
          </a:p>
          <a:p>
            <a:endParaRPr lang="en-US" dirty="0"/>
          </a:p>
          <a:p>
            <a:r>
              <a:rPr lang="en-US" dirty="0"/>
              <a:t>What can be done to ensure these essential employees don’t burn out in one or two days?</a:t>
            </a:r>
          </a:p>
        </p:txBody>
      </p:sp>
    </p:spTree>
    <p:extLst>
      <p:ext uri="{BB962C8B-B14F-4D97-AF65-F5344CB8AC3E}">
        <p14:creationId xmlns:p14="http://schemas.microsoft.com/office/powerpoint/2010/main" val="401356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36C23-6C28-42D6-982A-0791B685BDBF}"/>
              </a:ext>
            </a:extLst>
          </p:cNvPr>
          <p:cNvSpPr>
            <a:spLocks noGrp="1"/>
          </p:cNvSpPr>
          <p:nvPr>
            <p:ph idx="1"/>
          </p:nvPr>
        </p:nvSpPr>
        <p:spPr>
          <a:xfrm>
            <a:off x="401085" y="1934055"/>
            <a:ext cx="4518396" cy="2723080"/>
          </a:xfrm>
        </p:spPr>
        <p:txBody>
          <a:bodyPr vert="horz" lIns="91440" tIns="45720" rIns="91440" bIns="45720" rtlCol="0">
            <a:normAutofit/>
          </a:bodyPr>
          <a:lstStyle/>
          <a:p>
            <a:pPr marL="0" indent="0" algn="ctr">
              <a:buNone/>
            </a:pPr>
            <a:r>
              <a:rPr lang="en-US" sz="2400" b="1" dirty="0">
                <a:solidFill>
                  <a:schemeClr val="tx1">
                    <a:lumMod val="75000"/>
                    <a:lumOff val="25000"/>
                  </a:schemeClr>
                </a:solidFill>
              </a:rPr>
              <a:t>Thursday,  November 9, 2023</a:t>
            </a:r>
          </a:p>
          <a:p>
            <a:pPr marL="0" indent="0" algn="ctr">
              <a:buNone/>
            </a:pPr>
            <a:r>
              <a:rPr lang="en-US" sz="2400" dirty="0">
                <a:solidFill>
                  <a:schemeClr val="tx1">
                    <a:lumMod val="75000"/>
                    <a:lumOff val="25000"/>
                  </a:schemeClr>
                </a:solidFill>
              </a:rPr>
              <a:t>9:30 am Medical Reserve Corp</a:t>
            </a:r>
          </a:p>
          <a:p>
            <a:pPr marL="0" indent="0" algn="ctr">
              <a:buNone/>
            </a:pPr>
            <a:r>
              <a:rPr lang="en-US" sz="2400" dirty="0">
                <a:solidFill>
                  <a:schemeClr val="tx1">
                    <a:lumMod val="75000"/>
                    <a:lumOff val="25000"/>
                  </a:schemeClr>
                </a:solidFill>
              </a:rPr>
              <a:t>10:30 am Long Term Care</a:t>
            </a:r>
          </a:p>
          <a:p>
            <a:pPr marL="0" indent="0" algn="ctr">
              <a:buNone/>
            </a:pPr>
            <a:r>
              <a:rPr lang="en-US" sz="2400" dirty="0">
                <a:solidFill>
                  <a:schemeClr val="tx1">
                    <a:lumMod val="75000"/>
                    <a:lumOff val="25000"/>
                  </a:schemeClr>
                </a:solidFill>
              </a:rPr>
              <a:t>11:30am Networking Lunch</a:t>
            </a:r>
          </a:p>
          <a:p>
            <a:pPr marL="0" indent="0" algn="ctr">
              <a:buNone/>
            </a:pPr>
            <a:r>
              <a:rPr lang="en-US" sz="2400" dirty="0">
                <a:solidFill>
                  <a:schemeClr val="tx1">
                    <a:lumMod val="75000"/>
                    <a:lumOff val="25000"/>
                  </a:schemeClr>
                </a:solidFill>
              </a:rPr>
              <a:t>12:00pm HCC Meeting time</a:t>
            </a:r>
          </a:p>
          <a:p>
            <a:pPr marL="0" indent="0" algn="ctr">
              <a:buNone/>
            </a:pPr>
            <a:endParaRPr lang="en-US" sz="2400" dirty="0">
              <a:solidFill>
                <a:schemeClr val="tx1">
                  <a:lumMod val="75000"/>
                  <a:lumOff val="25000"/>
                </a:schemeClr>
              </a:solidFill>
            </a:endParaRPr>
          </a:p>
          <a:p>
            <a:pPr marL="0" indent="0" algn="ctr">
              <a:buNone/>
            </a:pPr>
            <a:endParaRPr lang="en-US" sz="2400" dirty="0">
              <a:solidFill>
                <a:schemeClr val="tx1">
                  <a:lumMod val="75000"/>
                  <a:lumOff val="25000"/>
                </a:schemeClr>
              </a:solidFill>
            </a:endParaRPr>
          </a:p>
        </p:txBody>
      </p:sp>
      <p:pic>
        <p:nvPicPr>
          <p:cNvPr id="14" name="Picture 13" descr="Shape&#10;&#10;Description automatically generated with medium confidence">
            <a:extLst>
              <a:ext uri="{FF2B5EF4-FFF2-40B4-BE49-F238E27FC236}">
                <a16:creationId xmlns:a16="http://schemas.microsoft.com/office/drawing/2014/main" id="{08CC4A1F-22D7-4E9D-8DE6-E55DB0B0B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932890"/>
            <a:ext cx="6257544" cy="4677514"/>
          </a:xfrm>
          <a:prstGeom prst="rect">
            <a:avLst/>
          </a:prstGeom>
        </p:spPr>
      </p:pic>
      <p:pic>
        <p:nvPicPr>
          <p:cNvPr id="5" name="Picture 4">
            <a:extLst>
              <a:ext uri="{FF2B5EF4-FFF2-40B4-BE49-F238E27FC236}">
                <a16:creationId xmlns:a16="http://schemas.microsoft.com/office/drawing/2014/main" id="{E722D8FE-0DEC-42AA-BC69-C3DC46952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3" y="5791200"/>
            <a:ext cx="909782" cy="909782"/>
          </a:xfrm>
          <a:prstGeom prst="rect">
            <a:avLst/>
          </a:prstGeom>
        </p:spPr>
      </p:pic>
      <p:sp>
        <p:nvSpPr>
          <p:cNvPr id="7" name="TextBox 6">
            <a:extLst>
              <a:ext uri="{FF2B5EF4-FFF2-40B4-BE49-F238E27FC236}">
                <a16:creationId xmlns:a16="http://schemas.microsoft.com/office/drawing/2014/main" id="{0F939769-49BC-4F8F-92B8-D6F18DD4035B}"/>
              </a:ext>
            </a:extLst>
          </p:cNvPr>
          <p:cNvSpPr txBox="1"/>
          <p:nvPr/>
        </p:nvSpPr>
        <p:spPr>
          <a:xfrm>
            <a:off x="1078865" y="6142449"/>
            <a:ext cx="7185513"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E0000"/>
                </a:solidFill>
                <a:effectLst/>
                <a:uLnTx/>
                <a:uFillTx/>
                <a:latin typeface="Gill Sans MT" panose="020B0502020104020203"/>
                <a:ea typeface="+mn-ea"/>
                <a:cs typeface="+mn-cs"/>
              </a:rPr>
              <a:t>Use this QR Code to sign in.  Be sure to list ALL agencies you represent!</a:t>
            </a:r>
          </a:p>
        </p:txBody>
      </p:sp>
      <p:sp>
        <p:nvSpPr>
          <p:cNvPr id="9" name="TextBox 8">
            <a:extLst>
              <a:ext uri="{FF2B5EF4-FFF2-40B4-BE49-F238E27FC236}">
                <a16:creationId xmlns:a16="http://schemas.microsoft.com/office/drawing/2014/main" id="{B98BC3EF-1545-E629-3DF7-4A1BAEAC84EF}"/>
              </a:ext>
            </a:extLst>
          </p:cNvPr>
          <p:cNvSpPr txBox="1"/>
          <p:nvPr/>
        </p:nvSpPr>
        <p:spPr>
          <a:xfrm>
            <a:off x="717570" y="3295595"/>
            <a:ext cx="3885426" cy="523220"/>
          </a:xfrm>
          <a:prstGeom prst="rect">
            <a:avLst/>
          </a:prstGeom>
          <a:noFill/>
        </p:spPr>
        <p:txBody>
          <a:bodyPr wrap="square">
            <a:spAutoFit/>
          </a:bodyPr>
          <a:lstStyle/>
          <a:p>
            <a:pPr algn="ctr"/>
            <a:r>
              <a:rPr kumimoji="0" lang="en-US" sz="2800" b="0" i="0" u="none" strike="noStrike" kern="1200" cap="all" spc="200" normalizeH="0" baseline="0" noProof="0" dirty="0">
                <a:ln>
                  <a:noFill/>
                </a:ln>
                <a:solidFill>
                  <a:srgbClr val="262626"/>
                </a:solidFill>
                <a:effectLst/>
                <a:uLnTx/>
                <a:uFillTx/>
                <a:latin typeface="Gill Sans MT" panose="020B0502020104020203"/>
                <a:ea typeface="+mj-ea"/>
                <a:cs typeface="+mj-cs"/>
              </a:rPr>
              <a:t>	</a:t>
            </a:r>
            <a:endParaRPr lang="en-US" dirty="0"/>
          </a:p>
        </p:txBody>
      </p:sp>
    </p:spTree>
    <p:extLst>
      <p:ext uri="{BB962C8B-B14F-4D97-AF65-F5344CB8AC3E}">
        <p14:creationId xmlns:p14="http://schemas.microsoft.com/office/powerpoint/2010/main" val="146308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0F36FF-6AE9-4516-93CC-74A53DD9842B}"/>
              </a:ext>
            </a:extLst>
          </p:cNvPr>
          <p:cNvSpPr>
            <a:spLocks noGrp="1"/>
          </p:cNvSpPr>
          <p:nvPr>
            <p:ph type="ctrTitle"/>
          </p:nvPr>
        </p:nvSpPr>
        <p:spPr>
          <a:xfrm>
            <a:off x="1524003" y="1999615"/>
            <a:ext cx="9144000" cy="2764028"/>
          </a:xfrm>
        </p:spPr>
        <p:txBody>
          <a:bodyPr anchor="ctr">
            <a:normAutofit/>
          </a:bodyPr>
          <a:lstStyle/>
          <a:p>
            <a:r>
              <a:rPr lang="en-US" sz="7200" dirty="0"/>
              <a:t>HEART Coalition EPI Report</a:t>
            </a:r>
          </a:p>
        </p:txBody>
      </p:sp>
      <p:sp>
        <p:nvSpPr>
          <p:cNvPr id="44"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76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02D93-E8B4-46E0-87BB-ECC887D84D3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defTabSz="914400"/>
            <a:r>
              <a:rPr lang="en-US" sz="4000" kern="1200" dirty="0">
                <a:solidFill>
                  <a:schemeClr val="tx1"/>
                </a:solidFill>
                <a:latin typeface="+mj-lt"/>
                <a:ea typeface="+mj-ea"/>
                <a:cs typeface="+mj-cs"/>
              </a:rPr>
              <a:t>Region 4 COVID-19 Numbers</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20AED214-7798-4002-AAF4-B36235B1F7A1}"/>
              </a:ext>
            </a:extLst>
          </p:cNvPr>
          <p:cNvGraphicFramePr>
            <a:graphicFrameLocks/>
          </p:cNvGraphicFramePr>
          <p:nvPr/>
        </p:nvGraphicFramePr>
        <p:xfrm>
          <a:off x="2585455" y="2139484"/>
          <a:ext cx="7021091" cy="4172039"/>
        </p:xfrm>
        <a:graphic>
          <a:graphicData uri="http://schemas.openxmlformats.org/drawingml/2006/table">
            <a:tbl>
              <a:tblPr firstRow="1" bandRow="1">
                <a:tableStyleId>{8799B23B-EC83-4686-B30A-512413B5E67A}</a:tableStyleId>
              </a:tblPr>
              <a:tblGrid>
                <a:gridCol w="2228784">
                  <a:extLst>
                    <a:ext uri="{9D8B030D-6E8A-4147-A177-3AD203B41FA5}">
                      <a16:colId xmlns:a16="http://schemas.microsoft.com/office/drawing/2014/main" val="128951652"/>
                    </a:ext>
                  </a:extLst>
                </a:gridCol>
                <a:gridCol w="2555856">
                  <a:extLst>
                    <a:ext uri="{9D8B030D-6E8A-4147-A177-3AD203B41FA5}">
                      <a16:colId xmlns:a16="http://schemas.microsoft.com/office/drawing/2014/main" val="1738123873"/>
                    </a:ext>
                  </a:extLst>
                </a:gridCol>
                <a:gridCol w="2236451">
                  <a:extLst>
                    <a:ext uri="{9D8B030D-6E8A-4147-A177-3AD203B41FA5}">
                      <a16:colId xmlns:a16="http://schemas.microsoft.com/office/drawing/2014/main" val="1107288883"/>
                    </a:ext>
                  </a:extLst>
                </a:gridCol>
              </a:tblGrid>
              <a:tr h="416903">
                <a:tc>
                  <a:txBody>
                    <a:bodyPr/>
                    <a:lstStyle/>
                    <a:p>
                      <a:pPr algn="l" fontAlgn="b"/>
                      <a:r>
                        <a:rPr lang="en-US" sz="1900" b="1" u="none" strike="noStrike" dirty="0">
                          <a:effectLst/>
                        </a:rPr>
                        <a:t>County</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Cases</a:t>
                      </a:r>
                      <a:endParaRPr lang="en-US" sz="1900" b="1" i="0" u="none" strike="noStrike" dirty="0">
                        <a:solidFill>
                          <a:srgbClr val="FFFFFF"/>
                        </a:solidFill>
                        <a:effectLst/>
                        <a:latin typeface="Arial" panose="020B0604020202020204" pitchFamily="34" charset="0"/>
                      </a:endParaRPr>
                    </a:p>
                  </a:txBody>
                  <a:tcPr marL="10148" marR="10148" marT="10148" marB="0" anchor="b"/>
                </a:tc>
                <a:tc>
                  <a:txBody>
                    <a:bodyPr/>
                    <a:lstStyle/>
                    <a:p>
                      <a:pPr algn="ctr" fontAlgn="b"/>
                      <a:r>
                        <a:rPr lang="en-US" sz="1900" b="1" u="none" strike="noStrike" dirty="0">
                          <a:effectLst/>
                        </a:rPr>
                        <a:t>Deaths</a:t>
                      </a:r>
                      <a:endParaRPr lang="en-US" sz="1900" b="1" i="0" u="none" strike="noStrike" dirty="0">
                        <a:solidFill>
                          <a:srgbClr val="FFFFFF"/>
                        </a:solidFill>
                        <a:effectLst/>
                        <a:latin typeface="Arial" panose="020B0604020202020204" pitchFamily="34" charset="0"/>
                      </a:endParaRPr>
                    </a:p>
                  </a:txBody>
                  <a:tcPr marL="10148" marR="10148" marT="10148" marB="0" anchor="b"/>
                </a:tc>
                <a:extLst>
                  <a:ext uri="{0D108BD9-81ED-4DB2-BD59-A6C34878D82A}">
                    <a16:rowId xmlns:a16="http://schemas.microsoft.com/office/drawing/2014/main" val="4102872554"/>
                  </a:ext>
                </a:extLst>
              </a:tr>
              <a:tr h="341376">
                <a:tc>
                  <a:txBody>
                    <a:bodyPr/>
                    <a:lstStyle/>
                    <a:p>
                      <a:pPr algn="l" fontAlgn="b"/>
                      <a:r>
                        <a:rPr lang="en-US" sz="1900" u="none" strike="noStrike" dirty="0">
                          <a:effectLst/>
                        </a:rPr>
                        <a:t>Allen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9,083</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128</a:t>
                      </a:r>
                    </a:p>
                  </a:txBody>
                  <a:tcPr marL="9525" marR="9525" marT="9525" marB="0" anchor="b"/>
                </a:tc>
                <a:extLst>
                  <a:ext uri="{0D108BD9-81ED-4DB2-BD59-A6C34878D82A}">
                    <a16:rowId xmlns:a16="http://schemas.microsoft.com/office/drawing/2014/main" val="4038580345"/>
                  </a:ext>
                </a:extLst>
              </a:tr>
              <a:tr h="341376">
                <a:tc>
                  <a:txBody>
                    <a:bodyPr/>
                    <a:lstStyle/>
                    <a:p>
                      <a:pPr algn="l" fontAlgn="b"/>
                      <a:r>
                        <a:rPr lang="en-US" sz="1900" u="none" strike="noStrike" dirty="0">
                          <a:effectLst/>
                        </a:rPr>
                        <a:t>Barren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18,625</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259</a:t>
                      </a:r>
                    </a:p>
                  </a:txBody>
                  <a:tcPr marL="9525" marR="9525" marT="9525" marB="0" anchor="b"/>
                </a:tc>
                <a:extLst>
                  <a:ext uri="{0D108BD9-81ED-4DB2-BD59-A6C34878D82A}">
                    <a16:rowId xmlns:a16="http://schemas.microsoft.com/office/drawing/2014/main" val="3226754246"/>
                  </a:ext>
                </a:extLst>
              </a:tr>
              <a:tr h="341376">
                <a:tc>
                  <a:txBody>
                    <a:bodyPr/>
                    <a:lstStyle/>
                    <a:p>
                      <a:pPr algn="l" fontAlgn="b"/>
                      <a:r>
                        <a:rPr lang="en-US" sz="1900" u="none" strike="noStrike" dirty="0">
                          <a:effectLst/>
                        </a:rPr>
                        <a:t>Butler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4,995</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63</a:t>
                      </a:r>
                    </a:p>
                  </a:txBody>
                  <a:tcPr marL="9525" marR="9525" marT="9525" marB="0" anchor="b"/>
                </a:tc>
                <a:extLst>
                  <a:ext uri="{0D108BD9-81ED-4DB2-BD59-A6C34878D82A}">
                    <a16:rowId xmlns:a16="http://schemas.microsoft.com/office/drawing/2014/main" val="3869662931"/>
                  </a:ext>
                </a:extLst>
              </a:tr>
              <a:tr h="341376">
                <a:tc>
                  <a:txBody>
                    <a:bodyPr/>
                    <a:lstStyle/>
                    <a:p>
                      <a:pPr algn="l" fontAlgn="b"/>
                      <a:r>
                        <a:rPr lang="en-US" sz="1900" u="none" strike="noStrike" dirty="0">
                          <a:effectLst/>
                        </a:rPr>
                        <a:t>Edmonson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3,484</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61</a:t>
                      </a:r>
                    </a:p>
                  </a:txBody>
                  <a:tcPr marL="9525" marR="9525" marT="9525" marB="0" anchor="b"/>
                </a:tc>
                <a:extLst>
                  <a:ext uri="{0D108BD9-81ED-4DB2-BD59-A6C34878D82A}">
                    <a16:rowId xmlns:a16="http://schemas.microsoft.com/office/drawing/2014/main" val="1362805033"/>
                  </a:ext>
                </a:extLst>
              </a:tr>
              <a:tr h="341376">
                <a:tc>
                  <a:txBody>
                    <a:bodyPr/>
                    <a:lstStyle/>
                    <a:p>
                      <a:pPr algn="l" fontAlgn="b"/>
                      <a:r>
                        <a:rPr lang="en-US" sz="1900" u="none" strike="noStrike" dirty="0">
                          <a:effectLst/>
                        </a:rPr>
                        <a:t>Hart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7,304</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112</a:t>
                      </a:r>
                    </a:p>
                  </a:txBody>
                  <a:tcPr marL="9525" marR="9525" marT="9525" marB="0" anchor="b"/>
                </a:tc>
                <a:extLst>
                  <a:ext uri="{0D108BD9-81ED-4DB2-BD59-A6C34878D82A}">
                    <a16:rowId xmlns:a16="http://schemas.microsoft.com/office/drawing/2014/main" val="1644093784"/>
                  </a:ext>
                </a:extLst>
              </a:tr>
              <a:tr h="341376">
                <a:tc>
                  <a:txBody>
                    <a:bodyPr/>
                    <a:lstStyle/>
                    <a:p>
                      <a:pPr algn="l" fontAlgn="b"/>
                      <a:r>
                        <a:rPr lang="en-US" sz="1900" u="none" strike="noStrike" dirty="0">
                          <a:effectLst/>
                        </a:rPr>
                        <a:t>Logan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10,931</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148</a:t>
                      </a:r>
                    </a:p>
                  </a:txBody>
                  <a:tcPr marL="9525" marR="9525" marT="9525" marB="0" anchor="b"/>
                </a:tc>
                <a:extLst>
                  <a:ext uri="{0D108BD9-81ED-4DB2-BD59-A6C34878D82A}">
                    <a16:rowId xmlns:a16="http://schemas.microsoft.com/office/drawing/2014/main" val="3143942933"/>
                  </a:ext>
                </a:extLst>
              </a:tr>
              <a:tr h="341376">
                <a:tc>
                  <a:txBody>
                    <a:bodyPr/>
                    <a:lstStyle/>
                    <a:p>
                      <a:pPr algn="l" fontAlgn="b"/>
                      <a:r>
                        <a:rPr lang="en-US" sz="1900" u="none" strike="noStrike" dirty="0">
                          <a:effectLst/>
                        </a:rPr>
                        <a:t>Metcalfe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4,062</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82</a:t>
                      </a:r>
                    </a:p>
                  </a:txBody>
                  <a:tcPr marL="9525" marR="9525" marT="9525" marB="0" anchor="b"/>
                </a:tc>
                <a:extLst>
                  <a:ext uri="{0D108BD9-81ED-4DB2-BD59-A6C34878D82A}">
                    <a16:rowId xmlns:a16="http://schemas.microsoft.com/office/drawing/2014/main" val="994029740"/>
                  </a:ext>
                </a:extLst>
              </a:tr>
              <a:tr h="341376">
                <a:tc>
                  <a:txBody>
                    <a:bodyPr/>
                    <a:lstStyle/>
                    <a:p>
                      <a:pPr algn="l" fontAlgn="b"/>
                      <a:r>
                        <a:rPr lang="en-US" sz="1900" u="none" strike="noStrike" dirty="0">
                          <a:effectLst/>
                        </a:rPr>
                        <a:t>Monroe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4,780</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94</a:t>
                      </a:r>
                    </a:p>
                  </a:txBody>
                  <a:tcPr marL="9525" marR="9525" marT="9525" marB="0" anchor="b"/>
                </a:tc>
                <a:extLst>
                  <a:ext uri="{0D108BD9-81ED-4DB2-BD59-A6C34878D82A}">
                    <a16:rowId xmlns:a16="http://schemas.microsoft.com/office/drawing/2014/main" val="2467080400"/>
                  </a:ext>
                </a:extLst>
              </a:tr>
              <a:tr h="341376">
                <a:tc>
                  <a:txBody>
                    <a:bodyPr/>
                    <a:lstStyle/>
                    <a:p>
                      <a:pPr algn="l" fontAlgn="b"/>
                      <a:r>
                        <a:rPr lang="en-US" sz="1900" u="none" strike="noStrike" dirty="0">
                          <a:effectLst/>
                        </a:rPr>
                        <a:t>Simpson </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8,070</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114</a:t>
                      </a:r>
                    </a:p>
                  </a:txBody>
                  <a:tcPr marL="9525" marR="9525" marT="9525" marB="0" anchor="b"/>
                </a:tc>
                <a:extLst>
                  <a:ext uri="{0D108BD9-81ED-4DB2-BD59-A6C34878D82A}">
                    <a16:rowId xmlns:a16="http://schemas.microsoft.com/office/drawing/2014/main" val="1683268989"/>
                  </a:ext>
                </a:extLst>
              </a:tr>
              <a:tr h="341376">
                <a:tc>
                  <a:txBody>
                    <a:bodyPr/>
                    <a:lstStyle/>
                    <a:p>
                      <a:pPr algn="l" fontAlgn="b"/>
                      <a:r>
                        <a:rPr lang="en-US" sz="1900" u="none" strike="noStrike" dirty="0">
                          <a:effectLst/>
                        </a:rPr>
                        <a:t>Warren</a:t>
                      </a:r>
                      <a:endParaRPr lang="en-US" sz="1900" b="0"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59,140</a:t>
                      </a:r>
                    </a:p>
                  </a:txBody>
                  <a:tcPr marL="9525" marR="9525" marT="9525" marB="0" anchor="b"/>
                </a:tc>
                <a:tc>
                  <a:txBody>
                    <a:bodyPr/>
                    <a:lstStyle/>
                    <a:p>
                      <a:pPr marL="0" algn="ctr" defTabSz="914411" rtl="0" eaLnBrk="1" fontAlgn="b" latinLnBrk="0" hangingPunct="1"/>
                      <a:r>
                        <a:rPr lang="en-US" sz="1900" b="0" u="none" strike="noStrike" kern="1200" dirty="0">
                          <a:solidFill>
                            <a:srgbClr val="000000"/>
                          </a:solidFill>
                          <a:effectLst/>
                          <a:latin typeface="+mn-lt"/>
                          <a:ea typeface="+mn-ea"/>
                          <a:cs typeface="+mn-cs"/>
                        </a:rPr>
                        <a:t>456</a:t>
                      </a:r>
                    </a:p>
                  </a:txBody>
                  <a:tcPr marL="9525" marR="9525" marT="9525" marB="0" anchor="b"/>
                </a:tc>
                <a:extLst>
                  <a:ext uri="{0D108BD9-81ED-4DB2-BD59-A6C34878D82A}">
                    <a16:rowId xmlns:a16="http://schemas.microsoft.com/office/drawing/2014/main" val="1085448084"/>
                  </a:ext>
                </a:extLst>
              </a:tr>
              <a:tr h="341376">
                <a:tc>
                  <a:txBody>
                    <a:bodyPr/>
                    <a:lstStyle/>
                    <a:p>
                      <a:pPr algn="l" fontAlgn="b"/>
                      <a:r>
                        <a:rPr lang="en-US" sz="1900" b="1" u="none" strike="noStrike" dirty="0">
                          <a:effectLst/>
                        </a:rPr>
                        <a:t>Total:</a:t>
                      </a:r>
                      <a:endParaRPr lang="en-US" sz="1900" b="1" i="0" u="none" strike="noStrike" dirty="0">
                        <a:solidFill>
                          <a:srgbClr val="333333"/>
                        </a:solidFill>
                        <a:effectLst/>
                        <a:latin typeface="Arial" panose="020B0604020202020204" pitchFamily="34" charset="0"/>
                      </a:endParaRPr>
                    </a:p>
                  </a:txBody>
                  <a:tcPr marL="10148" marR="10148" marT="10148"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130,474</a:t>
                      </a:r>
                    </a:p>
                  </a:txBody>
                  <a:tcPr marL="9525" marR="9525" marT="9525" marB="0" anchor="b"/>
                </a:tc>
                <a:tc>
                  <a:txBody>
                    <a:bodyPr/>
                    <a:lstStyle/>
                    <a:p>
                      <a:pPr marL="0" algn="ctr" defTabSz="914411" rtl="0" eaLnBrk="1" fontAlgn="b" latinLnBrk="0" hangingPunct="1"/>
                      <a:r>
                        <a:rPr lang="en-US" sz="1900" b="1" u="none" strike="noStrike" kern="1200" dirty="0">
                          <a:solidFill>
                            <a:srgbClr val="000000"/>
                          </a:solidFill>
                          <a:effectLst/>
                          <a:latin typeface="+mn-lt"/>
                          <a:ea typeface="+mn-ea"/>
                          <a:cs typeface="+mn-cs"/>
                        </a:rPr>
                        <a:t>1,517</a:t>
                      </a:r>
                    </a:p>
                  </a:txBody>
                  <a:tcPr marL="9525" marR="9525" marT="9525" marB="0" anchor="b"/>
                </a:tc>
                <a:extLst>
                  <a:ext uri="{0D108BD9-81ED-4DB2-BD59-A6C34878D82A}">
                    <a16:rowId xmlns:a16="http://schemas.microsoft.com/office/drawing/2014/main" val="2233246492"/>
                  </a:ext>
                </a:extLst>
              </a:tr>
            </a:tbl>
          </a:graphicData>
        </a:graphic>
      </p:graphicFrame>
    </p:spTree>
    <p:extLst>
      <p:ext uri="{BB962C8B-B14F-4D97-AF65-F5344CB8AC3E}">
        <p14:creationId xmlns:p14="http://schemas.microsoft.com/office/powerpoint/2010/main" val="169148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8" name="Rectangle 107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26F30F-8EC7-4C4A-9F82-C7D5DCC1878A}"/>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defTabSz="914400"/>
            <a:r>
              <a:rPr lang="en-US" sz="4100" kern="1200" dirty="0">
                <a:solidFill>
                  <a:schemeClr val="tx1"/>
                </a:solidFill>
                <a:latin typeface="+mj-lt"/>
                <a:ea typeface="+mj-ea"/>
                <a:cs typeface="+mj-cs"/>
              </a:rPr>
              <a:t>Barren River Reportable Disease 2023 Year to Date</a:t>
            </a:r>
          </a:p>
        </p:txBody>
      </p:sp>
      <p:sp>
        <p:nvSpPr>
          <p:cNvPr id="108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D12E9D5-02D1-1C9F-053D-9A76F2E959DC}"/>
              </a:ext>
            </a:extLst>
          </p:cNvPr>
          <p:cNvPicPr>
            <a:picLocks noChangeAspect="1"/>
          </p:cNvPicPr>
          <p:nvPr/>
        </p:nvPicPr>
        <p:blipFill>
          <a:blip r:embed="rId3"/>
          <a:stretch>
            <a:fillRect/>
          </a:stretch>
        </p:blipFill>
        <p:spPr>
          <a:xfrm>
            <a:off x="123291" y="2084546"/>
            <a:ext cx="11765177" cy="4242124"/>
          </a:xfrm>
          <a:prstGeom prst="rect">
            <a:avLst/>
          </a:prstGeom>
        </p:spPr>
      </p:pic>
    </p:spTree>
    <p:extLst>
      <p:ext uri="{BB962C8B-B14F-4D97-AF65-F5344CB8AC3E}">
        <p14:creationId xmlns:p14="http://schemas.microsoft.com/office/powerpoint/2010/main" val="349312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8D337-5648-494C-BE3A-8F159DCC3AA4}"/>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Contact</a:t>
            </a:r>
          </a:p>
        </p:txBody>
      </p:sp>
      <p:graphicFrame>
        <p:nvGraphicFramePr>
          <p:cNvPr id="5" name="Content Placeholder 2">
            <a:extLst>
              <a:ext uri="{FF2B5EF4-FFF2-40B4-BE49-F238E27FC236}">
                <a16:creationId xmlns:a16="http://schemas.microsoft.com/office/drawing/2014/main" id="{37C63E33-7020-4E4A-59E0-3BC9C41C0615}"/>
              </a:ext>
            </a:extLst>
          </p:cNvPr>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48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62BA-67C6-3189-5911-7D3AC64DF252}"/>
              </a:ext>
            </a:extLst>
          </p:cNvPr>
          <p:cNvSpPr>
            <a:spLocks noGrp="1"/>
          </p:cNvSpPr>
          <p:nvPr>
            <p:ph type="title"/>
          </p:nvPr>
        </p:nvSpPr>
        <p:spPr/>
        <p:txBody>
          <a:bodyPr/>
          <a:lstStyle/>
          <a:p>
            <a:r>
              <a:rPr lang="en-US" dirty="0" err="1"/>
              <a:t>emPOWER</a:t>
            </a:r>
            <a:r>
              <a:rPr lang="en-US" dirty="0"/>
              <a:t> Data and Social Vulnerability Index</a:t>
            </a:r>
          </a:p>
        </p:txBody>
      </p:sp>
      <p:sp>
        <p:nvSpPr>
          <p:cNvPr id="3" name="Content Placeholder 2">
            <a:extLst>
              <a:ext uri="{FF2B5EF4-FFF2-40B4-BE49-F238E27FC236}">
                <a16:creationId xmlns:a16="http://schemas.microsoft.com/office/drawing/2014/main" id="{66F467EC-B3BA-8F6D-8065-3490FE18C3ED}"/>
              </a:ext>
            </a:extLst>
          </p:cNvPr>
          <p:cNvSpPr>
            <a:spLocks noGrp="1"/>
          </p:cNvSpPr>
          <p:nvPr>
            <p:ph idx="1"/>
          </p:nvPr>
        </p:nvSpPr>
        <p:spPr/>
        <p:txBody>
          <a:bodyPr/>
          <a:lstStyle/>
          <a:p>
            <a:r>
              <a:rPr lang="en-US" dirty="0"/>
              <a:t>HHS empower Map </a:t>
            </a:r>
            <a:r>
              <a:rPr lang="en-US" dirty="0">
                <a:hlinkClick r:id="rId2"/>
              </a:rPr>
              <a:t>https://empowerprogram.hhs.gov/empowermap</a:t>
            </a:r>
            <a:endParaRPr lang="en-US" dirty="0"/>
          </a:p>
          <a:p>
            <a:pPr lvl="1"/>
            <a:r>
              <a:rPr lang="en-US" dirty="0"/>
              <a:t>Updated monthly with de-identified data for Medicare beneficiaries</a:t>
            </a:r>
          </a:p>
          <a:p>
            <a:pPr lvl="1"/>
            <a:r>
              <a:rPr lang="en-US" dirty="0"/>
              <a:t>Includes </a:t>
            </a:r>
          </a:p>
          <a:p>
            <a:pPr lvl="2"/>
            <a:r>
              <a:rPr lang="en-US" dirty="0"/>
              <a:t>Electricity-dependent DME and devices data</a:t>
            </a:r>
          </a:p>
          <a:p>
            <a:pPr lvl="2"/>
            <a:r>
              <a:rPr lang="en-US" dirty="0"/>
              <a:t>At-Risk Combination Data of electricity-dependent DME and devices, and essential health care services</a:t>
            </a:r>
          </a:p>
          <a:p>
            <a:pPr lvl="2"/>
            <a:r>
              <a:rPr lang="en-US" dirty="0"/>
              <a:t>Severe weather and natural hazards data</a:t>
            </a:r>
          </a:p>
          <a:p>
            <a:pPr lvl="2"/>
            <a:r>
              <a:rPr lang="en-US" dirty="0"/>
              <a:t>Geographic information system (GIS) base maps</a:t>
            </a:r>
          </a:p>
          <a:p>
            <a:pPr lvl="1"/>
            <a:r>
              <a:rPr lang="en-US" dirty="0"/>
              <a:t>Weather and natural hazard data updated hourly or daily</a:t>
            </a:r>
          </a:p>
          <a:p>
            <a:pPr lvl="1"/>
            <a:r>
              <a:rPr lang="en-US" dirty="0"/>
              <a:t>Job Aid/Intro to HHS </a:t>
            </a:r>
            <a:r>
              <a:rPr lang="en-US" dirty="0" err="1"/>
              <a:t>emPOWER</a:t>
            </a:r>
            <a:r>
              <a:rPr lang="en-US" dirty="0"/>
              <a:t> map: </a:t>
            </a:r>
            <a:r>
              <a:rPr lang="en-US" dirty="0">
                <a:hlinkClick r:id="rId3"/>
              </a:rPr>
              <a:t>https://empowerprogram.hhs.gov/Map-Job-Aid.pdf</a:t>
            </a:r>
            <a:r>
              <a:rPr lang="en-US" dirty="0"/>
              <a:t> </a:t>
            </a:r>
          </a:p>
          <a:p>
            <a:pPr lvl="1"/>
            <a:endParaRPr lang="en-US" dirty="0"/>
          </a:p>
        </p:txBody>
      </p:sp>
    </p:spTree>
    <p:extLst>
      <p:ext uri="{BB962C8B-B14F-4D97-AF65-F5344CB8AC3E}">
        <p14:creationId xmlns:p14="http://schemas.microsoft.com/office/powerpoint/2010/main" val="409077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13000" r="-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9D6A-5A51-6A20-E7B1-ED12820C98EF}"/>
              </a:ext>
            </a:extLst>
          </p:cNvPr>
          <p:cNvSpPr>
            <a:spLocks noGrp="1"/>
          </p:cNvSpPr>
          <p:nvPr>
            <p:ph type="title"/>
          </p:nvPr>
        </p:nvSpPr>
        <p:spPr>
          <a:xfrm>
            <a:off x="838200" y="878308"/>
            <a:ext cx="10515600" cy="1325563"/>
          </a:xfrm>
        </p:spPr>
        <p:txBody>
          <a:bodyPr/>
          <a:lstStyle/>
          <a:p>
            <a:pPr algn="ctr"/>
            <a:r>
              <a:rPr lang="en-US" b="1" dirty="0"/>
              <a:t>Medicare Data At-Risk Beneficiaries</a:t>
            </a:r>
            <a:br>
              <a:rPr lang="en-US" b="1" dirty="0"/>
            </a:br>
            <a:r>
              <a:rPr lang="en-US" b="1" dirty="0"/>
              <a:t> for HEART Region</a:t>
            </a:r>
          </a:p>
        </p:txBody>
      </p:sp>
      <p:graphicFrame>
        <p:nvGraphicFramePr>
          <p:cNvPr id="4" name="Content Placeholder 3">
            <a:extLst>
              <a:ext uri="{FF2B5EF4-FFF2-40B4-BE49-F238E27FC236}">
                <a16:creationId xmlns:a16="http://schemas.microsoft.com/office/drawing/2014/main" id="{D109CDA4-38F7-ECBC-A3F1-7EA377EBB9D4}"/>
              </a:ext>
            </a:extLst>
          </p:cNvPr>
          <p:cNvGraphicFramePr>
            <a:graphicFrameLocks noGrp="1"/>
          </p:cNvGraphicFramePr>
          <p:nvPr>
            <p:ph idx="1"/>
            <p:extLst>
              <p:ext uri="{D42A27DB-BD31-4B8C-83A1-F6EECF244321}">
                <p14:modId xmlns:p14="http://schemas.microsoft.com/office/powerpoint/2010/main" val="3940973961"/>
              </p:ext>
            </p:extLst>
          </p:nvPr>
        </p:nvGraphicFramePr>
        <p:xfrm>
          <a:off x="3136510" y="2203871"/>
          <a:ext cx="5363677" cy="3521903"/>
        </p:xfrm>
        <a:graphic>
          <a:graphicData uri="http://schemas.openxmlformats.org/drawingml/2006/table">
            <a:tbl>
              <a:tblPr/>
              <a:tblGrid>
                <a:gridCol w="1699645">
                  <a:extLst>
                    <a:ext uri="{9D8B030D-6E8A-4147-A177-3AD203B41FA5}">
                      <a16:colId xmlns:a16="http://schemas.microsoft.com/office/drawing/2014/main" val="817346404"/>
                    </a:ext>
                  </a:extLst>
                </a:gridCol>
                <a:gridCol w="1440197">
                  <a:extLst>
                    <a:ext uri="{9D8B030D-6E8A-4147-A177-3AD203B41FA5}">
                      <a16:colId xmlns:a16="http://schemas.microsoft.com/office/drawing/2014/main" val="1055254600"/>
                    </a:ext>
                  </a:extLst>
                </a:gridCol>
                <a:gridCol w="2223835">
                  <a:extLst>
                    <a:ext uri="{9D8B030D-6E8A-4147-A177-3AD203B41FA5}">
                      <a16:colId xmlns:a16="http://schemas.microsoft.com/office/drawing/2014/main" val="40517456"/>
                    </a:ext>
                  </a:extLst>
                </a:gridCol>
              </a:tblGrid>
              <a:tr h="320173">
                <a:tc>
                  <a:txBody>
                    <a:bodyPr/>
                    <a:lstStyle/>
                    <a:p>
                      <a:pPr algn="l" fontAlgn="b"/>
                      <a:r>
                        <a:rPr lang="en-US" sz="1600" b="1" i="0" u="none" strike="noStrike" dirty="0">
                          <a:solidFill>
                            <a:srgbClr val="000000"/>
                          </a:solidFill>
                          <a:effectLst/>
                          <a:latin typeface="Calibri" panose="020F0502020204030204" pitchFamily="34" charset="0"/>
                        </a:rPr>
                        <a:t>Geography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Beneficiaries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At-Risk Beneficiaries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970949"/>
                  </a:ext>
                </a:extLst>
              </a:tr>
              <a:tr h="320173">
                <a:tc>
                  <a:txBody>
                    <a:bodyPr/>
                    <a:lstStyle/>
                    <a:p>
                      <a:pPr algn="l" fontAlgn="b"/>
                      <a:r>
                        <a:rPr lang="en-US" sz="1600" b="1" i="0" u="none" strike="noStrike" dirty="0">
                          <a:solidFill>
                            <a:srgbClr val="000000"/>
                          </a:solidFill>
                          <a:effectLst/>
                          <a:latin typeface="Calibri" panose="020F0502020204030204" pitchFamily="34" charset="0"/>
                        </a:rPr>
                        <a:t>Allen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4521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571448"/>
                  </a:ext>
                </a:extLst>
              </a:tr>
              <a:tr h="320173">
                <a:tc>
                  <a:txBody>
                    <a:bodyPr/>
                    <a:lstStyle/>
                    <a:p>
                      <a:pPr algn="l" fontAlgn="b"/>
                      <a:r>
                        <a:rPr lang="en-US" sz="1600" b="1" i="0" u="none" strike="noStrike" dirty="0">
                          <a:solidFill>
                            <a:srgbClr val="000000"/>
                          </a:solidFill>
                          <a:effectLst/>
                          <a:latin typeface="Calibri" panose="020F0502020204030204" pitchFamily="34" charset="0"/>
                        </a:rPr>
                        <a:t>Barren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9949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316454"/>
                  </a:ext>
                </a:extLst>
              </a:tr>
              <a:tr h="320173">
                <a:tc>
                  <a:txBody>
                    <a:bodyPr/>
                    <a:lstStyle/>
                    <a:p>
                      <a:pPr algn="l" fontAlgn="b"/>
                      <a:r>
                        <a:rPr lang="en-US" sz="1600" b="1" i="0" u="none" strike="noStrike">
                          <a:solidFill>
                            <a:srgbClr val="000000"/>
                          </a:solidFill>
                          <a:effectLst/>
                          <a:latin typeface="Calibri" panose="020F0502020204030204" pitchFamily="34" charset="0"/>
                        </a:rPr>
                        <a:t>Butler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386902"/>
                  </a:ext>
                </a:extLst>
              </a:tr>
              <a:tr h="320173">
                <a:tc>
                  <a:txBody>
                    <a:bodyPr/>
                    <a:lstStyle/>
                    <a:p>
                      <a:pPr algn="l" fontAlgn="b"/>
                      <a:r>
                        <a:rPr lang="en-US" sz="1600" b="1" i="0" u="none" strike="noStrike">
                          <a:solidFill>
                            <a:srgbClr val="000000"/>
                          </a:solidFill>
                          <a:effectLst/>
                          <a:latin typeface="Calibri" panose="020F0502020204030204" pitchFamily="34" charset="0"/>
                        </a:rPr>
                        <a:t>Edmonson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158154"/>
                  </a:ext>
                </a:extLst>
              </a:tr>
              <a:tr h="320173">
                <a:tc>
                  <a:txBody>
                    <a:bodyPr/>
                    <a:lstStyle/>
                    <a:p>
                      <a:pPr algn="l" fontAlgn="b"/>
                      <a:r>
                        <a:rPr lang="en-US" sz="1600" b="1" i="0" u="none" strike="noStrike">
                          <a:solidFill>
                            <a:srgbClr val="000000"/>
                          </a:solidFill>
                          <a:effectLst/>
                          <a:latin typeface="Calibri" panose="020F0502020204030204" pitchFamily="34" charset="0"/>
                        </a:rPr>
                        <a:t>Hart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077465"/>
                  </a:ext>
                </a:extLst>
              </a:tr>
              <a:tr h="320173">
                <a:tc>
                  <a:txBody>
                    <a:bodyPr/>
                    <a:lstStyle/>
                    <a:p>
                      <a:pPr algn="l" fontAlgn="b"/>
                      <a:r>
                        <a:rPr lang="en-US" sz="1600" b="1" i="0" u="none" strike="noStrike">
                          <a:solidFill>
                            <a:srgbClr val="000000"/>
                          </a:solidFill>
                          <a:effectLst/>
                          <a:latin typeface="Calibri" panose="020F0502020204030204" pitchFamily="34" charset="0"/>
                        </a:rPr>
                        <a:t>Logan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6710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191789"/>
                  </a:ext>
                </a:extLst>
              </a:tr>
              <a:tr h="320173">
                <a:tc>
                  <a:txBody>
                    <a:bodyPr/>
                    <a:lstStyle/>
                    <a:p>
                      <a:pPr algn="l" fontAlgn="b"/>
                      <a:r>
                        <a:rPr lang="en-US" sz="1600" b="1" i="0" u="none" strike="noStrike">
                          <a:solidFill>
                            <a:srgbClr val="000000"/>
                          </a:solidFill>
                          <a:effectLst/>
                          <a:latin typeface="Calibri" panose="020F0502020204030204" pitchFamily="34" charset="0"/>
                        </a:rPr>
                        <a:t>Metcalfe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255336"/>
                  </a:ext>
                </a:extLst>
              </a:tr>
              <a:tr h="320173">
                <a:tc>
                  <a:txBody>
                    <a:bodyPr/>
                    <a:lstStyle/>
                    <a:p>
                      <a:pPr algn="l" fontAlgn="b"/>
                      <a:r>
                        <a:rPr lang="en-US" sz="1600" b="1" i="0" u="none" strike="noStrike">
                          <a:solidFill>
                            <a:srgbClr val="000000"/>
                          </a:solidFill>
                          <a:effectLst/>
                          <a:latin typeface="Calibri" panose="020F0502020204030204" pitchFamily="34" charset="0"/>
                        </a:rPr>
                        <a:t>Monroe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195069"/>
                  </a:ext>
                </a:extLst>
              </a:tr>
              <a:tr h="320173">
                <a:tc>
                  <a:txBody>
                    <a:bodyPr/>
                    <a:lstStyle/>
                    <a:p>
                      <a:pPr algn="l" fontAlgn="b"/>
                      <a:r>
                        <a:rPr lang="en-US" sz="1600" b="1" i="0" u="none" strike="noStrike">
                          <a:solidFill>
                            <a:srgbClr val="000000"/>
                          </a:solidFill>
                          <a:effectLst/>
                          <a:latin typeface="Calibri" panose="020F0502020204030204" pitchFamily="34" charset="0"/>
                        </a:rPr>
                        <a:t>Simpson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4102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487600"/>
                  </a:ext>
                </a:extLst>
              </a:tr>
              <a:tr h="320173">
                <a:tc>
                  <a:txBody>
                    <a:bodyPr/>
                    <a:lstStyle/>
                    <a:p>
                      <a:pPr algn="l" fontAlgn="b"/>
                      <a:r>
                        <a:rPr lang="en-US" sz="1600" b="1" i="0" u="none" strike="noStrike">
                          <a:solidFill>
                            <a:srgbClr val="000000"/>
                          </a:solidFill>
                          <a:effectLst/>
                          <a:latin typeface="Calibri" panose="020F0502020204030204" pitchFamily="34" charset="0"/>
                        </a:rPr>
                        <a:t>Warren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23765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438854"/>
                  </a:ext>
                </a:extLst>
              </a:tr>
            </a:tbl>
          </a:graphicData>
        </a:graphic>
      </p:graphicFrame>
    </p:spTree>
    <p:extLst>
      <p:ext uri="{BB962C8B-B14F-4D97-AF65-F5344CB8AC3E}">
        <p14:creationId xmlns:p14="http://schemas.microsoft.com/office/powerpoint/2010/main" val="33300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79EA-F548-C87C-4472-9FB8A3120CD6}"/>
              </a:ext>
            </a:extLst>
          </p:cNvPr>
          <p:cNvSpPr>
            <a:spLocks noGrp="1"/>
          </p:cNvSpPr>
          <p:nvPr>
            <p:ph type="title"/>
          </p:nvPr>
        </p:nvSpPr>
        <p:spPr/>
        <p:txBody>
          <a:bodyPr/>
          <a:lstStyle/>
          <a:p>
            <a:pPr algn="ctr"/>
            <a:r>
              <a:rPr lang="en-US" dirty="0"/>
              <a:t>CDC/STSDR Social Vulnerability Index (SVI)</a:t>
            </a:r>
          </a:p>
        </p:txBody>
      </p:sp>
      <p:sp>
        <p:nvSpPr>
          <p:cNvPr id="3" name="Content Placeholder 2">
            <a:extLst>
              <a:ext uri="{FF2B5EF4-FFF2-40B4-BE49-F238E27FC236}">
                <a16:creationId xmlns:a16="http://schemas.microsoft.com/office/drawing/2014/main" id="{436AB6EF-AE1B-EDE1-DD85-C712D7710097}"/>
              </a:ext>
            </a:extLst>
          </p:cNvPr>
          <p:cNvSpPr>
            <a:spLocks noGrp="1"/>
          </p:cNvSpPr>
          <p:nvPr>
            <p:ph idx="1"/>
          </p:nvPr>
        </p:nvSpPr>
        <p:spPr>
          <a:xfrm>
            <a:off x="838202" y="1571100"/>
            <a:ext cx="10515600" cy="5131357"/>
          </a:xfrm>
        </p:spPr>
        <p:txBody>
          <a:bodyPr/>
          <a:lstStyle/>
          <a:p>
            <a:r>
              <a:rPr lang="en-US" dirty="0"/>
              <a:t>Helps estimate amount of needed supplies (food, water, medicine, </a:t>
            </a:r>
            <a:r>
              <a:rPr lang="en-US" dirty="0" err="1"/>
              <a:t>etc</a:t>
            </a:r>
            <a:r>
              <a:rPr lang="en-US" dirty="0"/>
              <a:t>)</a:t>
            </a:r>
          </a:p>
          <a:p>
            <a:r>
              <a:rPr lang="en-US" dirty="0"/>
              <a:t>Helps estimate number of emergency personnel required to assist people</a:t>
            </a:r>
          </a:p>
          <a:p>
            <a:r>
              <a:rPr lang="en-US" dirty="0"/>
              <a:t>Identify areas in need of emergency shelters</a:t>
            </a:r>
          </a:p>
          <a:p>
            <a:r>
              <a:rPr lang="en-US" dirty="0"/>
              <a:t>Plan best way to evacuate people, account for those with special needs</a:t>
            </a:r>
          </a:p>
          <a:p>
            <a:r>
              <a:rPr lang="en-US" dirty="0"/>
              <a:t>Identify communities that will need extra funding and support before, during, and after disaster</a:t>
            </a:r>
          </a:p>
          <a:p>
            <a:r>
              <a:rPr lang="en-US" dirty="0">
                <a:hlinkClick r:id="rId3"/>
              </a:rPr>
              <a:t>https://www.atsdr.cdc.gov/placeandhealth/svi/interactive_map.html</a:t>
            </a:r>
            <a:r>
              <a:rPr lang="en-US" dirty="0"/>
              <a:t> </a:t>
            </a:r>
          </a:p>
        </p:txBody>
      </p:sp>
    </p:spTree>
    <p:extLst>
      <p:ext uri="{BB962C8B-B14F-4D97-AF65-F5344CB8AC3E}">
        <p14:creationId xmlns:p14="http://schemas.microsoft.com/office/powerpoint/2010/main" val="329883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0D1-6E7A-4089-382C-B130873770DB}"/>
              </a:ext>
            </a:extLst>
          </p:cNvPr>
          <p:cNvSpPr>
            <a:spLocks noGrp="1"/>
          </p:cNvSpPr>
          <p:nvPr>
            <p:ph type="title"/>
          </p:nvPr>
        </p:nvSpPr>
        <p:spPr>
          <a:xfrm>
            <a:off x="6675120" y="470362"/>
            <a:ext cx="4782547" cy="1166414"/>
          </a:xfrm>
        </p:spPr>
        <p:txBody>
          <a:bodyPr>
            <a:normAutofit fontScale="90000"/>
          </a:bodyPr>
          <a:lstStyle/>
          <a:p>
            <a:pPr algn="ctr"/>
            <a:r>
              <a:rPr lang="en-US" sz="6600" dirty="0"/>
              <a:t>Subcommittee Reports</a:t>
            </a:r>
          </a:p>
        </p:txBody>
      </p:sp>
      <p:sp>
        <p:nvSpPr>
          <p:cNvPr id="8" name="TextBox 7">
            <a:extLst>
              <a:ext uri="{FF2B5EF4-FFF2-40B4-BE49-F238E27FC236}">
                <a16:creationId xmlns:a16="http://schemas.microsoft.com/office/drawing/2014/main" id="{0E6B1B88-A3E0-5004-0F8E-20796FCFED14}"/>
              </a:ext>
            </a:extLst>
          </p:cNvPr>
          <p:cNvSpPr txBox="1"/>
          <p:nvPr/>
        </p:nvSpPr>
        <p:spPr>
          <a:xfrm>
            <a:off x="7088305" y="1870771"/>
            <a:ext cx="3673099" cy="850233"/>
          </a:xfrm>
          <a:prstGeom prst="rect">
            <a:avLst/>
          </a:prstGeom>
          <a:noFill/>
        </p:spPr>
        <p:txBody>
          <a:bodyPr wrap="square">
            <a:spAutoFit/>
          </a:bodyPr>
          <a:lstStyle/>
          <a:p>
            <a:pPr lvl="1">
              <a:lnSpc>
                <a:spcPct val="115000"/>
              </a:lnSpc>
            </a:pPr>
            <a:r>
              <a:rPr lang="en-US" sz="2400" dirty="0">
                <a:latin typeface="+mj-lt"/>
                <a:ea typeface="Times New Roman" panose="02020603050405020304" pitchFamily="18" charset="0"/>
              </a:rPr>
              <a:t>Budget/Finance Update</a:t>
            </a:r>
          </a:p>
          <a:p>
            <a:pPr marR="0" lvl="1" algn="ctr">
              <a:lnSpc>
                <a:spcPct val="115000"/>
              </a:lnSpc>
              <a:spcBef>
                <a:spcPts val="0"/>
              </a:spcBef>
              <a:spcAft>
                <a:spcPts val="0"/>
              </a:spcAft>
            </a:pPr>
            <a:endParaRPr lang="en-US" sz="2000" dirty="0">
              <a:effectLst/>
              <a:latin typeface="+mj-lt"/>
              <a:ea typeface="Times New Roman" panose="02020603050405020304" pitchFamily="18" charset="0"/>
            </a:endParaRPr>
          </a:p>
        </p:txBody>
      </p:sp>
      <p:sp>
        <p:nvSpPr>
          <p:cNvPr id="9" name="TextBox 8">
            <a:extLst>
              <a:ext uri="{FF2B5EF4-FFF2-40B4-BE49-F238E27FC236}">
                <a16:creationId xmlns:a16="http://schemas.microsoft.com/office/drawing/2014/main" id="{5DF6580E-A10D-9C5C-F64F-21CFFEDA92D1}"/>
              </a:ext>
            </a:extLst>
          </p:cNvPr>
          <p:cNvSpPr txBox="1"/>
          <p:nvPr/>
        </p:nvSpPr>
        <p:spPr>
          <a:xfrm>
            <a:off x="7505700" y="2637562"/>
            <a:ext cx="3790949" cy="3139321"/>
          </a:xfrm>
          <a:prstGeom prst="rect">
            <a:avLst/>
          </a:prstGeom>
          <a:noFill/>
        </p:spPr>
        <p:txBody>
          <a:bodyPr wrap="square" rtlCol="0">
            <a:spAutoFit/>
          </a:bodyPr>
          <a:lstStyle/>
          <a:p>
            <a:pPr marL="285750" indent="-285750">
              <a:buFont typeface="Arial" panose="020B0604020202020204" pitchFamily="34" charset="0"/>
              <a:buChar char="•"/>
            </a:pPr>
            <a:r>
              <a:rPr lang="en-US" dirty="0"/>
              <a:t>Received:</a:t>
            </a:r>
          </a:p>
          <a:p>
            <a:pPr marL="742950" lvl="1" indent="-285750">
              <a:buFont typeface="Arial" panose="020B0604020202020204" pitchFamily="34" charset="0"/>
              <a:buChar char="•"/>
            </a:pPr>
            <a:r>
              <a:rPr lang="en-US" dirty="0"/>
              <a:t>Toner</a:t>
            </a:r>
          </a:p>
          <a:p>
            <a:pPr marL="742950" lvl="1" indent="-285750">
              <a:buFont typeface="Arial" panose="020B0604020202020204" pitchFamily="34" charset="0"/>
              <a:buChar char="•"/>
            </a:pPr>
            <a:r>
              <a:rPr lang="en-US" dirty="0" err="1"/>
              <a:t>EvacuB</a:t>
            </a:r>
            <a:endParaRPr lang="en-US" dirty="0"/>
          </a:p>
          <a:p>
            <a:pPr marL="742950" lvl="1" indent="-285750">
              <a:buFont typeface="Arial" panose="020B0604020202020204" pitchFamily="34" charset="0"/>
              <a:buChar char="•"/>
            </a:pPr>
            <a:r>
              <a:rPr lang="en-US" dirty="0" err="1"/>
              <a:t>WifiCase</a:t>
            </a:r>
            <a:endParaRPr lang="en-US" dirty="0"/>
          </a:p>
          <a:p>
            <a:pPr marL="285750" indent="-285750">
              <a:buFont typeface="Arial" panose="020B0604020202020204" pitchFamily="34" charset="0"/>
              <a:buChar char="•"/>
            </a:pPr>
            <a:r>
              <a:rPr lang="en-US" dirty="0"/>
              <a:t>New Request:  </a:t>
            </a:r>
            <a:r>
              <a:rPr lang="en-US" b="1" dirty="0"/>
              <a:t>REQUIRES VOTE</a:t>
            </a:r>
          </a:p>
          <a:p>
            <a:pPr marL="742950" lvl="1" indent="-285750">
              <a:buFont typeface="Arial" panose="020B0604020202020204" pitchFamily="34" charset="0"/>
              <a:buChar char="•"/>
            </a:pPr>
            <a:r>
              <a:rPr lang="en-US" dirty="0"/>
              <a:t>Shelving</a:t>
            </a:r>
          </a:p>
          <a:p>
            <a:pPr marL="742950" lvl="1" indent="-285750">
              <a:buFont typeface="Arial" panose="020B0604020202020204" pitchFamily="34" charset="0"/>
              <a:buChar char="•"/>
            </a:pPr>
            <a:r>
              <a:rPr lang="en-US" dirty="0"/>
              <a:t>Wrap for Morgue Trailer</a:t>
            </a:r>
          </a:p>
          <a:p>
            <a:pPr marL="742950" lvl="1" indent="-285750">
              <a:buFont typeface="Arial" panose="020B0604020202020204" pitchFamily="34" charset="0"/>
              <a:buChar char="•"/>
            </a:pPr>
            <a:r>
              <a:rPr lang="en-US" dirty="0"/>
              <a:t>Message Board “wrap”</a:t>
            </a:r>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5E1561AF-975B-6260-3984-68054EAF366C}"/>
              </a:ext>
            </a:extLst>
          </p:cNvPr>
          <p:cNvPicPr>
            <a:picLocks noChangeAspect="1"/>
          </p:cNvPicPr>
          <p:nvPr/>
        </p:nvPicPr>
        <p:blipFill>
          <a:blip r:embed="rId2"/>
          <a:stretch>
            <a:fillRect/>
          </a:stretch>
        </p:blipFill>
        <p:spPr>
          <a:xfrm>
            <a:off x="734333" y="108810"/>
            <a:ext cx="5183939" cy="6640379"/>
          </a:xfrm>
          <a:prstGeom prst="rect">
            <a:avLst/>
          </a:prstGeom>
        </p:spPr>
      </p:pic>
    </p:spTree>
    <p:extLst>
      <p:ext uri="{BB962C8B-B14F-4D97-AF65-F5344CB8AC3E}">
        <p14:creationId xmlns:p14="http://schemas.microsoft.com/office/powerpoint/2010/main" val="1921037022"/>
      </p:ext>
    </p:extLst>
  </p:cSld>
  <p:clrMapOvr>
    <a:masterClrMapping/>
  </p:clrMapOvr>
</p:sld>
</file>

<file path=ppt/theme/theme1.xml><?xml version="1.0" encoding="utf-8"?>
<a:theme xmlns:a="http://schemas.openxmlformats.org/drawingml/2006/main" name="Parcel">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5F5F5F"/>
      </a:accent5>
      <a:accent6>
        <a:srgbClr val="4D4D4D"/>
      </a:accent6>
      <a:hlink>
        <a:srgbClr val="5F5F5F"/>
      </a:hlink>
      <a:folHlink>
        <a:srgbClr val="91919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10.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DPH Overview Slides">
  <a:themeElements>
    <a:clrScheme name="Custom 1">
      <a:dk1>
        <a:sysClr val="windowText" lastClr="000000"/>
      </a:dk1>
      <a:lt1>
        <a:sysClr val="window" lastClr="FFFFFF"/>
      </a:lt1>
      <a:dk2>
        <a:srgbClr val="002649"/>
      </a:dk2>
      <a:lt2>
        <a:srgbClr val="D8D8D8"/>
      </a:lt2>
      <a:accent1>
        <a:srgbClr val="002060"/>
      </a:accent1>
      <a:accent2>
        <a:srgbClr val="00B0F0"/>
      </a:accent2>
      <a:accent3>
        <a:srgbClr val="92D050"/>
      </a:accent3>
      <a:accent4>
        <a:srgbClr val="604878"/>
      </a:accent4>
      <a:accent5>
        <a:srgbClr val="005EB6"/>
      </a:accent5>
      <a:accent6>
        <a:srgbClr val="085494"/>
      </a:accent6>
      <a:hlink>
        <a:srgbClr val="005EB6"/>
      </a:hlink>
      <a:folHlink>
        <a:srgbClr val="005EB6"/>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9">
      <a:dk1>
        <a:srgbClr val="000000"/>
      </a:dk1>
      <a:lt1>
        <a:sysClr val="window" lastClr="FFFFFF"/>
      </a:lt1>
      <a:dk2>
        <a:srgbClr val="002D89"/>
      </a:dk2>
      <a:lt2>
        <a:srgbClr val="F8F8F8"/>
      </a:lt2>
      <a:accent1>
        <a:srgbClr val="002060"/>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23750</TotalTime>
  <Words>903</Words>
  <Application>Microsoft Office PowerPoint</Application>
  <PresentationFormat>Widescreen</PresentationFormat>
  <Paragraphs>203</Paragraphs>
  <Slides>14</Slides>
  <Notes>3</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14</vt:i4>
      </vt:variant>
    </vt:vector>
  </HeadingPairs>
  <TitlesOfParts>
    <vt:vector size="35" baseType="lpstr">
      <vt:lpstr>Arial</vt:lpstr>
      <vt:lpstr>Calibri</vt:lpstr>
      <vt:lpstr>Calibri Light</vt:lpstr>
      <vt:lpstr>Courier New</vt:lpstr>
      <vt:lpstr>Gill Sans MT</vt:lpstr>
      <vt:lpstr>Gotham Bold</vt:lpstr>
      <vt:lpstr>Gotham Medium</vt:lpstr>
      <vt:lpstr>Grandview</vt:lpstr>
      <vt:lpstr>Wingdings</vt:lpstr>
      <vt:lpstr>Parcel</vt:lpstr>
      <vt:lpstr>Office Theme</vt:lpstr>
      <vt:lpstr>Office Theme</vt:lpstr>
      <vt:lpstr>Office Theme</vt:lpstr>
      <vt:lpstr>Office Theme</vt:lpstr>
      <vt:lpstr>Office Theme</vt:lpstr>
      <vt:lpstr>Office Theme</vt:lpstr>
      <vt:lpstr>Office Theme</vt:lpstr>
      <vt:lpstr>Office Theme</vt:lpstr>
      <vt:lpstr>DPH Overview Slides</vt:lpstr>
      <vt:lpstr>1_DPH Overview Slides</vt:lpstr>
      <vt:lpstr>1_Office Theme</vt:lpstr>
      <vt:lpstr>PowerPoint Presentation</vt:lpstr>
      <vt:lpstr>HEART Coalition EPI Report</vt:lpstr>
      <vt:lpstr>Region 4 COVID-19 Numbers</vt:lpstr>
      <vt:lpstr>Barren River Reportable Disease 2023 Year to Date</vt:lpstr>
      <vt:lpstr>Contact</vt:lpstr>
      <vt:lpstr>emPOWER Data and Social Vulnerability Index</vt:lpstr>
      <vt:lpstr>Medicare Data At-Risk Beneficiaries  for HEART Region</vt:lpstr>
      <vt:lpstr>CDC/STSDR Social Vulnerability Index (SVI)</vt:lpstr>
      <vt:lpstr>Subcommittee Reports</vt:lpstr>
      <vt:lpstr>Subcommittee Reports</vt:lpstr>
      <vt:lpstr>Important Dates!</vt:lpstr>
      <vt:lpstr>Comments/Unmet Needs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Yvette G (CHFS DPH DPHPS)</dc:creator>
  <cp:lastModifiedBy>Coleman, Yvette G (CHFS DPH DPHPS)</cp:lastModifiedBy>
  <cp:revision>276</cp:revision>
  <cp:lastPrinted>2023-05-11T13:10:24Z</cp:lastPrinted>
  <dcterms:created xsi:type="dcterms:W3CDTF">2021-10-11T22:05:15Z</dcterms:created>
  <dcterms:modified xsi:type="dcterms:W3CDTF">2023-10-12T16:37:00Z</dcterms:modified>
</cp:coreProperties>
</file>