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54" r:id="rId11"/>
  </p:sldMasterIdLst>
  <p:notesMasterIdLst>
    <p:notesMasterId r:id="rId35"/>
  </p:notesMasterIdLst>
  <p:sldIdLst>
    <p:sldId id="333" r:id="rId12"/>
    <p:sldId id="341" r:id="rId13"/>
    <p:sldId id="311" r:id="rId14"/>
    <p:sldId id="347" r:id="rId15"/>
    <p:sldId id="348" r:id="rId16"/>
    <p:sldId id="349" r:id="rId17"/>
    <p:sldId id="350" r:id="rId18"/>
    <p:sldId id="351" r:id="rId19"/>
    <p:sldId id="352" r:id="rId20"/>
    <p:sldId id="312" r:id="rId21"/>
    <p:sldId id="336" r:id="rId22"/>
    <p:sldId id="335" r:id="rId23"/>
    <p:sldId id="323" r:id="rId24"/>
    <p:sldId id="325" r:id="rId25"/>
    <p:sldId id="327" r:id="rId26"/>
    <p:sldId id="326" r:id="rId27"/>
    <p:sldId id="305" r:id="rId28"/>
    <p:sldId id="339" r:id="rId29"/>
    <p:sldId id="338" r:id="rId30"/>
    <p:sldId id="307" r:id="rId31"/>
    <p:sldId id="334" r:id="rId32"/>
    <p:sldId id="321" r:id="rId33"/>
    <p:sldId id="2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96" autoAdjust="0"/>
  </p:normalViewPr>
  <p:slideViewPr>
    <p:cSldViewPr snapToGrid="0">
      <p:cViewPr varScale="1">
        <p:scale>
          <a:sx n="109" d="100"/>
          <a:sy n="109" d="100"/>
        </p:scale>
        <p:origin x="672" y="108"/>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risten.eggles\Desktop\At%20Home%20Work\INFLUENZA%20FOLDER%202022-2023\Flu%20Data%202022-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Confirmed</a:t>
            </a:r>
            <a:r>
              <a:rPr lang="en-US" baseline="0"/>
              <a:t> Flu Cases for 2022-2023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'Confirmed Flu Cases'!$B$1:$O$1</c:f>
              <c:strCache>
                <c:ptCount val="14"/>
                <c:pt idx="0">
                  <c:v>MMWR 40</c:v>
                </c:pt>
                <c:pt idx="1">
                  <c:v>MMWR 41</c:v>
                </c:pt>
                <c:pt idx="2">
                  <c:v>MMWR 42</c:v>
                </c:pt>
                <c:pt idx="3">
                  <c:v>MMWR 43</c:v>
                </c:pt>
                <c:pt idx="4">
                  <c:v>MMWR 44</c:v>
                </c:pt>
                <c:pt idx="5">
                  <c:v>MMWR 45</c:v>
                </c:pt>
                <c:pt idx="6">
                  <c:v>MMWR 46</c:v>
                </c:pt>
                <c:pt idx="7">
                  <c:v>MMWR 47</c:v>
                </c:pt>
                <c:pt idx="8">
                  <c:v>MMWR 48</c:v>
                </c:pt>
                <c:pt idx="9">
                  <c:v>MMWR 49</c:v>
                </c:pt>
                <c:pt idx="10">
                  <c:v>MMWR 50</c:v>
                </c:pt>
                <c:pt idx="11">
                  <c:v>MMWR 51</c:v>
                </c:pt>
                <c:pt idx="12">
                  <c:v>MMWR 52</c:v>
                </c:pt>
                <c:pt idx="13">
                  <c:v>MMWR 1</c:v>
                </c:pt>
              </c:strCache>
            </c:strRef>
          </c:cat>
          <c:val>
            <c:numRef>
              <c:f>'Confirmed Flu Cases'!$B$12:$O$12</c:f>
              <c:numCache>
                <c:formatCode>General</c:formatCode>
                <c:ptCount val="14"/>
                <c:pt idx="0">
                  <c:v>20</c:v>
                </c:pt>
                <c:pt idx="1">
                  <c:v>24</c:v>
                </c:pt>
                <c:pt idx="2">
                  <c:v>66</c:v>
                </c:pt>
                <c:pt idx="3">
                  <c:v>153</c:v>
                </c:pt>
                <c:pt idx="4">
                  <c:v>380</c:v>
                </c:pt>
                <c:pt idx="5">
                  <c:v>368</c:v>
                </c:pt>
                <c:pt idx="6">
                  <c:v>366</c:v>
                </c:pt>
                <c:pt idx="7">
                  <c:v>669</c:v>
                </c:pt>
                <c:pt idx="8">
                  <c:v>749</c:v>
                </c:pt>
                <c:pt idx="9">
                  <c:v>532</c:v>
                </c:pt>
                <c:pt idx="10">
                  <c:v>295</c:v>
                </c:pt>
                <c:pt idx="11">
                  <c:v>141</c:v>
                </c:pt>
                <c:pt idx="12">
                  <c:v>129</c:v>
                </c:pt>
                <c:pt idx="13">
                  <c:v>67</c:v>
                </c:pt>
              </c:numCache>
            </c:numRef>
          </c:val>
          <c:extLst>
            <c:ext xmlns:c16="http://schemas.microsoft.com/office/drawing/2014/chart" uri="{C3380CC4-5D6E-409C-BE32-E72D297353CC}">
              <c16:uniqueId val="{00000000-0466-40DC-8E2E-193B21326A49}"/>
            </c:ext>
          </c:extLst>
        </c:ser>
        <c:dLbls>
          <c:showLegendKey val="0"/>
          <c:showVal val="0"/>
          <c:showCatName val="0"/>
          <c:showSerName val="0"/>
          <c:showPercent val="0"/>
          <c:showBubbleSize val="0"/>
        </c:dLbls>
        <c:gapWidth val="219"/>
        <c:overlap val="-27"/>
        <c:axId val="668871967"/>
        <c:axId val="668884031"/>
      </c:barChart>
      <c:catAx>
        <c:axId val="6688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884031"/>
        <c:crosses val="autoZero"/>
        <c:auto val="1"/>
        <c:lblAlgn val="ctr"/>
        <c:lblOffset val="100"/>
        <c:noMultiLvlLbl val="0"/>
      </c:catAx>
      <c:valAx>
        <c:axId val="66888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8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training.fema.gov/netc_online_admissions/" TargetMode="External"/><Relationship Id="rId2" Type="http://schemas.openxmlformats.org/officeDocument/2006/relationships/hyperlink" Target="https://urldefense.com/v3/__https:/cdp.dhs.gov/femasid/register__%3b%21%21Db6frn15oIvDD3UI%21m2gvwgLwZog4Vp904lnjQodNcEeuWImBFH0efQ48pzekpBF63nLaDPFT0zTFSQIWilY2LG7BGzcIpacpIkhX3_38fitl5ms$" TargetMode="External"/><Relationship Id="rId1" Type="http://schemas.openxmlformats.org/officeDocument/2006/relationships/hyperlink" Target="https://training.fema.gov/is/courseoverview.aspx?code=IS-1300&amp;lang=en"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training.fema.gov/is/courseoverview.aspx?code=IS-1300&amp;lang=en" TargetMode="External"/><Relationship Id="rId2" Type="http://schemas.openxmlformats.org/officeDocument/2006/relationships/hyperlink" Target="https://urldefense.com/v3/__https:/cdp.dhs.gov/femasid/register__%3b%21%21Db6frn15oIvDD3UI%21m2gvwgLwZog4Vp904lnjQodNcEeuWImBFH0efQ48pzekpBF63nLaDPFT0zTFSQIWilY2LG7BGzcIpacpIkhX3_38fitl5ms$" TargetMode="External"/><Relationship Id="rId1" Type="http://schemas.openxmlformats.org/officeDocument/2006/relationships/hyperlink" Target="https://training.fema.gov/netc_online_admission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a:hlinkClick xmlns:r="http://schemas.openxmlformats.org/officeDocument/2006/relationships" r:id="rId1"/>
            </a:rPr>
            <a:t>Kristen.Eggles@ky.gov</a:t>
          </a:r>
          <a:endParaRPr lang="en-US"/>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a:hlinkClick xmlns:r="http://schemas.openxmlformats.org/officeDocument/2006/relationships" r:id="rId2"/>
            </a:rPr>
            <a:t>India.Martinez@barrenriverhealth.org</a:t>
          </a:r>
          <a:endParaRPr lang="en-US"/>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BD36C-79EC-449F-98D2-D22DEA33DF1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B5384FE-681D-4F11-BD2D-E733927B7F4C}">
      <dgm:prSet/>
      <dgm:spPr/>
      <dgm:t>
        <a:bodyPr/>
        <a:lstStyle/>
        <a:p>
          <a:r>
            <a:rPr lang="en-US"/>
            <a:t>Trauma Symposium (October) Allocated $12,000, used $6425.46, $5,574.54 </a:t>
          </a:r>
          <a:r>
            <a:rPr lang="en-US" u="sng"/>
            <a:t>available</a:t>
          </a:r>
          <a:endParaRPr lang="en-US"/>
        </a:p>
      </dgm:t>
    </dgm:pt>
    <dgm:pt modelId="{E051F4AC-A98D-4D7E-954E-0777E7A301A6}" type="parTrans" cxnId="{FD2D8A96-3CE6-4479-8AC8-324EE7396F86}">
      <dgm:prSet/>
      <dgm:spPr/>
      <dgm:t>
        <a:bodyPr/>
        <a:lstStyle/>
        <a:p>
          <a:endParaRPr lang="en-US"/>
        </a:p>
      </dgm:t>
    </dgm:pt>
    <dgm:pt modelId="{A345146F-3005-4F25-BF4F-393A3CF80FC2}" type="sibTrans" cxnId="{FD2D8A96-3CE6-4479-8AC8-324EE7396F86}">
      <dgm:prSet/>
      <dgm:spPr/>
      <dgm:t>
        <a:bodyPr/>
        <a:lstStyle/>
        <a:p>
          <a:endParaRPr lang="en-US"/>
        </a:p>
      </dgm:t>
    </dgm:pt>
    <dgm:pt modelId="{4503C302-4744-46E6-9C86-31FE37A78569}">
      <dgm:prSet/>
      <dgm:spPr/>
      <dgm:t>
        <a:bodyPr/>
        <a:lstStyle/>
        <a:p>
          <a:r>
            <a:rPr lang="en-US"/>
            <a:t>Executive Breakfast – Food, Venue $2,500 (work plan) </a:t>
          </a:r>
          <a:r>
            <a:rPr lang="en-US" b="1"/>
            <a:t>REQUIRES VOTE</a:t>
          </a:r>
          <a:endParaRPr lang="en-US"/>
        </a:p>
      </dgm:t>
    </dgm:pt>
    <dgm:pt modelId="{3EDF7B80-A6A0-4713-B7CD-334900BB28E7}" type="parTrans" cxnId="{33EAB003-B2D0-4706-BF10-943BA6478FD5}">
      <dgm:prSet/>
      <dgm:spPr/>
      <dgm:t>
        <a:bodyPr/>
        <a:lstStyle/>
        <a:p>
          <a:endParaRPr lang="en-US"/>
        </a:p>
      </dgm:t>
    </dgm:pt>
    <dgm:pt modelId="{10F9A09A-E65A-48BE-89D2-5C2734257300}" type="sibTrans" cxnId="{33EAB003-B2D0-4706-BF10-943BA6478FD5}">
      <dgm:prSet/>
      <dgm:spPr/>
      <dgm:t>
        <a:bodyPr/>
        <a:lstStyle/>
        <a:p>
          <a:endParaRPr lang="en-US"/>
        </a:p>
      </dgm:t>
    </dgm:pt>
    <dgm:pt modelId="{0A7A5D18-C821-4A02-A22D-98763C0515C9}">
      <dgm:prSet/>
      <dgm:spPr/>
      <dgm:t>
        <a:bodyPr/>
        <a:lstStyle/>
        <a:p>
          <a:r>
            <a:rPr lang="en-US"/>
            <a:t>PortaCount Calibration &amp; Cleaning Contract (3-year contract) $6,430(work plan) </a:t>
          </a:r>
          <a:r>
            <a:rPr lang="en-US" b="1"/>
            <a:t>REQUIRES VOTE</a:t>
          </a:r>
          <a:endParaRPr lang="en-US"/>
        </a:p>
      </dgm:t>
    </dgm:pt>
    <dgm:pt modelId="{B2DE0A2E-6E9F-4F0D-B97C-17EB72C5612C}" type="parTrans" cxnId="{B347C86E-4713-4E8B-BBD0-13CC074D57F5}">
      <dgm:prSet/>
      <dgm:spPr/>
      <dgm:t>
        <a:bodyPr/>
        <a:lstStyle/>
        <a:p>
          <a:endParaRPr lang="en-US"/>
        </a:p>
      </dgm:t>
    </dgm:pt>
    <dgm:pt modelId="{E4EDD2A7-D8D1-4621-AAB0-C62765370342}" type="sibTrans" cxnId="{B347C86E-4713-4E8B-BBD0-13CC074D57F5}">
      <dgm:prSet/>
      <dgm:spPr/>
      <dgm:t>
        <a:bodyPr/>
        <a:lstStyle/>
        <a:p>
          <a:endParaRPr lang="en-US"/>
        </a:p>
      </dgm:t>
    </dgm:pt>
    <dgm:pt modelId="{9323933D-B858-44E1-A073-DB2A131BEB95}">
      <dgm:prSet/>
      <dgm:spPr/>
      <dgm:t>
        <a:bodyPr/>
        <a:lstStyle/>
        <a:p>
          <a:r>
            <a:rPr lang="en-US"/>
            <a:t>2-day TEEX training Pediatric Disaster Response &amp; Emergency Preparedness Course (capability gap) - $800 </a:t>
          </a:r>
          <a:r>
            <a:rPr lang="en-US" b="1"/>
            <a:t>REQUIRES VOTE</a:t>
          </a:r>
          <a:endParaRPr lang="en-US"/>
        </a:p>
      </dgm:t>
    </dgm:pt>
    <dgm:pt modelId="{B7621FDA-B2FD-416B-B985-FFFD3EAD99C5}" type="parTrans" cxnId="{B9558465-ED7A-4BBA-9D08-A59A15E0AB82}">
      <dgm:prSet/>
      <dgm:spPr/>
      <dgm:t>
        <a:bodyPr/>
        <a:lstStyle/>
        <a:p>
          <a:endParaRPr lang="en-US"/>
        </a:p>
      </dgm:t>
    </dgm:pt>
    <dgm:pt modelId="{FE960F97-2D23-425A-B128-973445918E95}" type="sibTrans" cxnId="{B9558465-ED7A-4BBA-9D08-A59A15E0AB82}">
      <dgm:prSet/>
      <dgm:spPr/>
      <dgm:t>
        <a:bodyPr/>
        <a:lstStyle/>
        <a:p>
          <a:endParaRPr lang="en-US"/>
        </a:p>
      </dgm:t>
    </dgm:pt>
    <dgm:pt modelId="{211C4708-84DD-4070-A4C4-844787D8EF97}" type="pres">
      <dgm:prSet presAssocID="{169BD36C-79EC-449F-98D2-D22DEA33DF10}" presName="vert0" presStyleCnt="0">
        <dgm:presLayoutVars>
          <dgm:dir/>
          <dgm:animOne val="branch"/>
          <dgm:animLvl val="lvl"/>
        </dgm:presLayoutVars>
      </dgm:prSet>
      <dgm:spPr/>
    </dgm:pt>
    <dgm:pt modelId="{D079E06B-384D-443D-A9F6-1A511CE84421}" type="pres">
      <dgm:prSet presAssocID="{2B5384FE-681D-4F11-BD2D-E733927B7F4C}" presName="thickLine" presStyleLbl="alignNode1" presStyleIdx="0" presStyleCnt="4"/>
      <dgm:spPr/>
    </dgm:pt>
    <dgm:pt modelId="{94355FE3-F766-489D-8DD8-5A0294599AAD}" type="pres">
      <dgm:prSet presAssocID="{2B5384FE-681D-4F11-BD2D-E733927B7F4C}" presName="horz1" presStyleCnt="0"/>
      <dgm:spPr/>
    </dgm:pt>
    <dgm:pt modelId="{246EC3C3-9E4D-4289-AA38-642ADF258F05}" type="pres">
      <dgm:prSet presAssocID="{2B5384FE-681D-4F11-BD2D-E733927B7F4C}" presName="tx1" presStyleLbl="revTx" presStyleIdx="0" presStyleCnt="4"/>
      <dgm:spPr/>
    </dgm:pt>
    <dgm:pt modelId="{578D43C8-87D8-4901-B702-2A243DD16E9C}" type="pres">
      <dgm:prSet presAssocID="{2B5384FE-681D-4F11-BD2D-E733927B7F4C}" presName="vert1" presStyleCnt="0"/>
      <dgm:spPr/>
    </dgm:pt>
    <dgm:pt modelId="{F71ED600-FA03-44A2-8425-FD1830374AC6}" type="pres">
      <dgm:prSet presAssocID="{4503C302-4744-46E6-9C86-31FE37A78569}" presName="thickLine" presStyleLbl="alignNode1" presStyleIdx="1" presStyleCnt="4"/>
      <dgm:spPr/>
    </dgm:pt>
    <dgm:pt modelId="{6A772EBD-CB05-4F64-81CA-719B5C7BB4D9}" type="pres">
      <dgm:prSet presAssocID="{4503C302-4744-46E6-9C86-31FE37A78569}" presName="horz1" presStyleCnt="0"/>
      <dgm:spPr/>
    </dgm:pt>
    <dgm:pt modelId="{1BFCB96F-C008-465F-87CE-2B1601F23A87}" type="pres">
      <dgm:prSet presAssocID="{4503C302-4744-46E6-9C86-31FE37A78569}" presName="tx1" presStyleLbl="revTx" presStyleIdx="1" presStyleCnt="4"/>
      <dgm:spPr/>
    </dgm:pt>
    <dgm:pt modelId="{D4CAC0E7-B060-444C-83DE-9B9E25AA9B51}" type="pres">
      <dgm:prSet presAssocID="{4503C302-4744-46E6-9C86-31FE37A78569}" presName="vert1" presStyleCnt="0"/>
      <dgm:spPr/>
    </dgm:pt>
    <dgm:pt modelId="{ECD28112-1904-4BC4-BC7E-450B947EE0B4}" type="pres">
      <dgm:prSet presAssocID="{0A7A5D18-C821-4A02-A22D-98763C0515C9}" presName="thickLine" presStyleLbl="alignNode1" presStyleIdx="2" presStyleCnt="4"/>
      <dgm:spPr/>
    </dgm:pt>
    <dgm:pt modelId="{E4F9B2FE-C30A-4BCD-B89A-117326B04971}" type="pres">
      <dgm:prSet presAssocID="{0A7A5D18-C821-4A02-A22D-98763C0515C9}" presName="horz1" presStyleCnt="0"/>
      <dgm:spPr/>
    </dgm:pt>
    <dgm:pt modelId="{0821A9CA-F904-4E89-8BFB-873192DB590E}" type="pres">
      <dgm:prSet presAssocID="{0A7A5D18-C821-4A02-A22D-98763C0515C9}" presName="tx1" presStyleLbl="revTx" presStyleIdx="2" presStyleCnt="4"/>
      <dgm:spPr/>
    </dgm:pt>
    <dgm:pt modelId="{438548F9-C2E6-4C43-ADE4-D3C99A852274}" type="pres">
      <dgm:prSet presAssocID="{0A7A5D18-C821-4A02-A22D-98763C0515C9}" presName="vert1" presStyleCnt="0"/>
      <dgm:spPr/>
    </dgm:pt>
    <dgm:pt modelId="{99C4D9A5-C6CD-4017-AE28-E8D4A4106937}" type="pres">
      <dgm:prSet presAssocID="{9323933D-B858-44E1-A073-DB2A131BEB95}" presName="thickLine" presStyleLbl="alignNode1" presStyleIdx="3" presStyleCnt="4"/>
      <dgm:spPr/>
    </dgm:pt>
    <dgm:pt modelId="{20CC8FDB-BFDD-472C-A530-4EDFD046FA9C}" type="pres">
      <dgm:prSet presAssocID="{9323933D-B858-44E1-A073-DB2A131BEB95}" presName="horz1" presStyleCnt="0"/>
      <dgm:spPr/>
    </dgm:pt>
    <dgm:pt modelId="{F3EAAFF8-6712-4C4A-9CBB-E85CE59349B4}" type="pres">
      <dgm:prSet presAssocID="{9323933D-B858-44E1-A073-DB2A131BEB95}" presName="tx1" presStyleLbl="revTx" presStyleIdx="3" presStyleCnt="4"/>
      <dgm:spPr/>
    </dgm:pt>
    <dgm:pt modelId="{A59C3EEC-0C8F-413D-95D7-1A5813AA1A94}" type="pres">
      <dgm:prSet presAssocID="{9323933D-B858-44E1-A073-DB2A131BEB95}" presName="vert1" presStyleCnt="0"/>
      <dgm:spPr/>
    </dgm:pt>
  </dgm:ptLst>
  <dgm:cxnLst>
    <dgm:cxn modelId="{33EAB003-B2D0-4706-BF10-943BA6478FD5}" srcId="{169BD36C-79EC-449F-98D2-D22DEA33DF10}" destId="{4503C302-4744-46E6-9C86-31FE37A78569}" srcOrd="1" destOrd="0" parTransId="{3EDF7B80-A6A0-4713-B7CD-334900BB28E7}" sibTransId="{10F9A09A-E65A-48BE-89D2-5C2734257300}"/>
    <dgm:cxn modelId="{7A801A18-FE36-40BD-8F62-A1F6767ACAA2}" type="presOf" srcId="{4503C302-4744-46E6-9C86-31FE37A78569}" destId="{1BFCB96F-C008-465F-87CE-2B1601F23A87}" srcOrd="0" destOrd="0" presId="urn:microsoft.com/office/officeart/2008/layout/LinedList"/>
    <dgm:cxn modelId="{030B0F2F-3E10-4769-AF1F-4EA4E62278BB}" type="presOf" srcId="{0A7A5D18-C821-4A02-A22D-98763C0515C9}" destId="{0821A9CA-F904-4E89-8BFB-873192DB590E}" srcOrd="0" destOrd="0" presId="urn:microsoft.com/office/officeart/2008/layout/LinedList"/>
    <dgm:cxn modelId="{F4E53763-4C4B-47C0-9A05-7229B2C7FE6E}" type="presOf" srcId="{169BD36C-79EC-449F-98D2-D22DEA33DF10}" destId="{211C4708-84DD-4070-A4C4-844787D8EF97}" srcOrd="0" destOrd="0" presId="urn:microsoft.com/office/officeart/2008/layout/LinedList"/>
    <dgm:cxn modelId="{B9558465-ED7A-4BBA-9D08-A59A15E0AB82}" srcId="{169BD36C-79EC-449F-98D2-D22DEA33DF10}" destId="{9323933D-B858-44E1-A073-DB2A131BEB95}" srcOrd="3" destOrd="0" parTransId="{B7621FDA-B2FD-416B-B985-FFFD3EAD99C5}" sibTransId="{FE960F97-2D23-425A-B128-973445918E95}"/>
    <dgm:cxn modelId="{B347C86E-4713-4E8B-BBD0-13CC074D57F5}" srcId="{169BD36C-79EC-449F-98D2-D22DEA33DF10}" destId="{0A7A5D18-C821-4A02-A22D-98763C0515C9}" srcOrd="2" destOrd="0" parTransId="{B2DE0A2E-6E9F-4F0D-B97C-17EB72C5612C}" sibTransId="{E4EDD2A7-D8D1-4621-AAB0-C62765370342}"/>
    <dgm:cxn modelId="{FD2D8A96-3CE6-4479-8AC8-324EE7396F86}" srcId="{169BD36C-79EC-449F-98D2-D22DEA33DF10}" destId="{2B5384FE-681D-4F11-BD2D-E733927B7F4C}" srcOrd="0" destOrd="0" parTransId="{E051F4AC-A98D-4D7E-954E-0777E7A301A6}" sibTransId="{A345146F-3005-4F25-BF4F-393A3CF80FC2}"/>
    <dgm:cxn modelId="{886F999A-36EE-4D50-969F-56E96C576BAD}" type="presOf" srcId="{2B5384FE-681D-4F11-BD2D-E733927B7F4C}" destId="{246EC3C3-9E4D-4289-AA38-642ADF258F05}" srcOrd="0" destOrd="0" presId="urn:microsoft.com/office/officeart/2008/layout/LinedList"/>
    <dgm:cxn modelId="{C2D3EFD6-06CF-4CF0-A7F5-C6D01C42463A}" type="presOf" srcId="{9323933D-B858-44E1-A073-DB2A131BEB95}" destId="{F3EAAFF8-6712-4C4A-9CBB-E85CE59349B4}" srcOrd="0" destOrd="0" presId="urn:microsoft.com/office/officeart/2008/layout/LinedList"/>
    <dgm:cxn modelId="{D5F89E91-F11B-4D46-832C-F74335818292}" type="presParOf" srcId="{211C4708-84DD-4070-A4C4-844787D8EF97}" destId="{D079E06B-384D-443D-A9F6-1A511CE84421}" srcOrd="0" destOrd="0" presId="urn:microsoft.com/office/officeart/2008/layout/LinedList"/>
    <dgm:cxn modelId="{EDD2E025-EF05-496E-A3D4-6FFCF5B07984}" type="presParOf" srcId="{211C4708-84DD-4070-A4C4-844787D8EF97}" destId="{94355FE3-F766-489D-8DD8-5A0294599AAD}" srcOrd="1" destOrd="0" presId="urn:microsoft.com/office/officeart/2008/layout/LinedList"/>
    <dgm:cxn modelId="{E69A7F36-47C4-4D46-BF8B-3BD4961FC90D}" type="presParOf" srcId="{94355FE3-F766-489D-8DD8-5A0294599AAD}" destId="{246EC3C3-9E4D-4289-AA38-642ADF258F05}" srcOrd="0" destOrd="0" presId="urn:microsoft.com/office/officeart/2008/layout/LinedList"/>
    <dgm:cxn modelId="{98E07171-2FBE-4F4C-A3FE-4BF9874FD11A}" type="presParOf" srcId="{94355FE3-F766-489D-8DD8-5A0294599AAD}" destId="{578D43C8-87D8-4901-B702-2A243DD16E9C}" srcOrd="1" destOrd="0" presId="urn:microsoft.com/office/officeart/2008/layout/LinedList"/>
    <dgm:cxn modelId="{36F8E8D2-E38E-4D7E-B17E-5E99AAD6635D}" type="presParOf" srcId="{211C4708-84DD-4070-A4C4-844787D8EF97}" destId="{F71ED600-FA03-44A2-8425-FD1830374AC6}" srcOrd="2" destOrd="0" presId="urn:microsoft.com/office/officeart/2008/layout/LinedList"/>
    <dgm:cxn modelId="{EAE91D26-5DBC-4B82-BD9E-3A3520A5ECD4}" type="presParOf" srcId="{211C4708-84DD-4070-A4C4-844787D8EF97}" destId="{6A772EBD-CB05-4F64-81CA-719B5C7BB4D9}" srcOrd="3" destOrd="0" presId="urn:microsoft.com/office/officeart/2008/layout/LinedList"/>
    <dgm:cxn modelId="{FA725292-EBB1-4D2A-9E0B-BBF63687342C}" type="presParOf" srcId="{6A772EBD-CB05-4F64-81CA-719B5C7BB4D9}" destId="{1BFCB96F-C008-465F-87CE-2B1601F23A87}" srcOrd="0" destOrd="0" presId="urn:microsoft.com/office/officeart/2008/layout/LinedList"/>
    <dgm:cxn modelId="{1C4CEE0D-E1A5-43A2-BADB-68C33A70183B}" type="presParOf" srcId="{6A772EBD-CB05-4F64-81CA-719B5C7BB4D9}" destId="{D4CAC0E7-B060-444C-83DE-9B9E25AA9B51}" srcOrd="1" destOrd="0" presId="urn:microsoft.com/office/officeart/2008/layout/LinedList"/>
    <dgm:cxn modelId="{41B0448C-FDDE-4432-95D0-F57706B895FE}" type="presParOf" srcId="{211C4708-84DD-4070-A4C4-844787D8EF97}" destId="{ECD28112-1904-4BC4-BC7E-450B947EE0B4}" srcOrd="4" destOrd="0" presId="urn:microsoft.com/office/officeart/2008/layout/LinedList"/>
    <dgm:cxn modelId="{1389CCE3-073A-4D8E-B70E-E03285539F19}" type="presParOf" srcId="{211C4708-84DD-4070-A4C4-844787D8EF97}" destId="{E4F9B2FE-C30A-4BCD-B89A-117326B04971}" srcOrd="5" destOrd="0" presId="urn:microsoft.com/office/officeart/2008/layout/LinedList"/>
    <dgm:cxn modelId="{F32FB33E-7449-44AD-B97A-892F6C8C31BF}" type="presParOf" srcId="{E4F9B2FE-C30A-4BCD-B89A-117326B04971}" destId="{0821A9CA-F904-4E89-8BFB-873192DB590E}" srcOrd="0" destOrd="0" presId="urn:microsoft.com/office/officeart/2008/layout/LinedList"/>
    <dgm:cxn modelId="{B3B847C0-F848-42E5-AE3A-58583D116C56}" type="presParOf" srcId="{E4F9B2FE-C30A-4BCD-B89A-117326B04971}" destId="{438548F9-C2E6-4C43-ADE4-D3C99A852274}" srcOrd="1" destOrd="0" presId="urn:microsoft.com/office/officeart/2008/layout/LinedList"/>
    <dgm:cxn modelId="{2E71B592-BDB6-4AF0-AF9F-D3E03B0903FC}" type="presParOf" srcId="{211C4708-84DD-4070-A4C4-844787D8EF97}" destId="{99C4D9A5-C6CD-4017-AE28-E8D4A4106937}" srcOrd="6" destOrd="0" presId="urn:microsoft.com/office/officeart/2008/layout/LinedList"/>
    <dgm:cxn modelId="{F2029906-423A-47CA-A35E-A0AD7924446D}" type="presParOf" srcId="{211C4708-84DD-4070-A4C4-844787D8EF97}" destId="{20CC8FDB-BFDD-472C-A530-4EDFD046FA9C}" srcOrd="7" destOrd="0" presId="urn:microsoft.com/office/officeart/2008/layout/LinedList"/>
    <dgm:cxn modelId="{53D6A4CE-A21C-474B-A52B-FBCDB484887A}" type="presParOf" srcId="{20CC8FDB-BFDD-472C-A530-4EDFD046FA9C}" destId="{F3EAAFF8-6712-4C4A-9CBB-E85CE59349B4}" srcOrd="0" destOrd="0" presId="urn:microsoft.com/office/officeart/2008/layout/LinedList"/>
    <dgm:cxn modelId="{6AF8CEBA-77BD-4987-B06E-71AD9FB7C1F7}" type="presParOf" srcId="{20CC8FDB-BFDD-472C-A530-4EDFD046FA9C}" destId="{A59C3EEC-0C8F-413D-95D7-1A5813AA1A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8E2310-90F2-40E4-8006-1EF0601A2FB7}" type="doc">
      <dgm:prSet loTypeId="urn:microsoft.com/office/officeart/2005/8/layout/process4" loCatId="process" qsTypeId="urn:microsoft.com/office/officeart/2005/8/quickstyle/simple2" qsCatId="simple" csTypeId="urn:microsoft.com/office/officeart/2005/8/colors/colorful1" csCatId="colorful"/>
      <dgm:spPr/>
      <dgm:t>
        <a:bodyPr/>
        <a:lstStyle/>
        <a:p>
          <a:endParaRPr lang="en-US"/>
        </a:p>
      </dgm:t>
    </dgm:pt>
    <dgm:pt modelId="{DFC73E9D-FB41-4F12-8312-40F182D98C69}">
      <dgm:prSet/>
      <dgm:spPr/>
      <dgm:t>
        <a:bodyPr/>
        <a:lstStyle/>
        <a:p>
          <a:r>
            <a:rPr lang="en-US" b="1" i="0" dirty="0"/>
            <a:t>IMPORTANT:</a:t>
          </a:r>
          <a:r>
            <a:rPr lang="en-US" b="0" i="0" dirty="0">
              <a:solidFill>
                <a:schemeClr val="bg1"/>
              </a:solidFill>
            </a:rPr>
            <a:t> </a:t>
          </a:r>
          <a:r>
            <a:rPr lang="en-US" b="0" i="0"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IS-1300 Introduction to Continuity of Operations</a:t>
          </a:r>
          <a:r>
            <a:rPr lang="en-US" b="0" i="0" dirty="0"/>
            <a:t> is a an online prerequisite course. Please be sure you have completed this course </a:t>
          </a:r>
          <a:r>
            <a:rPr lang="en-US" b="1" i="0" dirty="0"/>
            <a:t>prior </a:t>
          </a:r>
          <a:r>
            <a:rPr lang="en-US" b="0" i="0" dirty="0"/>
            <a:t>to registering for the L1301 Continuity Planning Course described above.</a:t>
          </a:r>
          <a:endParaRPr lang="en-US" dirty="0"/>
        </a:p>
      </dgm:t>
    </dgm:pt>
    <dgm:pt modelId="{3E22E849-4B4D-43D3-8914-69F675B77881}" type="parTrans" cxnId="{9F3A2522-D0BA-4EBB-8BFC-E7DDF43B1271}">
      <dgm:prSet/>
      <dgm:spPr/>
      <dgm:t>
        <a:bodyPr/>
        <a:lstStyle/>
        <a:p>
          <a:endParaRPr lang="en-US"/>
        </a:p>
      </dgm:t>
    </dgm:pt>
    <dgm:pt modelId="{B0085982-E93A-4444-858E-74889B594100}" type="sibTrans" cxnId="{9F3A2522-D0BA-4EBB-8BFC-E7DDF43B1271}">
      <dgm:prSet/>
      <dgm:spPr/>
      <dgm:t>
        <a:bodyPr/>
        <a:lstStyle/>
        <a:p>
          <a:endParaRPr lang="en-US"/>
        </a:p>
      </dgm:t>
    </dgm:pt>
    <dgm:pt modelId="{3A968D34-602B-4904-9FDE-FF9E1477B28C}">
      <dgm:prSet/>
      <dgm:spPr/>
      <dgm:t>
        <a:bodyPr/>
        <a:lstStyle/>
        <a:p>
          <a:r>
            <a:rPr lang="en-US" b="0" i="0" u="sng"/>
            <a:t>To register for the course you will need to take a couple of steps, first:</a:t>
          </a:r>
          <a:endParaRPr lang="en-US"/>
        </a:p>
      </dgm:t>
    </dgm:pt>
    <dgm:pt modelId="{B1B9550F-10C4-4E76-89B6-3DC6225718DD}" type="parTrans" cxnId="{F6504C34-1E96-43B7-A3FE-0B521BE57077}">
      <dgm:prSet/>
      <dgm:spPr/>
      <dgm:t>
        <a:bodyPr/>
        <a:lstStyle/>
        <a:p>
          <a:endParaRPr lang="en-US"/>
        </a:p>
      </dgm:t>
    </dgm:pt>
    <dgm:pt modelId="{357E88DD-F9BD-416C-95B0-A3905A920C3B}" type="sibTrans" cxnId="{F6504C34-1E96-43B7-A3FE-0B521BE57077}">
      <dgm:prSet/>
      <dgm:spPr/>
      <dgm:t>
        <a:bodyPr/>
        <a:lstStyle/>
        <a:p>
          <a:endParaRPr lang="en-US"/>
        </a:p>
      </dgm:t>
    </dgm:pt>
    <dgm:pt modelId="{03D041FF-688C-42ED-B478-42A203826B2B}">
      <dgm:prSet/>
      <dgm:spPr/>
      <dgm:t>
        <a:bodyPr/>
        <a:lstStyle/>
        <a:p>
          <a:r>
            <a:rPr lang="en-US" b="0" i="0"/>
            <a:t>Take IS-1300, Introduction to Continuity of Operations.  This course is one hour long, and it is the prerequisite. </a:t>
          </a:r>
          <a:endParaRPr lang="en-US"/>
        </a:p>
      </dgm:t>
    </dgm:pt>
    <dgm:pt modelId="{B6A0F080-B91A-46AA-983F-98C6E37D6FF2}" type="parTrans" cxnId="{BC02934D-F677-47FE-841F-D40C3CFB84BA}">
      <dgm:prSet/>
      <dgm:spPr/>
      <dgm:t>
        <a:bodyPr/>
        <a:lstStyle/>
        <a:p>
          <a:endParaRPr lang="en-US"/>
        </a:p>
      </dgm:t>
    </dgm:pt>
    <dgm:pt modelId="{530E7B7F-2717-4F90-95DD-AD7C671AA90F}" type="sibTrans" cxnId="{BC02934D-F677-47FE-841F-D40C3CFB84BA}">
      <dgm:prSet/>
      <dgm:spPr/>
      <dgm:t>
        <a:bodyPr/>
        <a:lstStyle/>
        <a:p>
          <a:endParaRPr lang="en-US"/>
        </a:p>
      </dgm:t>
    </dgm:pt>
    <dgm:pt modelId="{ED19F52A-9F94-408D-B863-53BF10DCE9BB}">
      <dgm:prSet/>
      <dgm:spPr/>
      <dgm:t>
        <a:bodyPr/>
        <a:lstStyle/>
        <a:p>
          <a:r>
            <a:rPr lang="en-US" b="0" i="0" dirty="0">
              <a:solidFill>
                <a:schemeClr val="tx1"/>
              </a:solidFill>
            </a:rPr>
            <a:t>Get a FEMA Student Identification (SID) number at </a:t>
          </a:r>
          <a:r>
            <a:rPr lang="en-US" b="0" i="0" u="sng"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https://cdp.dhs.gov/femasid/register</a:t>
          </a:r>
          <a:r>
            <a:rPr lang="en-US" b="0" i="0" dirty="0">
              <a:solidFill>
                <a:schemeClr val="tx1"/>
              </a:solidFill>
            </a:rPr>
            <a:t> if you do not have one already.</a:t>
          </a:r>
          <a:endParaRPr lang="en-US" dirty="0">
            <a:solidFill>
              <a:schemeClr val="tx1"/>
            </a:solidFill>
          </a:endParaRPr>
        </a:p>
      </dgm:t>
    </dgm:pt>
    <dgm:pt modelId="{C4FC2A37-EB91-4839-9567-5840D8339A10}" type="parTrans" cxnId="{6B0FD5E6-F588-4C38-B244-263E02782671}">
      <dgm:prSet/>
      <dgm:spPr/>
      <dgm:t>
        <a:bodyPr/>
        <a:lstStyle/>
        <a:p>
          <a:endParaRPr lang="en-US"/>
        </a:p>
      </dgm:t>
    </dgm:pt>
    <dgm:pt modelId="{799CAA2E-83D3-4FBB-A187-AE4B18DE5DBF}" type="sibTrans" cxnId="{6B0FD5E6-F588-4C38-B244-263E02782671}">
      <dgm:prSet/>
      <dgm:spPr/>
      <dgm:t>
        <a:bodyPr/>
        <a:lstStyle/>
        <a:p>
          <a:endParaRPr lang="en-US"/>
        </a:p>
      </dgm:t>
    </dgm:pt>
    <dgm:pt modelId="{96055052-2F31-459C-9EE2-CFC9A6298E38}">
      <dgm:prSet/>
      <dgm:spPr/>
      <dgm:t>
        <a:bodyPr/>
        <a:lstStyle/>
        <a:p>
          <a:r>
            <a:rPr lang="en-US" b="0" i="0" dirty="0"/>
            <a:t>​​​​​​​Once you have completed the perquisite and have a SID, go to</a:t>
          </a:r>
          <a:r>
            <a:rPr lang="en-US" b="0" i="0" dirty="0">
              <a:solidFill>
                <a:schemeClr val="bg1"/>
              </a:solidFill>
            </a:rPr>
            <a:t> </a:t>
          </a:r>
          <a:r>
            <a:rPr lang="en-US" b="0" i="0" u="sng"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https://training.fema.gov/netc_online_admissions/</a:t>
          </a:r>
          <a:r>
            <a:rPr lang="en-US" b="0" i="0" dirty="0">
              <a:solidFill>
                <a:schemeClr val="bg1"/>
              </a:solidFill>
            </a:rPr>
            <a:t> and </a:t>
          </a:r>
          <a:r>
            <a:rPr lang="en-US" b="0" i="0" dirty="0"/>
            <a:t>click on NETC Online Admissions Application.  As you work through the registration screens, remember your class number is  L1301: Continuity Planning (For State Level ESF Partners Agencies/Kentucky Commonwealth) and the date of delivery is January 18-19. </a:t>
          </a:r>
          <a:endParaRPr lang="en-US" dirty="0"/>
        </a:p>
      </dgm:t>
    </dgm:pt>
    <dgm:pt modelId="{E426ABC7-7E0F-4E24-9FAB-96E94C826050}" type="parTrans" cxnId="{2155D349-B2FC-4378-AA90-949DF08D5780}">
      <dgm:prSet/>
      <dgm:spPr/>
      <dgm:t>
        <a:bodyPr/>
        <a:lstStyle/>
        <a:p>
          <a:endParaRPr lang="en-US"/>
        </a:p>
      </dgm:t>
    </dgm:pt>
    <dgm:pt modelId="{E96DCCB8-3B40-4187-9DED-0E8A034D19C1}" type="sibTrans" cxnId="{2155D349-B2FC-4378-AA90-949DF08D5780}">
      <dgm:prSet/>
      <dgm:spPr/>
      <dgm:t>
        <a:bodyPr/>
        <a:lstStyle/>
        <a:p>
          <a:endParaRPr lang="en-US"/>
        </a:p>
      </dgm:t>
    </dgm:pt>
    <dgm:pt modelId="{784B27A8-7C7A-4701-A3C4-1BB7994D36A7}" type="pres">
      <dgm:prSet presAssocID="{9F8E2310-90F2-40E4-8006-1EF0601A2FB7}" presName="Name0" presStyleCnt="0">
        <dgm:presLayoutVars>
          <dgm:dir/>
          <dgm:animLvl val="lvl"/>
          <dgm:resizeHandles val="exact"/>
        </dgm:presLayoutVars>
      </dgm:prSet>
      <dgm:spPr/>
    </dgm:pt>
    <dgm:pt modelId="{F6B3C84F-36C2-45C3-8DB6-CCB23C928909}" type="pres">
      <dgm:prSet presAssocID="{96055052-2F31-459C-9EE2-CFC9A6298E38}" presName="boxAndChildren" presStyleCnt="0"/>
      <dgm:spPr/>
    </dgm:pt>
    <dgm:pt modelId="{F5CF7F47-45C0-47CA-B740-51AECAC48B54}" type="pres">
      <dgm:prSet presAssocID="{96055052-2F31-459C-9EE2-CFC9A6298E38}" presName="parentTextBox" presStyleLbl="node1" presStyleIdx="0" presStyleCnt="3"/>
      <dgm:spPr/>
    </dgm:pt>
    <dgm:pt modelId="{FC64AA2D-AFA7-4F75-A2DA-3D3DCC36FB3B}" type="pres">
      <dgm:prSet presAssocID="{357E88DD-F9BD-416C-95B0-A3905A920C3B}" presName="sp" presStyleCnt="0"/>
      <dgm:spPr/>
    </dgm:pt>
    <dgm:pt modelId="{2E318D35-660B-4F8A-8569-22DF9565C61C}" type="pres">
      <dgm:prSet presAssocID="{3A968D34-602B-4904-9FDE-FF9E1477B28C}" presName="arrowAndChildren" presStyleCnt="0"/>
      <dgm:spPr/>
    </dgm:pt>
    <dgm:pt modelId="{444D2DB3-6C10-4E81-96D1-AD95CC9E81D1}" type="pres">
      <dgm:prSet presAssocID="{3A968D34-602B-4904-9FDE-FF9E1477B28C}" presName="parentTextArrow" presStyleLbl="node1" presStyleIdx="0" presStyleCnt="3"/>
      <dgm:spPr/>
    </dgm:pt>
    <dgm:pt modelId="{724CC177-1288-47CA-BC0B-20379CCB43EA}" type="pres">
      <dgm:prSet presAssocID="{3A968D34-602B-4904-9FDE-FF9E1477B28C}" presName="arrow" presStyleLbl="node1" presStyleIdx="1" presStyleCnt="3"/>
      <dgm:spPr/>
    </dgm:pt>
    <dgm:pt modelId="{CBBFBA9D-BFFF-4EDC-88C7-4BB38BBF8490}" type="pres">
      <dgm:prSet presAssocID="{3A968D34-602B-4904-9FDE-FF9E1477B28C}" presName="descendantArrow" presStyleCnt="0"/>
      <dgm:spPr/>
    </dgm:pt>
    <dgm:pt modelId="{D00169DA-E104-4A4F-8E6A-162B73BB9338}" type="pres">
      <dgm:prSet presAssocID="{03D041FF-688C-42ED-B478-42A203826B2B}" presName="childTextArrow" presStyleLbl="fgAccFollowNode1" presStyleIdx="0" presStyleCnt="2">
        <dgm:presLayoutVars>
          <dgm:bulletEnabled val="1"/>
        </dgm:presLayoutVars>
      </dgm:prSet>
      <dgm:spPr/>
    </dgm:pt>
    <dgm:pt modelId="{CE61836A-E6B8-4973-8A46-F45D0D2C2B0F}" type="pres">
      <dgm:prSet presAssocID="{ED19F52A-9F94-408D-B863-53BF10DCE9BB}" presName="childTextArrow" presStyleLbl="fgAccFollowNode1" presStyleIdx="1" presStyleCnt="2">
        <dgm:presLayoutVars>
          <dgm:bulletEnabled val="1"/>
        </dgm:presLayoutVars>
      </dgm:prSet>
      <dgm:spPr/>
    </dgm:pt>
    <dgm:pt modelId="{960DB793-8AA1-4065-99F9-4A675BFD01EA}" type="pres">
      <dgm:prSet presAssocID="{B0085982-E93A-4444-858E-74889B594100}" presName="sp" presStyleCnt="0"/>
      <dgm:spPr/>
    </dgm:pt>
    <dgm:pt modelId="{4EA3BEC2-9504-47B9-994B-5565EC27102A}" type="pres">
      <dgm:prSet presAssocID="{DFC73E9D-FB41-4F12-8312-40F182D98C69}" presName="arrowAndChildren" presStyleCnt="0"/>
      <dgm:spPr/>
    </dgm:pt>
    <dgm:pt modelId="{A78571F9-EC5B-453A-A89A-3BD523A82EEB}" type="pres">
      <dgm:prSet presAssocID="{DFC73E9D-FB41-4F12-8312-40F182D98C69}" presName="parentTextArrow" presStyleLbl="node1" presStyleIdx="2" presStyleCnt="3"/>
      <dgm:spPr/>
    </dgm:pt>
  </dgm:ptLst>
  <dgm:cxnLst>
    <dgm:cxn modelId="{0D786D1A-E063-401D-8266-81A63223B2C2}" type="presOf" srcId="{9F8E2310-90F2-40E4-8006-1EF0601A2FB7}" destId="{784B27A8-7C7A-4701-A3C4-1BB7994D36A7}" srcOrd="0" destOrd="0" presId="urn:microsoft.com/office/officeart/2005/8/layout/process4"/>
    <dgm:cxn modelId="{74CF821D-A40E-4227-AA3A-D4DE62D0E95F}" type="presOf" srcId="{03D041FF-688C-42ED-B478-42A203826B2B}" destId="{D00169DA-E104-4A4F-8E6A-162B73BB9338}" srcOrd="0" destOrd="0" presId="urn:microsoft.com/office/officeart/2005/8/layout/process4"/>
    <dgm:cxn modelId="{9F3A2522-D0BA-4EBB-8BFC-E7DDF43B1271}" srcId="{9F8E2310-90F2-40E4-8006-1EF0601A2FB7}" destId="{DFC73E9D-FB41-4F12-8312-40F182D98C69}" srcOrd="0" destOrd="0" parTransId="{3E22E849-4B4D-43D3-8914-69F675B77881}" sibTransId="{B0085982-E93A-4444-858E-74889B594100}"/>
    <dgm:cxn modelId="{7C1D522C-EEC6-4CFB-87AE-F082D060D372}" type="presOf" srcId="{ED19F52A-9F94-408D-B863-53BF10DCE9BB}" destId="{CE61836A-E6B8-4973-8A46-F45D0D2C2B0F}" srcOrd="0" destOrd="0" presId="urn:microsoft.com/office/officeart/2005/8/layout/process4"/>
    <dgm:cxn modelId="{46E46E33-23CA-4123-9A04-B7AA551251E7}" type="presOf" srcId="{3A968D34-602B-4904-9FDE-FF9E1477B28C}" destId="{724CC177-1288-47CA-BC0B-20379CCB43EA}" srcOrd="1" destOrd="0" presId="urn:microsoft.com/office/officeart/2005/8/layout/process4"/>
    <dgm:cxn modelId="{F6504C34-1E96-43B7-A3FE-0B521BE57077}" srcId="{9F8E2310-90F2-40E4-8006-1EF0601A2FB7}" destId="{3A968D34-602B-4904-9FDE-FF9E1477B28C}" srcOrd="1" destOrd="0" parTransId="{B1B9550F-10C4-4E76-89B6-3DC6225718DD}" sibTransId="{357E88DD-F9BD-416C-95B0-A3905A920C3B}"/>
    <dgm:cxn modelId="{2155D349-B2FC-4378-AA90-949DF08D5780}" srcId="{9F8E2310-90F2-40E4-8006-1EF0601A2FB7}" destId="{96055052-2F31-459C-9EE2-CFC9A6298E38}" srcOrd="2" destOrd="0" parTransId="{E426ABC7-7E0F-4E24-9FAB-96E94C826050}" sibTransId="{E96DCCB8-3B40-4187-9DED-0E8A034D19C1}"/>
    <dgm:cxn modelId="{BC02934D-F677-47FE-841F-D40C3CFB84BA}" srcId="{3A968D34-602B-4904-9FDE-FF9E1477B28C}" destId="{03D041FF-688C-42ED-B478-42A203826B2B}" srcOrd="0" destOrd="0" parTransId="{B6A0F080-B91A-46AA-983F-98C6E37D6FF2}" sibTransId="{530E7B7F-2717-4F90-95DD-AD7C671AA90F}"/>
    <dgm:cxn modelId="{258F4F89-5CBB-4270-BB33-322EFA6176BB}" type="presOf" srcId="{DFC73E9D-FB41-4F12-8312-40F182D98C69}" destId="{A78571F9-EC5B-453A-A89A-3BD523A82EEB}" srcOrd="0" destOrd="0" presId="urn:microsoft.com/office/officeart/2005/8/layout/process4"/>
    <dgm:cxn modelId="{3531528D-7E2A-4526-AC6B-2AC0656E46D7}" type="presOf" srcId="{96055052-2F31-459C-9EE2-CFC9A6298E38}" destId="{F5CF7F47-45C0-47CA-B740-51AECAC48B54}" srcOrd="0" destOrd="0" presId="urn:microsoft.com/office/officeart/2005/8/layout/process4"/>
    <dgm:cxn modelId="{C32B90E6-9A6B-4979-B75F-354F32DF03D4}" type="presOf" srcId="{3A968D34-602B-4904-9FDE-FF9E1477B28C}" destId="{444D2DB3-6C10-4E81-96D1-AD95CC9E81D1}" srcOrd="0" destOrd="0" presId="urn:microsoft.com/office/officeart/2005/8/layout/process4"/>
    <dgm:cxn modelId="{6B0FD5E6-F588-4C38-B244-263E02782671}" srcId="{3A968D34-602B-4904-9FDE-FF9E1477B28C}" destId="{ED19F52A-9F94-408D-B863-53BF10DCE9BB}" srcOrd="1" destOrd="0" parTransId="{C4FC2A37-EB91-4839-9567-5840D8339A10}" sibTransId="{799CAA2E-83D3-4FBB-A187-AE4B18DE5DBF}"/>
    <dgm:cxn modelId="{02099669-BE88-41FE-9304-EA3E7FDE4E65}" type="presParOf" srcId="{784B27A8-7C7A-4701-A3C4-1BB7994D36A7}" destId="{F6B3C84F-36C2-45C3-8DB6-CCB23C928909}" srcOrd="0" destOrd="0" presId="urn:microsoft.com/office/officeart/2005/8/layout/process4"/>
    <dgm:cxn modelId="{A45B7076-A306-483B-8F11-8D7AEC00B3DB}" type="presParOf" srcId="{F6B3C84F-36C2-45C3-8DB6-CCB23C928909}" destId="{F5CF7F47-45C0-47CA-B740-51AECAC48B54}" srcOrd="0" destOrd="0" presId="urn:microsoft.com/office/officeart/2005/8/layout/process4"/>
    <dgm:cxn modelId="{0BBE6206-2B05-42D9-AE63-4FAF5E0BC9D1}" type="presParOf" srcId="{784B27A8-7C7A-4701-A3C4-1BB7994D36A7}" destId="{FC64AA2D-AFA7-4F75-A2DA-3D3DCC36FB3B}" srcOrd="1" destOrd="0" presId="urn:microsoft.com/office/officeart/2005/8/layout/process4"/>
    <dgm:cxn modelId="{0AB673A3-9DCD-4300-ACD8-D8B52C0EB2C9}" type="presParOf" srcId="{784B27A8-7C7A-4701-A3C4-1BB7994D36A7}" destId="{2E318D35-660B-4F8A-8569-22DF9565C61C}" srcOrd="2" destOrd="0" presId="urn:microsoft.com/office/officeart/2005/8/layout/process4"/>
    <dgm:cxn modelId="{6475303D-3D4A-4F42-819D-9FF598DF75D0}" type="presParOf" srcId="{2E318D35-660B-4F8A-8569-22DF9565C61C}" destId="{444D2DB3-6C10-4E81-96D1-AD95CC9E81D1}" srcOrd="0" destOrd="0" presId="urn:microsoft.com/office/officeart/2005/8/layout/process4"/>
    <dgm:cxn modelId="{6905701F-0655-4E98-8D98-5E212792EA14}" type="presParOf" srcId="{2E318D35-660B-4F8A-8569-22DF9565C61C}" destId="{724CC177-1288-47CA-BC0B-20379CCB43EA}" srcOrd="1" destOrd="0" presId="urn:microsoft.com/office/officeart/2005/8/layout/process4"/>
    <dgm:cxn modelId="{3F0245CD-C34A-463E-ADFF-4556121A9DDD}" type="presParOf" srcId="{2E318D35-660B-4F8A-8569-22DF9565C61C}" destId="{CBBFBA9D-BFFF-4EDC-88C7-4BB38BBF8490}" srcOrd="2" destOrd="0" presId="urn:microsoft.com/office/officeart/2005/8/layout/process4"/>
    <dgm:cxn modelId="{27F259B1-0E5E-464F-9FCE-ED3F3629FDB9}" type="presParOf" srcId="{CBBFBA9D-BFFF-4EDC-88C7-4BB38BBF8490}" destId="{D00169DA-E104-4A4F-8E6A-162B73BB9338}" srcOrd="0" destOrd="0" presId="urn:microsoft.com/office/officeart/2005/8/layout/process4"/>
    <dgm:cxn modelId="{10EFA8BD-F033-47F8-85AF-80FDDFFBD09B}" type="presParOf" srcId="{CBBFBA9D-BFFF-4EDC-88C7-4BB38BBF8490}" destId="{CE61836A-E6B8-4973-8A46-F45D0D2C2B0F}" srcOrd="1" destOrd="0" presId="urn:microsoft.com/office/officeart/2005/8/layout/process4"/>
    <dgm:cxn modelId="{97196D79-D079-449C-82EB-B578B52037B8}" type="presParOf" srcId="{784B27A8-7C7A-4701-A3C4-1BB7994D36A7}" destId="{960DB793-8AA1-4065-99F9-4A675BFD01EA}" srcOrd="3" destOrd="0" presId="urn:microsoft.com/office/officeart/2005/8/layout/process4"/>
    <dgm:cxn modelId="{232D0048-F6C3-44AE-BEC6-21BCE3E51B59}" type="presParOf" srcId="{784B27A8-7C7A-4701-A3C4-1BB7994D36A7}" destId="{4EA3BEC2-9504-47B9-994B-5565EC27102A}" srcOrd="4" destOrd="0" presId="urn:microsoft.com/office/officeart/2005/8/layout/process4"/>
    <dgm:cxn modelId="{DA1990E8-8CE7-4FF2-94F0-1BBAFBB2000B}" type="presParOf" srcId="{4EA3BEC2-9504-47B9-994B-5565EC27102A}" destId="{A78571F9-EC5B-453A-A89A-3BD523A82E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1"/>
            </a:rPr>
            <a:t>Kristen.Eggles@ky.gov</a:t>
          </a:r>
          <a:endParaRPr lang="en-US" sz="2500" kern="1200"/>
        </a:p>
        <a:p>
          <a:pPr marL="228600" lvl="1" indent="-228600" algn="l" defTabSz="1111250">
            <a:lnSpc>
              <a:spcPct val="90000"/>
            </a:lnSpc>
            <a:spcBef>
              <a:spcPct val="0"/>
            </a:spcBef>
            <a:spcAft>
              <a:spcPct val="15000"/>
            </a:spcAft>
            <a:buChar char="•"/>
          </a:pPr>
          <a:r>
            <a:rPr lang="en-US" sz="2500" kern="120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hlinkClick xmlns:r="http://schemas.openxmlformats.org/officeDocument/2006/relationships" r:id="rId2"/>
            </a:rPr>
            <a:t>India.Martinez@barrenriverhealth.org</a:t>
          </a:r>
          <a:endParaRPr lang="en-US" sz="2500" kern="1200"/>
        </a:p>
        <a:p>
          <a:pPr marL="228600" lvl="1" indent="-228600" algn="l" defTabSz="1111250">
            <a:lnSpc>
              <a:spcPct val="90000"/>
            </a:lnSpc>
            <a:spcBef>
              <a:spcPct val="0"/>
            </a:spcBef>
            <a:spcAft>
              <a:spcPct val="15000"/>
            </a:spcAft>
            <a:buChar char="•"/>
          </a:pPr>
          <a:r>
            <a:rPr lang="en-US" sz="2500" kern="120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a:t>District Epi: India Martinez</a:t>
          </a:r>
        </a:p>
      </dsp:txBody>
      <dsp:txXfrm>
        <a:off x="350611" y="2868893"/>
        <a:ext cx="4332147"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9E06B-384D-443D-A9F6-1A511CE84421}">
      <dsp:nvSpPr>
        <dsp:cNvPr id="0" name=""/>
        <dsp:cNvSpPr/>
      </dsp:nvSpPr>
      <dsp:spPr>
        <a:xfrm>
          <a:off x="0" y="0"/>
          <a:ext cx="6151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EC3C3-9E4D-4289-AA38-642ADF258F05}">
      <dsp:nvSpPr>
        <dsp:cNvPr id="0" name=""/>
        <dsp:cNvSpPr/>
      </dsp:nvSpPr>
      <dsp:spPr>
        <a:xfrm>
          <a:off x="0" y="0"/>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Trauma Symposium (October) Allocated $12,000, used $6425.46, $5,574.54 </a:t>
          </a:r>
          <a:r>
            <a:rPr lang="en-US" sz="2500" u="sng" kern="1200"/>
            <a:t>available</a:t>
          </a:r>
          <a:endParaRPr lang="en-US" sz="2500" kern="1200"/>
        </a:p>
      </dsp:txBody>
      <dsp:txXfrm>
        <a:off x="0" y="0"/>
        <a:ext cx="6151562" cy="1319212"/>
      </dsp:txXfrm>
    </dsp:sp>
    <dsp:sp modelId="{F71ED600-FA03-44A2-8425-FD1830374AC6}">
      <dsp:nvSpPr>
        <dsp:cNvPr id="0" name=""/>
        <dsp:cNvSpPr/>
      </dsp:nvSpPr>
      <dsp:spPr>
        <a:xfrm>
          <a:off x="0" y="1319212"/>
          <a:ext cx="61515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CB96F-C008-465F-87CE-2B1601F23A87}">
      <dsp:nvSpPr>
        <dsp:cNvPr id="0" name=""/>
        <dsp:cNvSpPr/>
      </dsp:nvSpPr>
      <dsp:spPr>
        <a:xfrm>
          <a:off x="0" y="1319212"/>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Executive Breakfast – Food, Venue $2,500 (work plan) </a:t>
          </a:r>
          <a:r>
            <a:rPr lang="en-US" sz="2500" b="1" kern="1200"/>
            <a:t>REQUIRES VOTE</a:t>
          </a:r>
          <a:endParaRPr lang="en-US" sz="2500" kern="1200"/>
        </a:p>
      </dsp:txBody>
      <dsp:txXfrm>
        <a:off x="0" y="1319212"/>
        <a:ext cx="6151562" cy="1319212"/>
      </dsp:txXfrm>
    </dsp:sp>
    <dsp:sp modelId="{ECD28112-1904-4BC4-BC7E-450B947EE0B4}">
      <dsp:nvSpPr>
        <dsp:cNvPr id="0" name=""/>
        <dsp:cNvSpPr/>
      </dsp:nvSpPr>
      <dsp:spPr>
        <a:xfrm>
          <a:off x="0" y="2638424"/>
          <a:ext cx="61515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1A9CA-F904-4E89-8BFB-873192DB590E}">
      <dsp:nvSpPr>
        <dsp:cNvPr id="0" name=""/>
        <dsp:cNvSpPr/>
      </dsp:nvSpPr>
      <dsp:spPr>
        <a:xfrm>
          <a:off x="0" y="2638425"/>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PortaCount Calibration &amp; Cleaning Contract (3-year contract) $6,430(work plan) </a:t>
          </a:r>
          <a:r>
            <a:rPr lang="en-US" sz="2500" b="1" kern="1200"/>
            <a:t>REQUIRES VOTE</a:t>
          </a:r>
          <a:endParaRPr lang="en-US" sz="2500" kern="1200"/>
        </a:p>
      </dsp:txBody>
      <dsp:txXfrm>
        <a:off x="0" y="2638425"/>
        <a:ext cx="6151562" cy="1319212"/>
      </dsp:txXfrm>
    </dsp:sp>
    <dsp:sp modelId="{99C4D9A5-C6CD-4017-AE28-E8D4A4106937}">
      <dsp:nvSpPr>
        <dsp:cNvPr id="0" name=""/>
        <dsp:cNvSpPr/>
      </dsp:nvSpPr>
      <dsp:spPr>
        <a:xfrm>
          <a:off x="0" y="3957637"/>
          <a:ext cx="61515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AFF8-6712-4C4A-9CBB-E85CE59349B4}">
      <dsp:nvSpPr>
        <dsp:cNvPr id="0" name=""/>
        <dsp:cNvSpPr/>
      </dsp:nvSpPr>
      <dsp:spPr>
        <a:xfrm>
          <a:off x="0" y="3957637"/>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2-day TEEX training Pediatric Disaster Response &amp; Emergency Preparedness Course (capability gap) - $800 </a:t>
          </a:r>
          <a:r>
            <a:rPr lang="en-US" sz="2500" b="1" kern="1200"/>
            <a:t>REQUIRES VOTE</a:t>
          </a:r>
          <a:endParaRPr lang="en-US" sz="2500" kern="1200"/>
        </a:p>
      </dsp:txBody>
      <dsp:txXfrm>
        <a:off x="0" y="3957637"/>
        <a:ext cx="6151562" cy="1319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F7F47-45C0-47CA-B740-51AECAC48B54}">
      <dsp:nvSpPr>
        <dsp:cNvPr id="0" name=""/>
        <dsp:cNvSpPr/>
      </dsp:nvSpPr>
      <dsp:spPr>
        <a:xfrm>
          <a:off x="0" y="2697313"/>
          <a:ext cx="10261599" cy="885318"/>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dirty="0"/>
            <a:t>​​​​​​​Once you have completed the perquisite and have a SID, go to</a:t>
          </a:r>
          <a:r>
            <a:rPr lang="en-US" sz="1500" b="0" i="0" kern="1200" dirty="0">
              <a:solidFill>
                <a:schemeClr val="bg1"/>
              </a:solidFill>
            </a:rPr>
            <a:t> </a:t>
          </a:r>
          <a:r>
            <a:rPr lang="en-US" sz="1500" b="0" i="0" u="sng"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https://training.fema.gov/netc_online_admissions/</a:t>
          </a:r>
          <a:r>
            <a:rPr lang="en-US" sz="1500" b="0" i="0" kern="1200" dirty="0">
              <a:solidFill>
                <a:schemeClr val="bg1"/>
              </a:solidFill>
            </a:rPr>
            <a:t> and </a:t>
          </a:r>
          <a:r>
            <a:rPr lang="en-US" sz="1500" b="0" i="0" kern="1200" dirty="0"/>
            <a:t>click on NETC Online Admissions Application.  As you work through the registration screens, remember your class number is  L1301: Continuity Planning (For State Level ESF Partners Agencies/Kentucky Commonwealth) and the date of delivery is January 18-19. </a:t>
          </a:r>
          <a:endParaRPr lang="en-US" sz="1500" kern="1200" dirty="0"/>
        </a:p>
      </dsp:txBody>
      <dsp:txXfrm>
        <a:off x="0" y="2697313"/>
        <a:ext cx="10261599" cy="885318"/>
      </dsp:txXfrm>
    </dsp:sp>
    <dsp:sp modelId="{724CC177-1288-47CA-BC0B-20379CCB43EA}">
      <dsp:nvSpPr>
        <dsp:cNvPr id="0" name=""/>
        <dsp:cNvSpPr/>
      </dsp:nvSpPr>
      <dsp:spPr>
        <a:xfrm rot="10800000">
          <a:off x="0" y="1348973"/>
          <a:ext cx="10261599" cy="1361619"/>
        </a:xfrm>
        <a:prstGeom prst="upArrowCallou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u="sng" kern="1200"/>
            <a:t>To register for the course you will need to take a couple of steps, first:</a:t>
          </a:r>
          <a:endParaRPr lang="en-US" sz="1500" kern="1200"/>
        </a:p>
      </dsp:txBody>
      <dsp:txXfrm rot="-10800000">
        <a:off x="0" y="1348973"/>
        <a:ext cx="10261599" cy="477928"/>
      </dsp:txXfrm>
    </dsp:sp>
    <dsp:sp modelId="{D00169DA-E104-4A4F-8E6A-162B73BB9338}">
      <dsp:nvSpPr>
        <dsp:cNvPr id="0" name=""/>
        <dsp:cNvSpPr/>
      </dsp:nvSpPr>
      <dsp:spPr>
        <a:xfrm>
          <a:off x="0" y="1826901"/>
          <a:ext cx="5130799" cy="4071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0" i="0" kern="1200"/>
            <a:t>Take IS-1300, Introduction to Continuity of Operations.  This course is one hour long, and it is the prerequisite. </a:t>
          </a:r>
          <a:endParaRPr lang="en-US" sz="1300" kern="1200"/>
        </a:p>
      </dsp:txBody>
      <dsp:txXfrm>
        <a:off x="0" y="1826901"/>
        <a:ext cx="5130799" cy="407124"/>
      </dsp:txXfrm>
    </dsp:sp>
    <dsp:sp modelId="{CE61836A-E6B8-4973-8A46-F45D0D2C2B0F}">
      <dsp:nvSpPr>
        <dsp:cNvPr id="0" name=""/>
        <dsp:cNvSpPr/>
      </dsp:nvSpPr>
      <dsp:spPr>
        <a:xfrm>
          <a:off x="5130799" y="1826901"/>
          <a:ext cx="5130799" cy="4071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tx1"/>
              </a:solidFill>
            </a:rPr>
            <a:t>Get a FEMA Student Identification (SID) number at </a:t>
          </a:r>
          <a:r>
            <a:rPr lang="en-US" sz="1300" b="0" i="0" u="sng"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https://cdp.dhs.gov/femasid/register</a:t>
          </a:r>
          <a:r>
            <a:rPr lang="en-US" sz="1300" b="0" i="0" kern="1200" dirty="0">
              <a:solidFill>
                <a:schemeClr val="tx1"/>
              </a:solidFill>
            </a:rPr>
            <a:t> if you do not have one already.</a:t>
          </a:r>
          <a:endParaRPr lang="en-US" sz="1300" kern="1200" dirty="0">
            <a:solidFill>
              <a:schemeClr val="tx1"/>
            </a:solidFill>
          </a:endParaRPr>
        </a:p>
      </dsp:txBody>
      <dsp:txXfrm>
        <a:off x="5130799" y="1826901"/>
        <a:ext cx="5130799" cy="407124"/>
      </dsp:txXfrm>
    </dsp:sp>
    <dsp:sp modelId="{A78571F9-EC5B-453A-A89A-3BD523A82EEB}">
      <dsp:nvSpPr>
        <dsp:cNvPr id="0" name=""/>
        <dsp:cNvSpPr/>
      </dsp:nvSpPr>
      <dsp:spPr>
        <a:xfrm rot="10800000">
          <a:off x="0" y="633"/>
          <a:ext cx="10261599" cy="1361619"/>
        </a:xfrm>
        <a:prstGeom prst="upArrowCallou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i="0" kern="1200" dirty="0"/>
            <a:t>IMPORTANT:</a:t>
          </a:r>
          <a:r>
            <a:rPr lang="en-US" sz="1500" b="0" i="0" kern="1200" dirty="0">
              <a:solidFill>
                <a:schemeClr val="bg1"/>
              </a:solidFill>
            </a:rPr>
            <a:t> </a:t>
          </a:r>
          <a:r>
            <a:rPr lang="en-US" sz="1500" b="0" i="0" u="sng"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IS-1300 Introduction to Continuity of Operations</a:t>
          </a:r>
          <a:r>
            <a:rPr lang="en-US" sz="1500" b="0" i="0" kern="1200" dirty="0"/>
            <a:t> is a an online prerequisite course. Please be sure you have completed this course </a:t>
          </a:r>
          <a:r>
            <a:rPr lang="en-US" sz="1500" b="1" i="0" kern="1200" dirty="0"/>
            <a:t>prior </a:t>
          </a:r>
          <a:r>
            <a:rPr lang="en-US" sz="1500" b="0" i="0" kern="1200" dirty="0"/>
            <a:t>to registering for the L1301 Continuity Planning Course described above.</a:t>
          </a:r>
          <a:endParaRPr lang="en-US" sz="1500" kern="1200" dirty="0"/>
        </a:p>
      </dsp:txBody>
      <dsp:txXfrm rot="10800000">
        <a:off x="0" y="633"/>
        <a:ext cx="10261599" cy="8847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8CA3B-4F8E-4581-AED6-D5BA5B9C090E}" type="datetimeFigureOut">
              <a:rPr lang="en-US" smtClean="0"/>
              <a:t>1/12/2023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data is from KDPH COVID dashboard.</a:t>
            </a:r>
          </a:p>
          <a:p>
            <a:r>
              <a:rPr lang="en-US" dirty="0"/>
              <a:t>December to January:</a:t>
            </a:r>
          </a:p>
          <a:p>
            <a:r>
              <a:rPr lang="en-US" dirty="0"/>
              <a:t>+ 3,281 case</a:t>
            </a:r>
          </a:p>
          <a:p>
            <a:r>
              <a:rPr lang="en-US" dirty="0"/>
              <a:t>+ 18 deaths </a:t>
            </a:r>
          </a:p>
          <a:p>
            <a:endParaRPr lang="en-US" dirty="0"/>
          </a:p>
          <a:p>
            <a:r>
              <a:rPr lang="en-US" dirty="0"/>
              <a:t>November to December:</a:t>
            </a:r>
          </a:p>
          <a:p>
            <a:r>
              <a:rPr lang="en-US" dirty="0"/>
              <a:t>+2,011 cases</a:t>
            </a:r>
          </a:p>
          <a:p>
            <a:r>
              <a:rPr lang="en-US" dirty="0"/>
              <a:t>+ 13 deaths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graph is from Business Objects. Numbers are not final.</a:t>
            </a:r>
          </a:p>
          <a:p>
            <a:r>
              <a:rPr lang="en-US" dirty="0"/>
              <a:t>643 </a:t>
            </a:r>
            <a:r>
              <a:rPr lang="en-US" dirty="0" err="1"/>
              <a:t>mmwr</a:t>
            </a:r>
            <a:r>
              <a:rPr lang="en-US" dirty="0"/>
              <a:t> 1</a:t>
            </a:r>
          </a:p>
          <a:p>
            <a:r>
              <a:rPr lang="en-US" dirty="0"/>
              <a:t>81 </a:t>
            </a:r>
            <a:r>
              <a:rPr lang="en-US" dirty="0" err="1"/>
              <a:t>mmwr</a:t>
            </a:r>
            <a:r>
              <a:rPr lang="en-US" dirty="0"/>
              <a:t>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0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**2020-2021 data may not be representative of true numbers of cases due to COVID-19.</a:t>
            </a:r>
          </a:p>
          <a:p>
            <a:endParaRPr lang="en-US" dirty="0"/>
          </a:p>
          <a:p>
            <a:r>
              <a:rPr lang="en-US" dirty="0"/>
              <a:t>There are been 11 flu related deaths in the Region.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79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323 total reportable disease that have a completed/approved notification as of 10/31/2022.  The darker the color, the more cases. </a:t>
            </a:r>
          </a:p>
          <a:p>
            <a:endParaRPr lang="en-US" dirty="0"/>
          </a:p>
          <a:p>
            <a:r>
              <a:rPr lang="en-US" dirty="0"/>
              <a:t>Other Reportable Disease News:</a:t>
            </a:r>
          </a:p>
          <a:p>
            <a:r>
              <a:rPr lang="en-US" dirty="0"/>
              <a:t>Uganda Ministries Declare Ebola Outbreak Over- Jan 11</a:t>
            </a:r>
          </a:p>
          <a:p>
            <a:endParaRPr lang="en-US" dirty="0"/>
          </a:p>
          <a:p>
            <a:r>
              <a:rPr lang="en-US" dirty="0"/>
              <a:t>**this data is not final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7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1/12/2023</a:t>
            </a:fld>
            <a:endParaRPr lang="en-US"/>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1/12/2023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1/12/2023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1/12/2023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1/12/2023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3584528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3113496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4277695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522687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1688856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4005193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276815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156310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1513456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2988526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1/12/2023</a:t>
            </a:fld>
            <a:endParaRPr lang="en-US"/>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a:p>
        </p:txBody>
      </p:sp>
    </p:spTree>
    <p:extLst>
      <p:ext uri="{BB962C8B-B14F-4D97-AF65-F5344CB8AC3E}">
        <p14:creationId xmlns:p14="http://schemas.microsoft.com/office/powerpoint/2010/main" val="280774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1/12/2023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1/12/2023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1/12/2023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1/12/2023</a:t>
            </a:fld>
            <a:endParaRPr lang="en-US"/>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a:p>
        </p:txBody>
      </p:sp>
    </p:spTree>
    <p:extLst>
      <p:ext uri="{BB962C8B-B14F-4D97-AF65-F5344CB8AC3E}">
        <p14:creationId xmlns:p14="http://schemas.microsoft.com/office/powerpoint/2010/main" val="304357703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1/12/2023</a:t>
            </a:fld>
            <a:endParaRPr lang="en-US"/>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8.png"/><Relationship Id="rId7" Type="http://schemas.openxmlformats.org/officeDocument/2006/relationships/hyperlink" Target="https://www.peoplematters.in/article/hr-technology/cyber-security-at-a-glance-what-organizations-need-to-do-14834"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creativecommons.org/licenses/by-sa/3.0/" TargetMode="External"/><Relationship Id="rId4" Type="http://schemas.openxmlformats.org/officeDocument/2006/relationships/hyperlink" Target="https://positek.net/lost-mac-recover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rldefense.com/v3/__https:/nam12.safelinks.protection.outlook.com/?url=https*3A*2F*2Fmy.teex.org*2FTeexPortal*2FDefault.aspx*3FMO*3DmCourseCatalog*26D*3DFP*26C*3DMGT439*26S*3D461&amp;data=05*7C01*7CJohn.Rinard*40teex.tamu.edu*7C6196b77000184a4482a108daccad8189*7C1bfb74d807bd44a486a7e3a569230669*7C0*7C0*7C638047342823248187*7CUnknown*7CTWFpbGZsb3d8eyJWIjoiMC4wLjAwMDAiLCJQIjoiV2luMzIiLCJBTiI6Ik1haWwiLCJXVCI6Mn0*3D*7C3000*7C*7C*7C&amp;sdata=sQMSh7*2BKZQAfFo0i3n3QKrUXyQNt6llTbJwOPsY6zyw*3D&amp;reserved=0__;JSUlJSUlJSUlJSUlJSUlJSUlJSUlJSUlJSUlJSUl!!Db6frn15oIvDD3UI!hPHhOYnPLMEZY7hZiI8k0NRc97CJzEJJyIEJj_oe2yBFDsHhk0mouvv3DYlxJfWtmFjXlbzhgoGSCjSuABokmGMuZBN9QvAH$"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rldefense.com/v3/__https:/my.teex.org/TeexPortal/?MO=mClassRegistration&amp;D=EU&amp;C=MGT345&amp;S=294__;!!Db6frn15oIvDD3UI!g7IQz3awnxFxvWxfW1s6eZ7IQCaBkulxXsiX6rw9rL3aCkhZo9JOzDIvUL9jv2UgmZWRBEA3cpCw4voCOVCkEtihZ4raWYW4$" TargetMode="External"/><Relationship Id="rId7" Type="http://schemas.openxmlformats.org/officeDocument/2006/relationships/image" Target="../media/image8.png"/><Relationship Id="rId2" Type="http://schemas.openxmlformats.org/officeDocument/2006/relationships/hyperlink" Target="https://urldefense.com/v3/__https:/my.teex.org/TeexPortal/?MO=mClassRegistration&amp;D=EU&amp;C=MGT317&amp;S=545__;!!Db6frn15oIvDD3UI!g7IQz3awnxFxvWxfW1s6eZ7IQCaBkulxXsiX6rw9rL3aCkhZo9JOzDIvUL9jv2UgmZWRBEA3cpCw4voCOVCkEtihZyk9UrX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urldefense.com/v3/__https:/my.teex.org/TeexPortal/?MO=mClassRegistration&amp;D=EU&amp;C=MGT341&amp;S=509__;!!Db6frn15oIvDD3UI!g7IQz3awnxFxvWxfW1s6eZ7IQCaBkulxXsiX6rw9rL3aCkhZo9JOzDIvUL9jv2UgmZWRBEA3cpCw4voCOVCkEtihZ5b5iR6R$" TargetMode="External"/><Relationship Id="rId4" Type="http://schemas.openxmlformats.org/officeDocument/2006/relationships/hyperlink" Target="https://urldefense.com/v3/__https:/my.teex.org/TeexPortal/?MO=mClassRegistration&amp;D=EU&amp;C=MGT343&amp;S=670__;!!Db6frn15oIvDD3UI!g7IQz3awnxFxvWxfW1s6eZ7IQCaBkulxXsiX6rw9rL3aCkhZo9JOzDIvUL9jv2UgmZWRBEA3cpCw4voCOVCkEtihZ2C7V77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065" y="2011999"/>
            <a:ext cx="2007870" cy="2007870"/>
          </a:xfrm>
          <a:prstGeom prst="rect">
            <a:avLst/>
          </a:prstGeom>
        </p:spPr>
      </p:pic>
      <p:sp>
        <p:nvSpPr>
          <p:cNvPr id="8" name="TextBox 7">
            <a:extLst>
              <a:ext uri="{FF2B5EF4-FFF2-40B4-BE49-F238E27FC236}">
                <a16:creationId xmlns:a16="http://schemas.microsoft.com/office/drawing/2014/main" id="{FC40D6C9-BCA9-451F-A317-8E3F6690B486}"/>
              </a:ext>
            </a:extLst>
          </p:cNvPr>
          <p:cNvSpPr txBox="1"/>
          <p:nvPr/>
        </p:nvSpPr>
        <p:spPr>
          <a:xfrm>
            <a:off x="1738884" y="716688"/>
            <a:ext cx="8714232" cy="769441"/>
          </a:xfrm>
          <a:prstGeom prst="rect">
            <a:avLst/>
          </a:prstGeom>
          <a:noFill/>
        </p:spPr>
        <p:txBody>
          <a:bodyPr wrap="square" rtlCol="0">
            <a:spAutoFit/>
          </a:bodyPr>
          <a:lstStyle/>
          <a:p>
            <a:r>
              <a:rPr lang="en-US" sz="4400" dirty="0"/>
              <a:t>PLEASE SIGN IN WITH QR CODE</a:t>
            </a:r>
          </a:p>
        </p:txBody>
      </p:sp>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1034796" y="4404268"/>
            <a:ext cx="10122408" cy="95033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10753224" y="5756591"/>
            <a:ext cx="1390008" cy="1036410"/>
          </a:xfrm>
          <a:prstGeom prst="rect">
            <a:avLst/>
          </a:prstGeom>
        </p:spPr>
      </p:pic>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525E-9D3C-48B1-9094-19A5FB1E9A3F}"/>
              </a:ext>
            </a:extLst>
          </p:cNvPr>
          <p:cNvSpPr>
            <a:spLocks noGrp="1"/>
          </p:cNvSpPr>
          <p:nvPr>
            <p:ph idx="1"/>
          </p:nvPr>
        </p:nvSpPr>
        <p:spPr>
          <a:xfrm>
            <a:off x="2095707" y="2333157"/>
            <a:ext cx="7760469" cy="3101983"/>
          </a:xfrm>
        </p:spPr>
        <p:txBody>
          <a:bodyPr>
            <a:normAutofit/>
          </a:bodyPr>
          <a:lstStyle/>
          <a:p>
            <a:r>
              <a:rPr lang="en-US" sz="3200" dirty="0"/>
              <a:t>Long Term Care – Greg Manley</a:t>
            </a:r>
          </a:p>
          <a:p>
            <a:r>
              <a:rPr lang="en-US" sz="3200" dirty="0"/>
              <a:t>Communications – Robert Doughty</a:t>
            </a:r>
          </a:p>
          <a:p>
            <a:r>
              <a:rPr lang="en-US" sz="3200" dirty="0"/>
              <a:t>Budget – Yvette Coleman</a:t>
            </a:r>
          </a:p>
          <a:p>
            <a:r>
              <a:rPr lang="en-US" sz="3200" dirty="0"/>
              <a:t>Training &amp; Exercise</a:t>
            </a:r>
          </a:p>
        </p:txBody>
      </p:sp>
      <p:sp>
        <p:nvSpPr>
          <p:cNvPr id="5" name="TextBox 4">
            <a:extLst>
              <a:ext uri="{FF2B5EF4-FFF2-40B4-BE49-F238E27FC236}">
                <a16:creationId xmlns:a16="http://schemas.microsoft.com/office/drawing/2014/main" id="{2AB09645-30BE-48D8-9957-11C3127B6C28}"/>
              </a:ext>
            </a:extLst>
          </p:cNvPr>
          <p:cNvSpPr txBox="1"/>
          <p:nvPr/>
        </p:nvSpPr>
        <p:spPr>
          <a:xfrm>
            <a:off x="3047268" y="940320"/>
            <a:ext cx="6097464" cy="769441"/>
          </a:xfrm>
          <a:prstGeom prst="rect">
            <a:avLst/>
          </a:prstGeom>
          <a:noFill/>
        </p:spPr>
        <p:txBody>
          <a:bodyPr wrap="square">
            <a:spAutoFit/>
          </a:bodyPr>
          <a:lstStyle/>
          <a:p>
            <a:pPr algn="ctr"/>
            <a:r>
              <a:rPr lang="en-US" sz="4400" dirty="0"/>
              <a:t>COMMITTEE UPDATES</a:t>
            </a:r>
          </a:p>
        </p:txBody>
      </p:sp>
      <p:pic>
        <p:nvPicPr>
          <p:cNvPr id="2" name="Picture 1" descr="Shape&#10;&#10;Description automatically generated with medium confidence">
            <a:extLst>
              <a:ext uri="{FF2B5EF4-FFF2-40B4-BE49-F238E27FC236}">
                <a16:creationId xmlns:a16="http://schemas.microsoft.com/office/drawing/2014/main" id="{33A2EF6C-3428-0145-3AB2-8E709512D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sp>
        <p:nvSpPr>
          <p:cNvPr id="6" name="TextBox 5">
            <a:extLst>
              <a:ext uri="{FF2B5EF4-FFF2-40B4-BE49-F238E27FC236}">
                <a16:creationId xmlns:a16="http://schemas.microsoft.com/office/drawing/2014/main" id="{EA4A3B80-3DC2-4B5C-954C-60B162E72C64}"/>
              </a:ext>
            </a:extLst>
          </p:cNvPr>
          <p:cNvSpPr txBox="1"/>
          <p:nvPr/>
        </p:nvSpPr>
        <p:spPr>
          <a:xfrm>
            <a:off x="973358" y="6140553"/>
            <a:ext cx="705402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pic>
        <p:nvPicPr>
          <p:cNvPr id="7" name="Picture 6">
            <a:extLst>
              <a:ext uri="{FF2B5EF4-FFF2-40B4-BE49-F238E27FC236}">
                <a16:creationId xmlns:a16="http://schemas.microsoft.com/office/drawing/2014/main" id="{CF59E9FC-D0EF-4721-B7B2-35268D12E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3" y="5870328"/>
            <a:ext cx="909782" cy="909782"/>
          </a:xfrm>
          <a:prstGeom prst="rect">
            <a:avLst/>
          </a:prstGeom>
        </p:spPr>
      </p:pic>
    </p:spTree>
    <p:extLst>
      <p:ext uri="{BB962C8B-B14F-4D97-AF65-F5344CB8AC3E}">
        <p14:creationId xmlns:p14="http://schemas.microsoft.com/office/powerpoint/2010/main" val="316873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185DC-C7B1-4FD3-A328-B6BFF2CA0D85}"/>
              </a:ext>
            </a:extLst>
          </p:cNvPr>
          <p:cNvSpPr>
            <a:spLocks noGrp="1"/>
          </p:cNvSpPr>
          <p:nvPr>
            <p:ph type="title"/>
          </p:nvPr>
        </p:nvSpPr>
        <p:spPr>
          <a:xfrm>
            <a:off x="556953" y="990848"/>
            <a:ext cx="3401568" cy="1495794"/>
          </a:xfrm>
          <a:prstGeom prst="ellipse">
            <a:avLst/>
          </a:prstGeom>
          <a:solidFill>
            <a:srgbClr val="FFFFFF"/>
          </a:solidFill>
          <a:ln>
            <a:solidFill>
              <a:srgbClr val="404040"/>
            </a:solidFill>
          </a:ln>
        </p:spPr>
        <p:txBody>
          <a:bodyPr vert="horz" lIns="182880" tIns="182880" rIns="182880" bIns="182880" rtlCol="0" anchor="ctr">
            <a:normAutofit/>
          </a:bodyPr>
          <a:lstStyle/>
          <a:p>
            <a:r>
              <a:rPr lang="en-US" sz="2400">
                <a:solidFill>
                  <a:srgbClr val="0D0D0D"/>
                </a:solidFill>
              </a:rPr>
              <a:t>Budget FY22-23</a:t>
            </a:r>
          </a:p>
        </p:txBody>
      </p:sp>
      <p:sp useBgFill="1">
        <p:nvSpPr>
          <p:cNvPr id="22" name="Rectangle 21">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extBox 4">
            <a:extLst>
              <a:ext uri="{FF2B5EF4-FFF2-40B4-BE49-F238E27FC236}">
                <a16:creationId xmlns:a16="http://schemas.microsoft.com/office/drawing/2014/main" id="{0D4649F7-3C26-8EB5-58F2-ACB843F7F201}"/>
              </a:ext>
            </a:extLst>
          </p:cNvPr>
          <p:cNvGraphicFramePr/>
          <p:nvPr>
            <p:extLst>
              <p:ext uri="{D42A27DB-BD31-4B8C-83A1-F6EECF244321}">
                <p14:modId xmlns:p14="http://schemas.microsoft.com/office/powerpoint/2010/main" val="450126055"/>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Qr code&#10;&#10;Description automatically generated">
            <a:extLst>
              <a:ext uri="{FF2B5EF4-FFF2-40B4-BE49-F238E27FC236}">
                <a16:creationId xmlns:a16="http://schemas.microsoft.com/office/drawing/2014/main" id="{8FD8E8E5-ACBC-4F99-8A31-8176AABD24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927" y="2955637"/>
            <a:ext cx="3200400" cy="3200400"/>
          </a:xfrm>
          <a:prstGeom prst="rect">
            <a:avLst/>
          </a:prstGeom>
        </p:spPr>
      </p:pic>
    </p:spTree>
    <p:extLst>
      <p:ext uri="{BB962C8B-B14F-4D97-AF65-F5344CB8AC3E}">
        <p14:creationId xmlns:p14="http://schemas.microsoft.com/office/powerpoint/2010/main" val="92624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0699-486A-41C3-ACB3-2EC7D538508C}"/>
              </a:ext>
            </a:extLst>
          </p:cNvPr>
          <p:cNvSpPr>
            <a:spLocks noGrp="1"/>
          </p:cNvSpPr>
          <p:nvPr>
            <p:ph type="title"/>
          </p:nvPr>
        </p:nvSpPr>
        <p:spPr>
          <a:xfrm>
            <a:off x="1327010" y="840216"/>
            <a:ext cx="7729728" cy="1075123"/>
          </a:xfrm>
          <a:solidFill>
            <a:srgbClr val="FFFFFF"/>
          </a:solidFill>
          <a:ln>
            <a:solidFill>
              <a:srgbClr val="404040"/>
            </a:solidFill>
          </a:ln>
        </p:spPr>
        <p:txBody>
          <a:bodyPr>
            <a:normAutofit fontScale="90000"/>
          </a:bodyPr>
          <a:lstStyle/>
          <a:p>
            <a:r>
              <a:rPr lang="en-US" dirty="0">
                <a:solidFill>
                  <a:srgbClr val="262626"/>
                </a:solidFill>
              </a:rPr>
              <a:t>L1301: Continuity Planning Course Frankfort, KY – Jan 18-19, 2023</a:t>
            </a:r>
          </a:p>
        </p:txBody>
      </p:sp>
      <p:graphicFrame>
        <p:nvGraphicFramePr>
          <p:cNvPr id="5" name="Content Placeholder 2">
            <a:extLst>
              <a:ext uri="{FF2B5EF4-FFF2-40B4-BE49-F238E27FC236}">
                <a16:creationId xmlns:a16="http://schemas.microsoft.com/office/drawing/2014/main" id="{712FEA7C-348C-D019-1758-13E0EE5652FC}"/>
              </a:ext>
            </a:extLst>
          </p:cNvPr>
          <p:cNvGraphicFramePr>
            <a:graphicFrameLocks noGrp="1"/>
          </p:cNvGraphicFramePr>
          <p:nvPr>
            <p:ph idx="1"/>
            <p:extLst>
              <p:ext uri="{D42A27DB-BD31-4B8C-83A1-F6EECF244321}">
                <p14:modId xmlns:p14="http://schemas.microsoft.com/office/powerpoint/2010/main" val="4039535634"/>
              </p:ext>
            </p:extLst>
          </p:nvPr>
        </p:nvGraphicFramePr>
        <p:xfrm>
          <a:off x="965200" y="2162908"/>
          <a:ext cx="10261600" cy="3583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EB3BE77-CDA0-4045-902E-BC00DC38DEFD}"/>
              </a:ext>
            </a:extLst>
          </p:cNvPr>
          <p:cNvSpPr/>
          <p:nvPr/>
        </p:nvSpPr>
        <p:spPr>
          <a:xfrm rot="1337740">
            <a:off x="8737054" y="234664"/>
            <a:ext cx="3448096"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Seats Available!</a:t>
            </a:r>
          </a:p>
        </p:txBody>
      </p:sp>
    </p:spTree>
    <p:extLst>
      <p:ext uri="{BB962C8B-B14F-4D97-AF65-F5344CB8AC3E}">
        <p14:creationId xmlns:p14="http://schemas.microsoft.com/office/powerpoint/2010/main" val="280226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CE3DC-65FA-4157-8092-8D95B8D19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54817473-A478-4D7B-8FB3-9ABE7127C080}"/>
              </a:ext>
            </a:extLst>
          </p:cNvPr>
          <p:cNvSpPr txBox="1"/>
          <p:nvPr/>
        </p:nvSpPr>
        <p:spPr>
          <a:xfrm>
            <a:off x="1078865" y="5956816"/>
            <a:ext cx="3810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pic>
        <p:nvPicPr>
          <p:cNvPr id="6" name="Picture 5" descr="A picture containing timeline&#10;&#10;Description automatically generated">
            <a:extLst>
              <a:ext uri="{FF2B5EF4-FFF2-40B4-BE49-F238E27FC236}">
                <a16:creationId xmlns:a16="http://schemas.microsoft.com/office/drawing/2014/main" id="{EFF3F3AF-AA89-47D1-8172-4FDD45AF4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005" y="74248"/>
            <a:ext cx="5192904" cy="6722206"/>
          </a:xfrm>
          <a:prstGeom prst="rect">
            <a:avLst/>
          </a:prstGeom>
        </p:spPr>
      </p:pic>
      <p:sp>
        <p:nvSpPr>
          <p:cNvPr id="14" name="TextBox 13">
            <a:extLst>
              <a:ext uri="{FF2B5EF4-FFF2-40B4-BE49-F238E27FC236}">
                <a16:creationId xmlns:a16="http://schemas.microsoft.com/office/drawing/2014/main" id="{4CE327E4-767D-45A2-821A-A65D50E9F97A}"/>
              </a:ext>
            </a:extLst>
          </p:cNvPr>
          <p:cNvSpPr txBox="1"/>
          <p:nvPr/>
        </p:nvSpPr>
        <p:spPr>
          <a:xfrm>
            <a:off x="387413" y="1186963"/>
            <a:ext cx="5192903" cy="2585323"/>
          </a:xfrm>
          <a:prstGeom prst="rect">
            <a:avLst/>
          </a:prstGeom>
          <a:noFill/>
        </p:spPr>
        <p:txBody>
          <a:bodyPr wrap="square" rtlCol="0">
            <a:spAutoFit/>
          </a:bodyPr>
          <a:lstStyle/>
          <a:p>
            <a:pPr algn="ctr"/>
            <a:r>
              <a:rPr lang="en-US" sz="3600" dirty="0"/>
              <a:t>Only 38 Seats Left!</a:t>
            </a:r>
          </a:p>
          <a:p>
            <a:pPr algn="ctr"/>
            <a:r>
              <a:rPr lang="en-US" sz="2400" i="1" dirty="0"/>
              <a:t>Don’t wait to register!!</a:t>
            </a:r>
          </a:p>
          <a:p>
            <a:endParaRPr lang="en-US" dirty="0"/>
          </a:p>
          <a:p>
            <a:r>
              <a:rPr lang="en-US" sz="2800" dirty="0"/>
              <a:t>11:30 am – Networking and Lunch</a:t>
            </a:r>
          </a:p>
          <a:p>
            <a:r>
              <a:rPr lang="en-US" sz="2800" dirty="0"/>
              <a:t>12:00 pm – Program Begins</a:t>
            </a:r>
          </a:p>
          <a:p>
            <a:r>
              <a:rPr lang="en-US" sz="2800" dirty="0"/>
              <a:t>1:30 pm – Question &amp; Answer</a:t>
            </a:r>
          </a:p>
        </p:txBody>
      </p:sp>
    </p:spTree>
    <p:extLst>
      <p:ext uri="{BB962C8B-B14F-4D97-AF65-F5344CB8AC3E}">
        <p14:creationId xmlns:p14="http://schemas.microsoft.com/office/powerpoint/2010/main" val="359972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2AEE-7B64-6642-E3B6-0A9B655A819E}"/>
              </a:ext>
            </a:extLst>
          </p:cNvPr>
          <p:cNvSpPr>
            <a:spLocks noGrp="1"/>
          </p:cNvSpPr>
          <p:nvPr>
            <p:ph type="title"/>
          </p:nvPr>
        </p:nvSpPr>
        <p:spPr>
          <a:xfrm>
            <a:off x="1986228" y="290863"/>
            <a:ext cx="7729728" cy="769150"/>
          </a:xfrm>
        </p:spPr>
        <p:txBody>
          <a:bodyPr/>
          <a:lstStyle/>
          <a:p>
            <a:r>
              <a:rPr lang="en-US" dirty="0"/>
              <a:t>In-Person Training at BRADD	</a:t>
            </a:r>
          </a:p>
        </p:txBody>
      </p:sp>
      <p:pic>
        <p:nvPicPr>
          <p:cNvPr id="4" name="Picture 3">
            <a:extLst>
              <a:ext uri="{FF2B5EF4-FFF2-40B4-BE49-F238E27FC236}">
                <a16:creationId xmlns:a16="http://schemas.microsoft.com/office/drawing/2014/main" id="{B228F0FA-204B-71CE-D007-237E18F52DEE}"/>
              </a:ext>
            </a:extLst>
          </p:cNvPr>
          <p:cNvPicPr>
            <a:picLocks noChangeAspect="1"/>
          </p:cNvPicPr>
          <p:nvPr/>
        </p:nvPicPr>
        <p:blipFill>
          <a:blip r:embed="rId2"/>
          <a:stretch>
            <a:fillRect/>
          </a:stretch>
        </p:blipFill>
        <p:spPr>
          <a:xfrm>
            <a:off x="10668002" y="5801571"/>
            <a:ext cx="1429764" cy="1063853"/>
          </a:xfrm>
          <a:prstGeom prst="rect">
            <a:avLst/>
          </a:prstGeom>
        </p:spPr>
      </p:pic>
      <p:sp>
        <p:nvSpPr>
          <p:cNvPr id="8" name="Rectangle 7">
            <a:extLst>
              <a:ext uri="{FF2B5EF4-FFF2-40B4-BE49-F238E27FC236}">
                <a16:creationId xmlns:a16="http://schemas.microsoft.com/office/drawing/2014/main" id="{84565442-417B-4147-A2F4-F9341DF26B26}"/>
              </a:ext>
            </a:extLst>
          </p:cNvPr>
          <p:cNvSpPr/>
          <p:nvPr/>
        </p:nvSpPr>
        <p:spPr>
          <a:xfrm>
            <a:off x="6466450" y="1240580"/>
            <a:ext cx="5085472" cy="4993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1FE7F47D-0A7B-4E3D-8DF8-E4D0C7A29225}"/>
              </a:ext>
            </a:extLst>
          </p:cNvPr>
          <p:cNvSpPr txBox="1"/>
          <p:nvPr/>
        </p:nvSpPr>
        <p:spPr>
          <a:xfrm>
            <a:off x="6648807" y="1887632"/>
            <a:ext cx="478287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MGT-481 Disaster Recovery: A Strategic Overview of the </a:t>
            </a:r>
            <a:r>
              <a:rPr kumimoji="0" lang="en-US" sz="1800" b="0" i="0" u="none" strike="noStrike" kern="1200" cap="none" spc="0" normalizeH="0" baseline="0" noProof="0" dirty="0" err="1">
                <a:ln>
                  <a:noFill/>
                </a:ln>
                <a:solidFill>
                  <a:prstClr val="white"/>
                </a:solidFill>
                <a:effectLst/>
                <a:uLnTx/>
                <a:uFillTx/>
                <a:latin typeface="Gill Sans MT" panose="020B0502020104020203"/>
                <a:ea typeface="+mn-ea"/>
                <a:cs typeface="+mn-cs"/>
              </a:rPr>
              <a:t>Publi</a:t>
            </a:r>
            <a:r>
              <a:rPr lang="en-US" dirty="0">
                <a:solidFill>
                  <a:prstClr val="white"/>
                </a:solidFill>
                <a:latin typeface="Gill Sans MT" panose="020B0502020104020203"/>
              </a:rPr>
              <a:t>c Assistance Process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MGT-482 Disaster Recovery Public Assistance Programs, An Introduction </a:t>
            </a:r>
          </a:p>
        </p:txBody>
      </p:sp>
      <p:sp>
        <p:nvSpPr>
          <p:cNvPr id="10" name="TextBox 9">
            <a:extLst>
              <a:ext uri="{FF2B5EF4-FFF2-40B4-BE49-F238E27FC236}">
                <a16:creationId xmlns:a16="http://schemas.microsoft.com/office/drawing/2014/main" id="{8A7CDD16-4CB9-491B-A732-B3567BA4BCA8}"/>
              </a:ext>
            </a:extLst>
          </p:cNvPr>
          <p:cNvSpPr txBox="1"/>
          <p:nvPr/>
        </p:nvSpPr>
        <p:spPr>
          <a:xfrm>
            <a:off x="8011526" y="1566410"/>
            <a:ext cx="20574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January 19-20, 2023</a:t>
            </a:r>
          </a:p>
        </p:txBody>
      </p:sp>
      <p:pic>
        <p:nvPicPr>
          <p:cNvPr id="5" name="Picture 4">
            <a:extLst>
              <a:ext uri="{FF2B5EF4-FFF2-40B4-BE49-F238E27FC236}">
                <a16:creationId xmlns:a16="http://schemas.microsoft.com/office/drawing/2014/main" id="{44A4B725-0903-423A-ACCD-94C0B66DE9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08788" y="3118673"/>
            <a:ext cx="2662918" cy="2662918"/>
          </a:xfrm>
          <a:prstGeom prst="rect">
            <a:avLst/>
          </a:prstGeom>
        </p:spPr>
      </p:pic>
      <p:sp>
        <p:nvSpPr>
          <p:cNvPr id="11" name="TextBox 10">
            <a:extLst>
              <a:ext uri="{FF2B5EF4-FFF2-40B4-BE49-F238E27FC236}">
                <a16:creationId xmlns:a16="http://schemas.microsoft.com/office/drawing/2014/main" id="{3FB865DC-5F3E-4347-8E3B-BA39642C945A}"/>
              </a:ext>
            </a:extLst>
          </p:cNvPr>
          <p:cNvSpPr txBox="1"/>
          <p:nvPr/>
        </p:nvSpPr>
        <p:spPr>
          <a:xfrm>
            <a:off x="7350370" y="5823155"/>
            <a:ext cx="3699831" cy="230832"/>
          </a:xfrm>
          <a:prstGeom prst="rect">
            <a:avLst/>
          </a:prstGeom>
          <a:noFill/>
        </p:spPr>
        <p:txBody>
          <a:bodyPr wrap="square" rtlCol="0">
            <a:spAutoFit/>
          </a:bodyPr>
          <a:lstStyle/>
          <a:p>
            <a:r>
              <a:rPr lang="en-US" sz="900" dirty="0">
                <a:hlinkClick r:id="rId4" tooltip="https://positek.net/lost-mac-recovery/"/>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13" name="Rectangle 12">
            <a:extLst>
              <a:ext uri="{FF2B5EF4-FFF2-40B4-BE49-F238E27FC236}">
                <a16:creationId xmlns:a16="http://schemas.microsoft.com/office/drawing/2014/main" id="{BC97C544-4FF3-4B4F-BF4B-58F0BB28ACBD}"/>
              </a:ext>
            </a:extLst>
          </p:cNvPr>
          <p:cNvSpPr/>
          <p:nvPr/>
        </p:nvSpPr>
        <p:spPr>
          <a:xfrm>
            <a:off x="645255" y="1240580"/>
            <a:ext cx="5204374" cy="4993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pic>
        <p:nvPicPr>
          <p:cNvPr id="14" name="Picture 13">
            <a:extLst>
              <a:ext uri="{FF2B5EF4-FFF2-40B4-BE49-F238E27FC236}">
                <a16:creationId xmlns:a16="http://schemas.microsoft.com/office/drawing/2014/main" id="{7D7BC986-FBAA-46BA-81D5-647F87EEC24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08998" y="1740298"/>
            <a:ext cx="3712210" cy="2088118"/>
          </a:xfrm>
          <a:prstGeom prst="rect">
            <a:avLst/>
          </a:prstGeom>
        </p:spPr>
      </p:pic>
      <p:sp>
        <p:nvSpPr>
          <p:cNvPr id="15" name="TextBox 14">
            <a:extLst>
              <a:ext uri="{FF2B5EF4-FFF2-40B4-BE49-F238E27FC236}">
                <a16:creationId xmlns:a16="http://schemas.microsoft.com/office/drawing/2014/main" id="{6A4D76E5-57E4-48A8-B8B6-29DFED429B33}"/>
              </a:ext>
            </a:extLst>
          </p:cNvPr>
          <p:cNvSpPr txBox="1"/>
          <p:nvPr/>
        </p:nvSpPr>
        <p:spPr>
          <a:xfrm>
            <a:off x="1521895" y="3828416"/>
            <a:ext cx="3486418" cy="230832"/>
          </a:xfrm>
          <a:prstGeom prst="rect">
            <a:avLst/>
          </a:prstGeom>
          <a:noFill/>
        </p:spPr>
        <p:txBody>
          <a:bodyPr wrap="square" rtlCol="0">
            <a:spAutoFit/>
          </a:bodyPr>
          <a:lstStyle/>
          <a:p>
            <a:r>
              <a:rPr lang="en-US" sz="900" dirty="0" err="1">
                <a:hlinkClick r:id="rId7" tooltip="https://www.peoplematters.in/article/hr-technology/cyber-security-at-a-glance-what-organizations-need-to-do-14834"/>
              </a:rPr>
              <a:t>ThisPoto</a:t>
            </a:r>
            <a:r>
              <a:rPr lang="en-US" sz="900" dirty="0"/>
              <a:t> by Unknown Author is licensed under </a:t>
            </a:r>
            <a:r>
              <a:rPr lang="en-US" sz="900" dirty="0">
                <a:hlinkClick r:id="rId8" tooltip="https://creativecommons.org/licenses/by-nc-sa/3.0/"/>
              </a:rPr>
              <a:t>CC BY-SA-NC</a:t>
            </a:r>
            <a:endParaRPr lang="en-US" sz="900" dirty="0"/>
          </a:p>
        </p:txBody>
      </p:sp>
      <p:sp>
        <p:nvSpPr>
          <p:cNvPr id="6" name="TextBox 5">
            <a:extLst>
              <a:ext uri="{FF2B5EF4-FFF2-40B4-BE49-F238E27FC236}">
                <a16:creationId xmlns:a16="http://schemas.microsoft.com/office/drawing/2014/main" id="{39461B55-CBAD-4CA4-9CF1-78815D2217F6}"/>
              </a:ext>
            </a:extLst>
          </p:cNvPr>
          <p:cNvSpPr txBox="1"/>
          <p:nvPr/>
        </p:nvSpPr>
        <p:spPr>
          <a:xfrm>
            <a:off x="867084" y="4424431"/>
            <a:ext cx="4796039" cy="923330"/>
          </a:xfrm>
          <a:prstGeom prst="rect">
            <a:avLst/>
          </a:prstGeom>
          <a:noFill/>
        </p:spPr>
        <p:txBody>
          <a:bodyPr wrap="square" rtlCol="0">
            <a:spAutoFit/>
          </a:bodyPr>
          <a:lstStyle/>
          <a:p>
            <a:r>
              <a:rPr lang="en-US" dirty="0">
                <a:solidFill>
                  <a:schemeClr val="bg1"/>
                </a:solidFill>
              </a:rPr>
              <a:t>2/1/23 - AWR-376 Understanding Cyber Attacks</a:t>
            </a:r>
          </a:p>
          <a:p>
            <a:r>
              <a:rPr lang="en-US" dirty="0">
                <a:solidFill>
                  <a:schemeClr val="bg1"/>
                </a:solidFill>
              </a:rPr>
              <a:t>2/2/23 – MGT-452 Physical &amp; Cybersecurity for Critical Infrastructure</a:t>
            </a:r>
          </a:p>
        </p:txBody>
      </p:sp>
    </p:spTree>
    <p:extLst>
      <p:ext uri="{BB962C8B-B14F-4D97-AF65-F5344CB8AC3E}">
        <p14:creationId xmlns:p14="http://schemas.microsoft.com/office/powerpoint/2010/main" val="78377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327CF0-0B81-4A78-AA3F-0CBF32B9804E}"/>
              </a:ext>
            </a:extLst>
          </p:cNvPr>
          <p:cNvPicPr>
            <a:picLocks noChangeAspect="1"/>
          </p:cNvPicPr>
          <p:nvPr/>
        </p:nvPicPr>
        <p:blipFill>
          <a:blip r:embed="rId2"/>
          <a:stretch>
            <a:fillRect/>
          </a:stretch>
        </p:blipFill>
        <p:spPr>
          <a:xfrm>
            <a:off x="5214556" y="1089850"/>
            <a:ext cx="6353175" cy="5172075"/>
          </a:xfrm>
          <a:prstGeom prst="rect">
            <a:avLst/>
          </a:prstGeom>
        </p:spPr>
      </p:pic>
      <p:sp>
        <p:nvSpPr>
          <p:cNvPr id="7" name="TextBox 6">
            <a:extLst>
              <a:ext uri="{FF2B5EF4-FFF2-40B4-BE49-F238E27FC236}">
                <a16:creationId xmlns:a16="http://schemas.microsoft.com/office/drawing/2014/main" id="{27994EAC-A121-4BEE-A7B2-494D3165BFD3}"/>
              </a:ext>
            </a:extLst>
          </p:cNvPr>
          <p:cNvSpPr txBox="1"/>
          <p:nvPr/>
        </p:nvSpPr>
        <p:spPr>
          <a:xfrm>
            <a:off x="769620" y="308800"/>
            <a:ext cx="10652760" cy="584775"/>
          </a:xfrm>
          <a:prstGeom prst="rect">
            <a:avLst/>
          </a:prstGeom>
          <a:noFill/>
        </p:spPr>
        <p:txBody>
          <a:bodyPr wrap="square" rtlCol="0">
            <a:spAutoFit/>
          </a:bodyPr>
          <a:lstStyle/>
          <a:p>
            <a:r>
              <a:rPr lang="en-US" sz="2800" dirty="0"/>
              <a:t>MGT-439 </a:t>
            </a:r>
            <a:r>
              <a:rPr lang="en-US" sz="3200" dirty="0"/>
              <a:t>Pediatric</a:t>
            </a:r>
            <a:r>
              <a:rPr lang="en-US" sz="2800" dirty="0"/>
              <a:t> Disaster Response and Emergency Preparedness</a:t>
            </a:r>
          </a:p>
        </p:txBody>
      </p:sp>
      <p:sp>
        <p:nvSpPr>
          <p:cNvPr id="8" name="TextBox 7">
            <a:extLst>
              <a:ext uri="{FF2B5EF4-FFF2-40B4-BE49-F238E27FC236}">
                <a16:creationId xmlns:a16="http://schemas.microsoft.com/office/drawing/2014/main" id="{8506108E-7A78-488E-BF77-620A3DEEAFBD}"/>
              </a:ext>
            </a:extLst>
          </p:cNvPr>
          <p:cNvSpPr txBox="1"/>
          <p:nvPr/>
        </p:nvSpPr>
        <p:spPr>
          <a:xfrm>
            <a:off x="569404" y="1045196"/>
            <a:ext cx="4645152" cy="1200329"/>
          </a:xfrm>
          <a:prstGeom prst="rect">
            <a:avLst/>
          </a:prstGeom>
          <a:noFill/>
        </p:spPr>
        <p:txBody>
          <a:bodyPr wrap="square" rtlCol="0">
            <a:spAutoFit/>
          </a:bodyPr>
          <a:lstStyle/>
          <a:p>
            <a:r>
              <a:rPr lang="en-US" b="1" dirty="0"/>
              <a:t>March 21-22, 2023</a:t>
            </a:r>
          </a:p>
          <a:p>
            <a:endParaRPr lang="en-US" dirty="0"/>
          </a:p>
          <a:p>
            <a:r>
              <a:rPr lang="en-US" dirty="0"/>
              <a:t>WKU Center for Research &amp; Development</a:t>
            </a:r>
          </a:p>
          <a:p>
            <a:r>
              <a:rPr lang="en-US" dirty="0"/>
              <a:t>Room 129</a:t>
            </a:r>
          </a:p>
        </p:txBody>
      </p:sp>
      <p:sp>
        <p:nvSpPr>
          <p:cNvPr id="9" name="TextBox 8">
            <a:extLst>
              <a:ext uri="{FF2B5EF4-FFF2-40B4-BE49-F238E27FC236}">
                <a16:creationId xmlns:a16="http://schemas.microsoft.com/office/drawing/2014/main" id="{4A2FB44A-7048-4CB2-9E1F-C0A7D8571D40}"/>
              </a:ext>
            </a:extLst>
          </p:cNvPr>
          <p:cNvSpPr txBox="1"/>
          <p:nvPr/>
        </p:nvSpPr>
        <p:spPr>
          <a:xfrm>
            <a:off x="569404" y="2479755"/>
            <a:ext cx="4334256" cy="3416320"/>
          </a:xfrm>
          <a:prstGeom prst="rect">
            <a:avLst/>
          </a:prstGeom>
          <a:noFill/>
        </p:spPr>
        <p:txBody>
          <a:bodyPr wrap="square" rtlCol="0">
            <a:spAutoFit/>
          </a:bodyPr>
          <a:lstStyle/>
          <a:p>
            <a:r>
              <a:rPr lang="en-US" dirty="0"/>
              <a:t>Recommended participants:</a:t>
            </a:r>
          </a:p>
          <a:p>
            <a:pPr marL="285750" indent="-285750">
              <a:buFont typeface="Arial" panose="020B0604020202020204" pitchFamily="34" charset="0"/>
              <a:buChar char="•"/>
            </a:pPr>
            <a:r>
              <a:rPr lang="en-US" dirty="0"/>
              <a:t>Community and Hospital based Emergency Managers</a:t>
            </a:r>
          </a:p>
          <a:p>
            <a:pPr marL="285750" indent="-285750">
              <a:buFont typeface="Arial" panose="020B0604020202020204" pitchFamily="34" charset="0"/>
              <a:buChar char="•"/>
            </a:pPr>
            <a:r>
              <a:rPr lang="en-US" dirty="0"/>
              <a:t>EMS Personnel</a:t>
            </a:r>
          </a:p>
          <a:p>
            <a:pPr marL="285750" indent="-285750">
              <a:buFont typeface="Arial" panose="020B0604020202020204" pitchFamily="34" charset="0"/>
              <a:buChar char="•"/>
            </a:pPr>
            <a:r>
              <a:rPr lang="en-US" dirty="0"/>
              <a:t>Hospital Administration and Emergency Room Personnel</a:t>
            </a:r>
          </a:p>
          <a:p>
            <a:pPr marL="285750" indent="-285750">
              <a:buFont typeface="Arial" panose="020B0604020202020204" pitchFamily="34" charset="0"/>
              <a:buChar char="•"/>
            </a:pPr>
            <a:r>
              <a:rPr lang="en-US" dirty="0"/>
              <a:t>Public Safety/Public Health Personnel</a:t>
            </a:r>
          </a:p>
          <a:p>
            <a:pPr marL="285750" indent="-285750">
              <a:buFont typeface="Arial" panose="020B0604020202020204" pitchFamily="34" charset="0"/>
              <a:buChar char="•"/>
            </a:pPr>
            <a:r>
              <a:rPr lang="en-US" dirty="0"/>
              <a:t>School Administrators</a:t>
            </a:r>
          </a:p>
          <a:p>
            <a:pPr marL="285750" indent="-285750">
              <a:buFont typeface="Arial" panose="020B0604020202020204" pitchFamily="34" charset="0"/>
              <a:buChar char="•"/>
            </a:pPr>
            <a:r>
              <a:rPr lang="en-US" dirty="0"/>
              <a:t>MRC Personnel</a:t>
            </a:r>
          </a:p>
          <a:p>
            <a:pPr marL="285750" indent="-285750">
              <a:buFont typeface="Arial" panose="020B0604020202020204" pitchFamily="34" charset="0"/>
              <a:buChar char="•"/>
            </a:pPr>
            <a:r>
              <a:rPr lang="en-US" dirty="0"/>
              <a:t>Private Sector</a:t>
            </a:r>
          </a:p>
          <a:p>
            <a:pPr marL="285750" indent="-285750">
              <a:buFont typeface="Arial" panose="020B0604020202020204" pitchFamily="34" charset="0"/>
              <a:buChar char="•"/>
            </a:pPr>
            <a:r>
              <a:rPr lang="en-US" dirty="0"/>
              <a:t>Law Enforcement</a:t>
            </a:r>
          </a:p>
          <a:p>
            <a:pPr marL="285750" indent="-285750">
              <a:buFont typeface="Arial" panose="020B0604020202020204" pitchFamily="34" charset="0"/>
              <a:buChar char="•"/>
            </a:pPr>
            <a:r>
              <a:rPr lang="en-US" dirty="0"/>
              <a:t>Disaster Response/Relief personnel</a:t>
            </a:r>
          </a:p>
        </p:txBody>
      </p:sp>
      <p:sp>
        <p:nvSpPr>
          <p:cNvPr id="10" name="TextBox 9">
            <a:extLst>
              <a:ext uri="{FF2B5EF4-FFF2-40B4-BE49-F238E27FC236}">
                <a16:creationId xmlns:a16="http://schemas.microsoft.com/office/drawing/2014/main" id="{3F7436A2-0CA5-4597-B18B-0CC0F1D9B945}"/>
              </a:ext>
            </a:extLst>
          </p:cNvPr>
          <p:cNvSpPr txBox="1"/>
          <p:nvPr/>
        </p:nvSpPr>
        <p:spPr>
          <a:xfrm>
            <a:off x="569404" y="6364534"/>
            <a:ext cx="1141451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dirty="0">
                <a:solidFill>
                  <a:schemeClr val="accent2">
                    <a:lumMod val="60000"/>
                    <a:lumOff val="40000"/>
                  </a:schemeClr>
                </a:solidFill>
                <a:effectLst/>
                <a:latin typeface="Verdana" panose="020B060403050404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https://my.teex.org/TeexPortal/Default.aspx?MO=mCourseCatalog&amp;D=FP&amp;C=MGT439&amp;S=461</a:t>
            </a:r>
            <a:endParaRPr kumimoji="0" lang="en-US" sz="1800" b="0" i="0" u="none" strike="noStrike" kern="1200" cap="none" spc="0" normalizeH="0" baseline="0" noProof="0" dirty="0">
              <a:ln>
                <a:noFill/>
              </a:ln>
              <a:solidFill>
                <a:schemeClr val="accent2">
                  <a:lumMod val="60000"/>
                  <a:lumOff val="40000"/>
                </a:scheme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1879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3496A-13D2-45DF-A905-485C9448783B}"/>
              </a:ext>
            </a:extLst>
          </p:cNvPr>
          <p:cNvSpPr>
            <a:spLocks noGrp="1"/>
          </p:cNvSpPr>
          <p:nvPr>
            <p:ph idx="1"/>
          </p:nvPr>
        </p:nvSpPr>
        <p:spPr>
          <a:xfrm>
            <a:off x="694592" y="2943474"/>
            <a:ext cx="10533185" cy="1785010"/>
          </a:xfrm>
        </p:spPr>
        <p:txBody>
          <a:bodyPr>
            <a:normAutofit fontScale="85000" lnSpcReduction="10000"/>
          </a:bodyPr>
          <a:lstStyle/>
          <a:p>
            <a:pPr lvl="0">
              <a:buClr>
                <a:srgbClr val="002166"/>
              </a:buClr>
            </a:pPr>
            <a:r>
              <a:rPr lang="en-US" sz="2000" dirty="0">
                <a:solidFill>
                  <a:srgbClr val="000000">
                    <a:lumMod val="85000"/>
                    <a:lumOff val="15000"/>
                  </a:srgbClr>
                </a:solidFill>
              </a:rPr>
              <a:t>MGT-317 (16hr) Disaster Management for Public Services – March 15-16,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endParaRPr>
          </a:p>
          <a:p>
            <a:pPr>
              <a:buClr>
                <a:srgbClr val="002166"/>
              </a:buClr>
            </a:pPr>
            <a:r>
              <a:rPr lang="en-US" sz="2000" dirty="0">
                <a:solidFill>
                  <a:srgbClr val="000000">
                    <a:lumMod val="85000"/>
                    <a:lumOff val="15000"/>
                  </a:srgbClr>
                </a:solidFill>
                <a:latin typeface="Gill Sans MT" panose="020B0502020104020203" pitchFamily="34" charset="0"/>
              </a:rPr>
              <a:t>MGT-345 (16hr) Disaster Management for Electric Power systems – June 21-22,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a:buClr>
                <a:srgbClr val="002166"/>
              </a:buClr>
            </a:pPr>
            <a:r>
              <a:rPr lang="en-US" sz="2000" dirty="0">
                <a:solidFill>
                  <a:schemeClr val="accent6">
                    <a:lumMod val="50000"/>
                  </a:schemeClr>
                </a:solidFill>
                <a:latin typeface="Gill Sans MT" panose="020B0502020104020203" pitchFamily="34" charset="0"/>
              </a:rPr>
              <a:t>MGT-343 (16hr</a:t>
            </a:r>
            <a:r>
              <a:rPr lang="en-US" sz="2000" dirty="0">
                <a:solidFill>
                  <a:schemeClr val="tx1"/>
                </a:solidFill>
                <a:latin typeface="Gill Sans MT" panose="020B0502020104020203" pitchFamily="34" charset="0"/>
              </a:rPr>
              <a:t>)</a:t>
            </a:r>
            <a:r>
              <a:rPr lang="en-US" sz="2000" dirty="0">
                <a:solidFill>
                  <a:schemeClr val="accent6">
                    <a:lumMod val="50000"/>
                  </a:schemeClr>
                </a:solidFill>
                <a:latin typeface="Gill Sans MT" panose="020B0502020104020203" pitchFamily="34" charset="0"/>
              </a:rPr>
              <a:t> Disaster Management for Water and Wastewater Utilities – Sept. 13-14,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pPr lvl="0">
              <a:buClr>
                <a:srgbClr val="002166"/>
              </a:buClr>
            </a:pPr>
            <a:r>
              <a:rPr lang="en-US" sz="2000" dirty="0">
                <a:solidFill>
                  <a:schemeClr val="accent6">
                    <a:lumMod val="50000"/>
                  </a:schemeClr>
                </a:solidFill>
                <a:latin typeface="Gill Sans MT" panose="020B0502020104020203" pitchFamily="34" charset="0"/>
              </a:rPr>
              <a:t>MGT-341 (16hr) Disaster Preparedness for Healthcare Organizations within the Community Infrastructure – December 13-14, 2023 </a:t>
            </a:r>
            <a:r>
              <a:rPr lang="en-US" sz="1800" u="sng" dirty="0">
                <a:solidFill>
                  <a:schemeClr val="accent2">
                    <a:lumMod val="60000"/>
                    <a:lumOff val="40000"/>
                  </a:schemeClr>
                </a:solidFill>
                <a:effectLst/>
                <a:latin typeface="Verdana" panose="020B060403050404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Register here</a:t>
            </a:r>
            <a:endParaRPr lang="en-US" sz="2000" dirty="0">
              <a:solidFill>
                <a:schemeClr val="accent2">
                  <a:lumMod val="60000"/>
                  <a:lumOff val="40000"/>
                </a:schemeClr>
              </a:solidFill>
              <a:latin typeface="Gill Sans MT" panose="020B0502020104020203" pitchFamily="34" charset="0"/>
            </a:endParaRPr>
          </a:p>
          <a:p>
            <a:endParaRPr lang="en-US" dirty="0"/>
          </a:p>
        </p:txBody>
      </p:sp>
      <p:sp>
        <p:nvSpPr>
          <p:cNvPr id="2" name="TextBox 1">
            <a:extLst>
              <a:ext uri="{FF2B5EF4-FFF2-40B4-BE49-F238E27FC236}">
                <a16:creationId xmlns:a16="http://schemas.microsoft.com/office/drawing/2014/main" id="{6C053FA8-721C-49BC-AFA2-E09712CCB260}"/>
              </a:ext>
            </a:extLst>
          </p:cNvPr>
          <p:cNvSpPr txBox="1"/>
          <p:nvPr/>
        </p:nvSpPr>
        <p:spPr>
          <a:xfrm>
            <a:off x="3009900" y="2356736"/>
            <a:ext cx="6172200" cy="400110"/>
          </a:xfrm>
          <a:prstGeom prst="rect">
            <a:avLst/>
          </a:prstGeom>
          <a:noFill/>
        </p:spPr>
        <p:txBody>
          <a:bodyPr wrap="square" rtlCol="0">
            <a:spAutoFit/>
          </a:bodyPr>
          <a:lstStyle/>
          <a:p>
            <a:r>
              <a:rPr lang="en-US" sz="2000" dirty="0"/>
              <a:t>Infrastructure Disaster Management Certificate Program</a:t>
            </a:r>
          </a:p>
        </p:txBody>
      </p:sp>
      <p:pic>
        <p:nvPicPr>
          <p:cNvPr id="6" name="Picture 5">
            <a:extLst>
              <a:ext uri="{FF2B5EF4-FFF2-40B4-BE49-F238E27FC236}">
                <a16:creationId xmlns:a16="http://schemas.microsoft.com/office/drawing/2014/main" id="{4ED1E8B5-B82D-4524-87E9-5E5E318418B7}"/>
              </a:ext>
            </a:extLst>
          </p:cNvPr>
          <p:cNvPicPr>
            <a:picLocks noChangeAspect="1"/>
          </p:cNvPicPr>
          <p:nvPr/>
        </p:nvPicPr>
        <p:blipFill>
          <a:blip r:embed="rId6"/>
          <a:stretch>
            <a:fillRect/>
          </a:stretch>
        </p:blipFill>
        <p:spPr>
          <a:xfrm>
            <a:off x="10668002" y="5740027"/>
            <a:ext cx="1429764" cy="1063853"/>
          </a:xfrm>
          <a:prstGeom prst="rect">
            <a:avLst/>
          </a:prstGeom>
        </p:spPr>
      </p:pic>
      <p:sp>
        <p:nvSpPr>
          <p:cNvPr id="10" name="Title 1">
            <a:extLst>
              <a:ext uri="{FF2B5EF4-FFF2-40B4-BE49-F238E27FC236}">
                <a16:creationId xmlns:a16="http://schemas.microsoft.com/office/drawing/2014/main" id="{5A28406C-79C7-4C0F-9506-75065B248248}"/>
              </a:ext>
            </a:extLst>
          </p:cNvPr>
          <p:cNvSpPr>
            <a:spLocks noGrp="1"/>
          </p:cNvSpPr>
          <p:nvPr>
            <p:ph type="title"/>
          </p:nvPr>
        </p:nvSpPr>
        <p:spPr>
          <a:xfrm>
            <a:off x="1977084" y="802927"/>
            <a:ext cx="7729728" cy="769150"/>
          </a:xfrm>
        </p:spPr>
        <p:txBody>
          <a:bodyPr/>
          <a:lstStyle/>
          <a:p>
            <a:r>
              <a:rPr lang="en-US" dirty="0"/>
              <a:t>In-Person Training at BRADD	</a:t>
            </a:r>
          </a:p>
        </p:txBody>
      </p:sp>
      <p:pic>
        <p:nvPicPr>
          <p:cNvPr id="7" name="Picture 6">
            <a:extLst>
              <a:ext uri="{FF2B5EF4-FFF2-40B4-BE49-F238E27FC236}">
                <a16:creationId xmlns:a16="http://schemas.microsoft.com/office/drawing/2014/main" id="{E06E20CB-F2C0-45C7-ADE9-6F58A6B586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8" name="TextBox 7">
            <a:extLst>
              <a:ext uri="{FF2B5EF4-FFF2-40B4-BE49-F238E27FC236}">
                <a16:creationId xmlns:a16="http://schemas.microsoft.com/office/drawing/2014/main" id="{E4749EC3-9199-46A9-A094-B26DF4AC8197}"/>
              </a:ext>
            </a:extLst>
          </p:cNvPr>
          <p:cNvSpPr txBox="1"/>
          <p:nvPr/>
        </p:nvSpPr>
        <p:spPr>
          <a:xfrm>
            <a:off x="1085068" y="6055073"/>
            <a:ext cx="755528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39820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0AA297-2043-4BCF-B2AB-CE3E3CEDD299}"/>
              </a:ext>
            </a:extLst>
          </p:cNvPr>
          <p:cNvSpPr txBox="1"/>
          <p:nvPr/>
        </p:nvSpPr>
        <p:spPr>
          <a:xfrm>
            <a:off x="5377685" y="6240692"/>
            <a:ext cx="5581972" cy="609600"/>
          </a:xfrm>
          <a:prstGeom prst="rect">
            <a:avLst/>
          </a:prstGeom>
        </p:spPr>
        <p:txBody>
          <a:bodyPr vert="horz" lIns="91440" tIns="45720" rIns="91440" bIns="45720" rtlCol="0" anchor="ctr">
            <a:normAutofit/>
          </a:bodyPr>
          <a:lstStyle/>
          <a:p>
            <a:pPr algn="ctr" defTabSz="914400">
              <a:spcBef>
                <a:spcPts val="1000"/>
              </a:spcBef>
              <a:buClr>
                <a:schemeClr val="accent2"/>
              </a:buClr>
            </a:pPr>
            <a:r>
              <a:rPr lang="en-US" sz="1200" dirty="0">
                <a:solidFill>
                  <a:schemeClr val="tx1">
                    <a:lumMod val="85000"/>
                    <a:lumOff val="15000"/>
                  </a:schemeClr>
                </a:solidFill>
              </a:rPr>
              <a:t>*Core Partners are defined by the Assistant Secretary for Preparedness and Response as Hospitals, EMS, EMA, and Public Health</a:t>
            </a:r>
          </a:p>
        </p:txBody>
      </p:sp>
      <p:sp>
        <p:nvSpPr>
          <p:cNvPr id="13" name="TextBox 12">
            <a:extLst>
              <a:ext uri="{FF2B5EF4-FFF2-40B4-BE49-F238E27FC236}">
                <a16:creationId xmlns:a16="http://schemas.microsoft.com/office/drawing/2014/main" id="{54E6A400-A63D-44CB-9CBA-69123C0147FC}"/>
              </a:ext>
            </a:extLst>
          </p:cNvPr>
          <p:cNvSpPr txBox="1"/>
          <p:nvPr/>
        </p:nvSpPr>
        <p:spPr>
          <a:xfrm>
            <a:off x="5248883" y="1136871"/>
            <a:ext cx="6330585" cy="4278094"/>
          </a:xfrm>
          <a:prstGeom prst="rect">
            <a:avLst/>
          </a:prstGeom>
          <a:noFill/>
        </p:spPr>
        <p:txBody>
          <a:bodyPr wrap="square">
            <a:spAutoFit/>
          </a:bodyPr>
          <a:lstStyle/>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The drill was sent by TEXT and EMAIL.  This exercise served as </a:t>
            </a:r>
            <a:r>
              <a:rPr lang="en-US" sz="2000" dirty="0">
                <a:ea typeface="Calibri" panose="020F0502020204030204" pitchFamily="34" charset="0"/>
                <a:cs typeface="Calibri" panose="020F0502020204030204" pitchFamily="34" charset="0"/>
              </a:rPr>
              <a:t>a required redundant communications drill and the RSVP for this coalition meeting. </a:t>
            </a:r>
          </a:p>
          <a:p>
            <a:pPr marL="342900" indent="-342900">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Two components were responding YES (attending in person) or NO (not attending) or ZOOM (attending via Zoom) through BOTH text AND email. </a:t>
            </a:r>
          </a:p>
          <a:p>
            <a:pPr marL="342900" indent="-342900">
              <a:buFont typeface="Arial" panose="020B0604020202020204" pitchFamily="34" charset="0"/>
              <a:buChar char="•"/>
            </a:pPr>
            <a:endParaRPr lang="en-US" sz="2000" dirty="0">
              <a:cs typeface="Calibri" panose="020F0502020204030204" pitchFamily="34" charset="0"/>
            </a:endParaRPr>
          </a:p>
          <a:p>
            <a:pPr marL="0" indent="0" algn="ctr">
              <a:buNone/>
            </a:pPr>
            <a:r>
              <a:rPr lang="en-US" sz="2200" u="sng" dirty="0">
                <a:cs typeface="Calibri" panose="020F0502020204030204" pitchFamily="34" charset="0"/>
              </a:rPr>
              <a:t>Response from All Partners:</a:t>
            </a:r>
          </a:p>
          <a:p>
            <a:pPr marL="0" indent="0" algn="ctr">
              <a:buNone/>
            </a:pPr>
            <a:r>
              <a:rPr lang="en-US" sz="2200" dirty="0">
                <a:cs typeface="Calibri" panose="020F0502020204030204" pitchFamily="34" charset="0"/>
              </a:rPr>
              <a:t>	73.53% completed at least one portion of the drill</a:t>
            </a:r>
          </a:p>
          <a:p>
            <a:pPr marL="0" indent="0" algn="ctr">
              <a:buNone/>
            </a:pPr>
            <a:endParaRPr lang="en-US" sz="2200" u="sng" dirty="0">
              <a:cs typeface="Calibri" panose="020F0502020204030204" pitchFamily="34" charset="0"/>
            </a:endParaRPr>
          </a:p>
          <a:p>
            <a:pPr marL="0" indent="0" algn="ctr">
              <a:buNone/>
            </a:pPr>
            <a:r>
              <a:rPr lang="en-US" sz="2200" u="sng" dirty="0">
                <a:cs typeface="Calibri" panose="020F0502020204030204" pitchFamily="34" charset="0"/>
              </a:rPr>
              <a:t>Response from Core* Partners:</a:t>
            </a:r>
          </a:p>
          <a:p>
            <a:pPr marL="0" indent="0" algn="ctr">
              <a:buNone/>
            </a:pPr>
            <a:r>
              <a:rPr lang="en-US" sz="2200" dirty="0">
                <a:cs typeface="Calibri" panose="020F0502020204030204" pitchFamily="34" charset="0"/>
              </a:rPr>
              <a:t>	87.5% completed at least one portion of the drill</a:t>
            </a:r>
          </a:p>
          <a:p>
            <a:pPr marL="0" indent="0" algn="ctr">
              <a:buNone/>
            </a:pPr>
            <a:r>
              <a:rPr lang="en-US" sz="2200" dirty="0">
                <a:cs typeface="Calibri" panose="020F0502020204030204" pitchFamily="34" charset="0"/>
              </a:rPr>
              <a:t>	81.25% completed both portions of the drill</a:t>
            </a:r>
          </a:p>
        </p:txBody>
      </p:sp>
      <p:sp>
        <p:nvSpPr>
          <p:cNvPr id="15" name="TextBox 14">
            <a:extLst>
              <a:ext uri="{FF2B5EF4-FFF2-40B4-BE49-F238E27FC236}">
                <a16:creationId xmlns:a16="http://schemas.microsoft.com/office/drawing/2014/main" id="{9F3A5474-611E-40B0-8110-207667C9D6C5}"/>
              </a:ext>
            </a:extLst>
          </p:cNvPr>
          <p:cNvSpPr txBox="1"/>
          <p:nvPr/>
        </p:nvSpPr>
        <p:spPr>
          <a:xfrm>
            <a:off x="1118678" y="2213282"/>
            <a:ext cx="3902985" cy="2431435"/>
          </a:xfrm>
          <a:prstGeom prst="rect">
            <a:avLst/>
          </a:prstGeom>
          <a:noFill/>
        </p:spPr>
        <p:txBody>
          <a:bodyPr wrap="square">
            <a:spAutoFit/>
          </a:bodyPr>
          <a:lstStyle/>
          <a:p>
            <a:pPr algn="ctr"/>
            <a:r>
              <a:rPr lang="en-US" sz="3800" b="1" dirty="0">
                <a:cs typeface="Calibri" panose="020F0502020204030204" pitchFamily="34" charset="0"/>
              </a:rPr>
              <a:t>January 5 Redundant Communication Drill Results</a:t>
            </a:r>
          </a:p>
        </p:txBody>
      </p:sp>
      <p:pic>
        <p:nvPicPr>
          <p:cNvPr id="17" name="Picture 16" descr="Shape&#10;&#10;Description automatically generated with medium confidence">
            <a:extLst>
              <a:ext uri="{FF2B5EF4-FFF2-40B4-BE49-F238E27FC236}">
                <a16:creationId xmlns:a16="http://schemas.microsoft.com/office/drawing/2014/main" id="{B2AFA8D0-C810-43A8-851F-39F90C0DF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783" y="5812767"/>
            <a:ext cx="1283103" cy="959119"/>
          </a:xfrm>
          <a:prstGeom prst="rect">
            <a:avLst/>
          </a:prstGeom>
        </p:spPr>
      </p:pic>
      <p:pic>
        <p:nvPicPr>
          <p:cNvPr id="9" name="Picture 8">
            <a:extLst>
              <a:ext uri="{FF2B5EF4-FFF2-40B4-BE49-F238E27FC236}">
                <a16:creationId xmlns:a16="http://schemas.microsoft.com/office/drawing/2014/main" id="{4F34669A-583A-463C-A1AE-95D48C0BC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4" y="5730320"/>
            <a:ext cx="909782" cy="909782"/>
          </a:xfrm>
          <a:prstGeom prst="rect">
            <a:avLst/>
          </a:prstGeom>
        </p:spPr>
      </p:pic>
      <p:sp>
        <p:nvSpPr>
          <p:cNvPr id="11" name="TextBox 10">
            <a:extLst>
              <a:ext uri="{FF2B5EF4-FFF2-40B4-BE49-F238E27FC236}">
                <a16:creationId xmlns:a16="http://schemas.microsoft.com/office/drawing/2014/main" id="{74CDEF1B-2319-412D-916E-27A614ED8379}"/>
              </a:ext>
            </a:extLst>
          </p:cNvPr>
          <p:cNvSpPr txBox="1"/>
          <p:nvPr/>
        </p:nvSpPr>
        <p:spPr>
          <a:xfrm>
            <a:off x="1044381" y="5585046"/>
            <a:ext cx="199130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318178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DA2FFF0-FC2F-4851-897C-93B93721BA41}"/>
              </a:ext>
            </a:extLst>
          </p:cNvPr>
          <p:cNvGraphicFramePr>
            <a:graphicFrameLocks noChangeAspect="1"/>
          </p:cNvGraphicFramePr>
          <p:nvPr>
            <p:extLst>
              <p:ext uri="{D42A27DB-BD31-4B8C-83A1-F6EECF244321}">
                <p14:modId xmlns:p14="http://schemas.microsoft.com/office/powerpoint/2010/main" val="4140640210"/>
              </p:ext>
            </p:extLst>
          </p:nvPr>
        </p:nvGraphicFramePr>
        <p:xfrm>
          <a:off x="3694602" y="68137"/>
          <a:ext cx="8143875" cy="6657975"/>
        </p:xfrm>
        <a:graphic>
          <a:graphicData uri="http://schemas.openxmlformats.org/presentationml/2006/ole">
            <mc:AlternateContent xmlns:mc="http://schemas.openxmlformats.org/markup-compatibility/2006">
              <mc:Choice xmlns:v="urn:schemas-microsoft-com:vml" Requires="v">
                <p:oleObj spid="_x0000_s1036" name="Worksheet" r:id="rId3" imgW="8143886" imgH="6658052" progId="Excel.Sheet.12">
                  <p:embed/>
                </p:oleObj>
              </mc:Choice>
              <mc:Fallback>
                <p:oleObj name="Worksheet" r:id="rId3" imgW="8143886" imgH="6658052" progId="Excel.Sheet.12">
                  <p:embed/>
                  <p:pic>
                    <p:nvPicPr>
                      <p:cNvPr id="0" name=""/>
                      <p:cNvPicPr/>
                      <p:nvPr/>
                    </p:nvPicPr>
                    <p:blipFill>
                      <a:blip r:embed="rId4"/>
                      <a:stretch>
                        <a:fillRect/>
                      </a:stretch>
                    </p:blipFill>
                    <p:spPr>
                      <a:xfrm>
                        <a:off x="3694602" y="68137"/>
                        <a:ext cx="8143875" cy="66579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CA53A73-517D-4CC4-81B4-9552400E26AE}"/>
              </a:ext>
            </a:extLst>
          </p:cNvPr>
          <p:cNvSpPr txBox="1"/>
          <p:nvPr/>
        </p:nvSpPr>
        <p:spPr>
          <a:xfrm>
            <a:off x="204456" y="169262"/>
            <a:ext cx="3286889" cy="2123658"/>
          </a:xfrm>
          <a:prstGeom prst="rect">
            <a:avLst/>
          </a:prstGeom>
          <a:noFill/>
        </p:spPr>
        <p:txBody>
          <a:bodyPr wrap="square" rtlCol="0">
            <a:spAutoFit/>
          </a:bodyPr>
          <a:lstStyle/>
          <a:p>
            <a:pPr algn="ctr"/>
            <a:r>
              <a:rPr lang="en-US" sz="4400" dirty="0"/>
              <a:t>Proposed Tab to the HEART HVA</a:t>
            </a:r>
          </a:p>
        </p:txBody>
      </p:sp>
      <p:sp>
        <p:nvSpPr>
          <p:cNvPr id="8" name="TextBox 7">
            <a:extLst>
              <a:ext uri="{FF2B5EF4-FFF2-40B4-BE49-F238E27FC236}">
                <a16:creationId xmlns:a16="http://schemas.microsoft.com/office/drawing/2014/main" id="{D0CAB426-1EBF-4235-B241-FB2F09D9D7DD}"/>
              </a:ext>
            </a:extLst>
          </p:cNvPr>
          <p:cNvSpPr txBox="1"/>
          <p:nvPr/>
        </p:nvSpPr>
        <p:spPr>
          <a:xfrm>
            <a:off x="204456" y="2292920"/>
            <a:ext cx="3251200" cy="1477328"/>
          </a:xfrm>
          <a:prstGeom prst="rect">
            <a:avLst/>
          </a:prstGeom>
          <a:noFill/>
        </p:spPr>
        <p:txBody>
          <a:bodyPr wrap="square" rtlCol="0">
            <a:spAutoFit/>
          </a:bodyPr>
          <a:lstStyle/>
          <a:p>
            <a:r>
              <a:rPr lang="en-US" dirty="0">
                <a:solidFill>
                  <a:srgbClr val="9E0000"/>
                </a:solidFill>
              </a:rPr>
              <a:t>REQUIRES VOTE:</a:t>
            </a:r>
          </a:p>
          <a:p>
            <a:r>
              <a:rPr lang="en-US" dirty="0"/>
              <a:t>Discussion</a:t>
            </a:r>
          </a:p>
          <a:p>
            <a:r>
              <a:rPr lang="en-US" dirty="0"/>
              <a:t>Motion</a:t>
            </a:r>
          </a:p>
          <a:p>
            <a:r>
              <a:rPr lang="en-US" dirty="0"/>
              <a:t>Second</a:t>
            </a:r>
          </a:p>
          <a:p>
            <a:r>
              <a:rPr lang="en-US" dirty="0"/>
              <a:t>Vote – One person, One Agency</a:t>
            </a:r>
          </a:p>
        </p:txBody>
      </p:sp>
      <p:pic>
        <p:nvPicPr>
          <p:cNvPr id="3" name="Picture 2" descr="Qr code&#10;&#10;Description automatically generated">
            <a:extLst>
              <a:ext uri="{FF2B5EF4-FFF2-40B4-BE49-F238E27FC236}">
                <a16:creationId xmlns:a16="http://schemas.microsoft.com/office/drawing/2014/main" id="{8C9A88B2-830C-409C-B7FF-ED56123B3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45" y="3927051"/>
            <a:ext cx="2441422" cy="2441422"/>
          </a:xfrm>
          <a:prstGeom prst="rect">
            <a:avLst/>
          </a:prstGeom>
        </p:spPr>
      </p:pic>
    </p:spTree>
    <p:extLst>
      <p:ext uri="{BB962C8B-B14F-4D97-AF65-F5344CB8AC3E}">
        <p14:creationId xmlns:p14="http://schemas.microsoft.com/office/powerpoint/2010/main" val="120327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1716CB-41E6-44CC-9976-82A7D7C1028A}"/>
              </a:ext>
            </a:extLst>
          </p:cNvPr>
          <p:cNvSpPr txBox="1"/>
          <p:nvPr/>
        </p:nvSpPr>
        <p:spPr>
          <a:xfrm>
            <a:off x="2983523" y="659422"/>
            <a:ext cx="6224954" cy="707886"/>
          </a:xfrm>
          <a:prstGeom prst="rect">
            <a:avLst/>
          </a:prstGeom>
          <a:noFill/>
        </p:spPr>
        <p:txBody>
          <a:bodyPr wrap="square" rtlCol="0">
            <a:spAutoFit/>
          </a:bodyPr>
          <a:lstStyle/>
          <a:p>
            <a:r>
              <a:rPr lang="en-US" sz="4000" dirty="0"/>
              <a:t>HEART Officer Nominations</a:t>
            </a:r>
          </a:p>
        </p:txBody>
      </p:sp>
      <p:sp>
        <p:nvSpPr>
          <p:cNvPr id="5" name="TextBox 4">
            <a:extLst>
              <a:ext uri="{FF2B5EF4-FFF2-40B4-BE49-F238E27FC236}">
                <a16:creationId xmlns:a16="http://schemas.microsoft.com/office/drawing/2014/main" id="{A487343C-2487-4CEE-80AD-1A921F0A8581}"/>
              </a:ext>
            </a:extLst>
          </p:cNvPr>
          <p:cNvSpPr txBox="1"/>
          <p:nvPr/>
        </p:nvSpPr>
        <p:spPr>
          <a:xfrm>
            <a:off x="686243" y="2064296"/>
            <a:ext cx="399170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Chairperson</a:t>
            </a:r>
          </a:p>
          <a:p>
            <a:pPr marL="457200" indent="-457200">
              <a:buFont typeface="Arial" panose="020B0604020202020204" pitchFamily="34" charset="0"/>
              <a:buChar char="•"/>
            </a:pPr>
            <a:r>
              <a:rPr lang="en-US" sz="2800" dirty="0"/>
              <a:t>Vice-Chairperson</a:t>
            </a:r>
          </a:p>
          <a:p>
            <a:pPr marL="457200" indent="-457200">
              <a:buFont typeface="Arial" panose="020B0604020202020204" pitchFamily="34" charset="0"/>
              <a:buChar char="•"/>
            </a:pPr>
            <a:r>
              <a:rPr lang="en-US" sz="2800" dirty="0"/>
              <a:t>Clinical Advisor</a:t>
            </a:r>
          </a:p>
          <a:p>
            <a:endParaRPr lang="en-US" sz="2800" dirty="0"/>
          </a:p>
          <a:p>
            <a:pPr marL="457200" indent="-457200">
              <a:buFont typeface="Arial" panose="020B0604020202020204" pitchFamily="34" charset="0"/>
              <a:buChar char="•"/>
            </a:pPr>
            <a:r>
              <a:rPr lang="en-US" sz="2800" dirty="0"/>
              <a:t>Lead and Co-Lead Hospital/Health Care Organization</a:t>
            </a:r>
          </a:p>
          <a:p>
            <a:pPr marL="457200" indent="-457200">
              <a:buFont typeface="Arial" panose="020B0604020202020204" pitchFamily="34" charset="0"/>
              <a:buChar char="•"/>
            </a:pPr>
            <a:r>
              <a:rPr lang="en-US" sz="2800" dirty="0"/>
              <a:t>Member at Large</a:t>
            </a:r>
          </a:p>
        </p:txBody>
      </p:sp>
      <p:pic>
        <p:nvPicPr>
          <p:cNvPr id="6" name="Picture 5" descr="Shape&#10;&#10;Description automatically generated with medium confidence">
            <a:extLst>
              <a:ext uri="{FF2B5EF4-FFF2-40B4-BE49-F238E27FC236}">
                <a16:creationId xmlns:a16="http://schemas.microsoft.com/office/drawing/2014/main" id="{41FE679D-7A57-452A-B280-4CBA7908D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854" y="1227299"/>
            <a:ext cx="6398048" cy="4782539"/>
          </a:xfrm>
          <a:prstGeom prst="rect">
            <a:avLst/>
          </a:prstGeom>
        </p:spPr>
      </p:pic>
    </p:spTree>
    <p:extLst>
      <p:ext uri="{BB962C8B-B14F-4D97-AF65-F5344CB8AC3E}">
        <p14:creationId xmlns:p14="http://schemas.microsoft.com/office/powerpoint/2010/main" val="60466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0166-69ED-4094-8CD7-8F5FD7011138}"/>
              </a:ext>
            </a:extLst>
          </p:cNvPr>
          <p:cNvSpPr>
            <a:spLocks noGrp="1"/>
          </p:cNvSpPr>
          <p:nvPr>
            <p:ph type="title"/>
          </p:nvPr>
        </p:nvSpPr>
        <p:spPr>
          <a:xfrm>
            <a:off x="1383974" y="371014"/>
            <a:ext cx="9424052" cy="1188720"/>
          </a:xfrm>
        </p:spPr>
        <p:txBody>
          <a:bodyPr/>
          <a:lstStyle/>
          <a:p>
            <a:r>
              <a:rPr lang="en-US" dirty="0"/>
              <a:t>Voting eligibility standards per By-laws</a:t>
            </a:r>
          </a:p>
        </p:txBody>
      </p:sp>
      <p:sp>
        <p:nvSpPr>
          <p:cNvPr id="3" name="Content Placeholder 2">
            <a:extLst>
              <a:ext uri="{FF2B5EF4-FFF2-40B4-BE49-F238E27FC236}">
                <a16:creationId xmlns:a16="http://schemas.microsoft.com/office/drawing/2014/main" id="{E4126E54-1950-442F-8BCC-9342947B078E}"/>
              </a:ext>
            </a:extLst>
          </p:cNvPr>
          <p:cNvSpPr>
            <a:spLocks noGrp="1"/>
          </p:cNvSpPr>
          <p:nvPr>
            <p:ph idx="1"/>
          </p:nvPr>
        </p:nvSpPr>
        <p:spPr>
          <a:xfrm>
            <a:off x="313900" y="1737290"/>
            <a:ext cx="11245754" cy="4749695"/>
          </a:xfrm>
        </p:spPr>
        <p:txBody>
          <a:bodyPr>
            <a:normAutofit lnSpcReduction="10000"/>
          </a:bodyPr>
          <a:lstStyle/>
          <a:p>
            <a:pPr marL="742950" lvl="1" indent="-285750">
              <a:lnSpc>
                <a:spcPct val="115000"/>
              </a:lnSpc>
              <a:spcBef>
                <a:spcPts val="0"/>
              </a:spcBef>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4.2.c. Representation: </a:t>
            </a:r>
            <a:r>
              <a:rPr lang="en-US" sz="1800" dirty="0">
                <a:effectLst/>
                <a:latin typeface="Leelawadee" panose="020B0502040204020203" pitchFamily="34" charset="-34"/>
                <a:ea typeface="Times New Roman" panose="02020603050405020304" pitchFamily="18" charset="0"/>
              </a:rPr>
              <a:t>Persons representing more than one agency or organization will be allowed to represent both agencies for the purposes of calculating attendance.  Individuals shall be connected (employed, volunteer, board member) with the agency/agencies that they are representing and shall note the agency on the sign-in- sheet or in the chat when attending virtually.  Individuals shall cast one vote for one agency, regardless of the number of agencies they represent during regular meetings.</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4.2.g. </a:t>
            </a:r>
            <a:r>
              <a:rPr lang="en-US" sz="1800" dirty="0">
                <a:effectLst/>
                <a:latin typeface="Leelawadee" panose="020B0502040204020203" pitchFamily="34" charset="-34"/>
                <a:ea typeface="Times New Roman" panose="02020603050405020304" pitchFamily="18" charset="0"/>
              </a:rPr>
              <a:t>Quorum:  A quorum (which is defined as a simple majority) of the active coalition members present in-person or via ZOOM.</a:t>
            </a:r>
          </a:p>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Leelawadee" panose="020B0502040204020203" pitchFamily="34" charset="-34"/>
                <a:ea typeface="Times New Roman" panose="02020603050405020304" pitchFamily="18" charset="0"/>
              </a:rPr>
              <a:t>4.4.c.  New Members, as defined in paragraph 4.1.e, must attend three (3) consecutive meetings.  Voting rights begin upon attendance at the fourth consecutive meeting.</a:t>
            </a:r>
          </a:p>
          <a:p>
            <a:pPr marL="742950" lvl="1" indent="-285750">
              <a:lnSpc>
                <a:spcPct val="115000"/>
              </a:lnSpc>
              <a:spcBef>
                <a:spcPts val="0"/>
              </a:spcBef>
              <a:buFont typeface="Courier New" panose="02070309020205020404" pitchFamily="49" charset="0"/>
              <a:buChar char="o"/>
            </a:pPr>
            <a:r>
              <a:rPr lang="en-US" sz="1800" dirty="0">
                <a:effectLst/>
                <a:latin typeface="Leelawadee" panose="020B0502040204020203" pitchFamily="34" charset="-34"/>
                <a:ea typeface="Times New Roman" panose="02020603050405020304" pitchFamily="18" charset="0"/>
              </a:rPr>
              <a:t>4.4.b.  For a member agency or organization to have voting rights, a representative from that agency or organization must have attended 75% of the previous scheduled monthly meetings during the past 11 months.  Canceled meetings and special called meetings will not be considered a regularly scheduled meeting.  An attendance log will be sent out via email monthly. It is noted that certain votes may carry additional requirements that must be abided by. </a:t>
            </a: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47334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0"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08" name="Rectangle 107">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3FD6B-6163-4519-B1EA-4094C065E389}"/>
              </a:ext>
            </a:extLst>
          </p:cNvPr>
          <p:cNvSpPr>
            <a:spLocks noGrp="1"/>
          </p:cNvSpPr>
          <p:nvPr>
            <p:ph type="title"/>
          </p:nvPr>
        </p:nvSpPr>
        <p:spPr>
          <a:xfrm>
            <a:off x="2125765" y="251974"/>
            <a:ext cx="8743271" cy="2871224"/>
          </a:xfrm>
        </p:spPr>
        <p:txBody>
          <a:bodyPr anchor="t">
            <a:noAutofit/>
          </a:bodyPr>
          <a:lstStyle/>
          <a:p>
            <a:pPr algn="ctr"/>
            <a:r>
              <a:rPr lang="en-US" sz="5400" dirty="0">
                <a:solidFill>
                  <a:schemeClr val="accent1"/>
                </a:solidFill>
              </a:rPr>
              <a:t>MACH 5 -</a:t>
            </a:r>
            <a:br>
              <a:rPr lang="en-US" sz="5400" dirty="0">
                <a:solidFill>
                  <a:schemeClr val="accent1"/>
                </a:solidFill>
              </a:rPr>
            </a:br>
            <a:r>
              <a:rPr lang="en-US" sz="5400" dirty="0">
                <a:solidFill>
                  <a:schemeClr val="accent1"/>
                </a:solidFill>
              </a:rPr>
              <a:t>5 Minutes to Preparedness</a:t>
            </a:r>
          </a:p>
        </p:txBody>
      </p:sp>
      <p:sp>
        <p:nvSpPr>
          <p:cNvPr id="110" name="Isosceles Triangle 109">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82" name="Picture 81" descr="Shape&#10;&#10;Description automatically generated with medium confidence">
            <a:extLst>
              <a:ext uri="{FF2B5EF4-FFF2-40B4-BE49-F238E27FC236}">
                <a16:creationId xmlns:a16="http://schemas.microsoft.com/office/drawing/2014/main" id="{E730C414-955A-4DA2-B009-BDD060724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5144766"/>
            <a:ext cx="1943216" cy="1454794"/>
          </a:xfrm>
          <a:prstGeom prst="rect">
            <a:avLst/>
          </a:prstGeom>
        </p:spPr>
      </p:pic>
      <p:pic>
        <p:nvPicPr>
          <p:cNvPr id="84" name="Picture 83" descr="Shape&#10;&#10;Description automatically generated with medium confidence">
            <a:extLst>
              <a:ext uri="{FF2B5EF4-FFF2-40B4-BE49-F238E27FC236}">
                <a16:creationId xmlns:a16="http://schemas.microsoft.com/office/drawing/2014/main" id="{72734A84-EDE0-4EC5-AE1C-FAA036D7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797" y="5126459"/>
            <a:ext cx="1943216" cy="1454794"/>
          </a:xfrm>
          <a:prstGeom prst="rect">
            <a:avLst/>
          </a:prstGeom>
        </p:spPr>
      </p:pic>
      <p:pic>
        <p:nvPicPr>
          <p:cNvPr id="107" name="Picture 106" descr="Shape&#10;&#10;Description automatically generated with medium confidence">
            <a:extLst>
              <a:ext uri="{FF2B5EF4-FFF2-40B4-BE49-F238E27FC236}">
                <a16:creationId xmlns:a16="http://schemas.microsoft.com/office/drawing/2014/main" id="{6A3458B2-5A60-4285-AAFB-884B0282F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197" y="5278859"/>
            <a:ext cx="1943216" cy="1454794"/>
          </a:xfrm>
          <a:prstGeom prst="rect">
            <a:avLst/>
          </a:prstGeom>
        </p:spPr>
      </p:pic>
      <p:pic>
        <p:nvPicPr>
          <p:cNvPr id="109" name="Picture 108" descr="Shape&#10;&#10;Description automatically generated with medium confidence">
            <a:extLst>
              <a:ext uri="{FF2B5EF4-FFF2-40B4-BE49-F238E27FC236}">
                <a16:creationId xmlns:a16="http://schemas.microsoft.com/office/drawing/2014/main" id="{3BF791C3-4956-44D1-B682-2C3CA172B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597" y="5431259"/>
            <a:ext cx="1943216" cy="1454794"/>
          </a:xfrm>
          <a:prstGeom prst="rect">
            <a:avLst/>
          </a:prstGeom>
        </p:spPr>
      </p:pic>
      <p:sp>
        <p:nvSpPr>
          <p:cNvPr id="3" name="TextBox 2">
            <a:extLst>
              <a:ext uri="{FF2B5EF4-FFF2-40B4-BE49-F238E27FC236}">
                <a16:creationId xmlns:a16="http://schemas.microsoft.com/office/drawing/2014/main" id="{F59BA0E6-1C56-8ADD-D167-B1F8F0CDDCA2}"/>
              </a:ext>
            </a:extLst>
          </p:cNvPr>
          <p:cNvSpPr txBox="1"/>
          <p:nvPr/>
        </p:nvSpPr>
        <p:spPr>
          <a:xfrm>
            <a:off x="2380105" y="1909888"/>
            <a:ext cx="9327707" cy="2308324"/>
          </a:xfrm>
          <a:prstGeom prst="rect">
            <a:avLst/>
          </a:prstGeom>
          <a:noFill/>
        </p:spPr>
        <p:txBody>
          <a:bodyPr wrap="square" rtlCol="0">
            <a:spAutoFit/>
          </a:bodyPr>
          <a:lstStyle/>
          <a:p>
            <a:r>
              <a:rPr lang="en-US" sz="2400" dirty="0"/>
              <a:t>You have finally arrived to the EOC after being awakened at 4:00 am on Saturday morning by a very strong earthquake and you soon realize that you are the first one to the facility.</a:t>
            </a:r>
          </a:p>
          <a:p>
            <a:endParaRPr lang="en-US" sz="2400" dirty="0"/>
          </a:p>
          <a:p>
            <a:r>
              <a:rPr lang="en-US" sz="2400" dirty="0"/>
              <a:t>How will you ensure the EOC is properly set up to be ready for the rest of the organization when it arrives?</a:t>
            </a:r>
          </a:p>
        </p:txBody>
      </p:sp>
    </p:spTree>
    <p:extLst>
      <p:ext uri="{BB962C8B-B14F-4D97-AF65-F5344CB8AC3E}">
        <p14:creationId xmlns:p14="http://schemas.microsoft.com/office/powerpoint/2010/main" val="278012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494CF-0BEA-4094-87B3-D61184AD19E3}"/>
              </a:ext>
            </a:extLst>
          </p:cNvPr>
          <p:cNvSpPr>
            <a:spLocks noGrp="1"/>
          </p:cNvSpPr>
          <p:nvPr>
            <p:ph idx="1"/>
          </p:nvPr>
        </p:nvSpPr>
        <p:spPr>
          <a:xfrm>
            <a:off x="838200" y="395654"/>
            <a:ext cx="10515600" cy="5781309"/>
          </a:xfrm>
        </p:spPr>
        <p:txBody>
          <a:bodyPr>
            <a:normAutofit fontScale="92500" lnSpcReduction="20000"/>
          </a:bodyPr>
          <a:lstStyle/>
          <a:p>
            <a:pPr marL="0" indent="0">
              <a:buNone/>
            </a:pPr>
            <a:r>
              <a:rPr lang="en-US" dirty="0"/>
              <a:t>In addition to the ideas mentioned, you may also want to consider the following:</a:t>
            </a:r>
          </a:p>
          <a:p>
            <a:r>
              <a:rPr lang="en-US" dirty="0"/>
              <a:t>EOC Standard Operations Procedures Manual – Develop a manual that outlines the layout of the EOC, identifies the status boards/displays that should be posted and lists the communications equipment available and how it should be hooked up.  Anyone should be able to use this manual to quickly set-up the EOC with little assistance.</a:t>
            </a:r>
          </a:p>
          <a:p>
            <a:r>
              <a:rPr lang="en-US" dirty="0"/>
              <a:t>Go Boxes – To make set-up quicker in the EOC locate all section supplies and reference documents in “Go Boxes” to facilitate the equipping of the room.</a:t>
            </a:r>
          </a:p>
          <a:p>
            <a:r>
              <a:rPr lang="en-US" dirty="0"/>
              <a:t>Phone Jack Labels – To make phone hook-ups fast and easy, make sure that all the phone numbers are labeled on the phone jacks at the wall.</a:t>
            </a:r>
          </a:p>
          <a:p>
            <a:r>
              <a:rPr lang="en-US" dirty="0"/>
              <a:t>Identify uninterruptible Power Supply Electrical Outlets – If on back-up power some power outlets may not be supported. If only some outlets are hooked up to uninterruptible Power Supply, label those outlets appropriately. In hospitals and other facilities, if you want UPS, you need to use a red socket.</a:t>
            </a:r>
          </a:p>
        </p:txBody>
      </p:sp>
    </p:spTree>
    <p:extLst>
      <p:ext uri="{BB962C8B-B14F-4D97-AF65-F5344CB8AC3E}">
        <p14:creationId xmlns:p14="http://schemas.microsoft.com/office/powerpoint/2010/main" val="66994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1623549" y="1069302"/>
            <a:ext cx="8944897" cy="1325563"/>
          </a:xfrm>
        </p:spPr>
        <p:txBody>
          <a:bodyPr>
            <a:normAutofit/>
          </a:bodyPr>
          <a:lstStyle/>
          <a:p>
            <a:r>
              <a:rPr lang="en-US" sz="6600" dirty="0"/>
              <a:t>Miscellaneous/Questions</a:t>
            </a:r>
          </a:p>
        </p:txBody>
      </p:sp>
      <p:pic>
        <p:nvPicPr>
          <p:cNvPr id="3" name="Picture 2">
            <a:extLst>
              <a:ext uri="{FF2B5EF4-FFF2-40B4-BE49-F238E27FC236}">
                <a16:creationId xmlns:a16="http://schemas.microsoft.com/office/drawing/2014/main" id="{6B0E9719-ECD6-4282-9D8F-04321BE5C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73" y="5731876"/>
            <a:ext cx="1015289" cy="1015289"/>
          </a:xfrm>
          <a:prstGeom prst="rect">
            <a:avLst/>
          </a:prstGeom>
        </p:spPr>
      </p:pic>
      <p:sp>
        <p:nvSpPr>
          <p:cNvPr id="5" name="TextBox 4">
            <a:extLst>
              <a:ext uri="{FF2B5EF4-FFF2-40B4-BE49-F238E27FC236}">
                <a16:creationId xmlns:a16="http://schemas.microsoft.com/office/drawing/2014/main" id="{49C61A5F-05AB-4A57-B135-69D4D6DE08B7}"/>
              </a:ext>
            </a:extLst>
          </p:cNvPr>
          <p:cNvSpPr txBox="1"/>
          <p:nvPr/>
        </p:nvSpPr>
        <p:spPr>
          <a:xfrm>
            <a:off x="1156662" y="6054854"/>
            <a:ext cx="705535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
        <p:nvSpPr>
          <p:cNvPr id="4" name="TextBox 3">
            <a:extLst>
              <a:ext uri="{FF2B5EF4-FFF2-40B4-BE49-F238E27FC236}">
                <a16:creationId xmlns:a16="http://schemas.microsoft.com/office/drawing/2014/main" id="{56D70F60-6212-42FD-8F4D-740578BA1422}"/>
              </a:ext>
            </a:extLst>
          </p:cNvPr>
          <p:cNvSpPr txBox="1"/>
          <p:nvPr/>
        </p:nvSpPr>
        <p:spPr>
          <a:xfrm>
            <a:off x="1484433" y="3377267"/>
            <a:ext cx="9223131" cy="954107"/>
          </a:xfrm>
          <a:prstGeom prst="rect">
            <a:avLst/>
          </a:prstGeom>
          <a:noFill/>
        </p:spPr>
        <p:txBody>
          <a:bodyPr wrap="square" rtlCol="0">
            <a:spAutoFit/>
          </a:bodyPr>
          <a:lstStyle/>
          <a:p>
            <a:r>
              <a:rPr lang="en-US" sz="2800" i="1" dirty="0">
                <a:solidFill>
                  <a:srgbClr val="9E0000"/>
                </a:solidFill>
              </a:rPr>
              <a:t>Did you sign in?  Please sign in via </a:t>
            </a:r>
            <a:r>
              <a:rPr lang="en-US" sz="2800" i="1" dirty="0" err="1">
                <a:solidFill>
                  <a:srgbClr val="9E0000"/>
                </a:solidFill>
              </a:rPr>
              <a:t>ReadyOp</a:t>
            </a:r>
            <a:r>
              <a:rPr lang="en-US" sz="2800" i="1" dirty="0">
                <a:solidFill>
                  <a:srgbClr val="9E0000"/>
                </a:solidFill>
              </a:rPr>
              <a:t> to be sure the agency/agencies you represent are included in the attendance.</a:t>
            </a:r>
          </a:p>
        </p:txBody>
      </p:sp>
      <p:sp>
        <p:nvSpPr>
          <p:cNvPr id="6" name="TextBox 5">
            <a:extLst>
              <a:ext uri="{FF2B5EF4-FFF2-40B4-BE49-F238E27FC236}">
                <a16:creationId xmlns:a16="http://schemas.microsoft.com/office/drawing/2014/main" id="{099694D2-A479-455D-9CF3-D9F40BA8C0A9}"/>
              </a:ext>
            </a:extLst>
          </p:cNvPr>
          <p:cNvSpPr txBox="1"/>
          <p:nvPr/>
        </p:nvSpPr>
        <p:spPr>
          <a:xfrm>
            <a:off x="1688124" y="2258318"/>
            <a:ext cx="4275992" cy="461665"/>
          </a:xfrm>
          <a:prstGeom prst="rect">
            <a:avLst/>
          </a:prstGeom>
          <a:noFill/>
        </p:spPr>
        <p:txBody>
          <a:bodyPr wrap="square" rtlCol="0">
            <a:spAutoFit/>
          </a:bodyPr>
          <a:lstStyle/>
          <a:p>
            <a:r>
              <a:rPr lang="en-US" sz="2400" dirty="0"/>
              <a:t>Formation of By-Law Committee</a:t>
            </a:r>
          </a:p>
        </p:txBody>
      </p:sp>
    </p:spTree>
    <p:extLst>
      <p:ext uri="{BB962C8B-B14F-4D97-AF65-F5344CB8AC3E}">
        <p14:creationId xmlns:p14="http://schemas.microsoft.com/office/powerpoint/2010/main" val="192103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3E5-32E6-4941-BA46-19FD0AFCA3FC}"/>
              </a:ext>
            </a:extLst>
          </p:cNvPr>
          <p:cNvSpPr>
            <a:spLocks noGrp="1"/>
          </p:cNvSpPr>
          <p:nvPr>
            <p:ph type="title"/>
          </p:nvPr>
        </p:nvSpPr>
        <p:spPr>
          <a:xfrm>
            <a:off x="1428909" y="1643854"/>
            <a:ext cx="2289283" cy="1627792"/>
          </a:xfrm>
        </p:spPr>
        <p:txBody>
          <a:bodyPr vert="horz" lIns="274320" tIns="182880" rIns="274320" bIns="182880" rtlCol="0" anchor="ctr" anchorCtr="1">
            <a:normAutofit/>
          </a:bodyPr>
          <a:lstStyle/>
          <a:p>
            <a:r>
              <a:rPr lang="en-US" dirty="0">
                <a:solidFill>
                  <a:srgbClr val="262626"/>
                </a:solidFill>
              </a:rPr>
              <a:t>Next  Meeting	</a:t>
            </a:r>
          </a:p>
        </p:txBody>
      </p:sp>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369830" y="3586354"/>
            <a:ext cx="4407443" cy="1488136"/>
          </a:xfrm>
        </p:spPr>
        <p:txBody>
          <a:bodyPr vert="horz" lIns="91440" tIns="45720" rIns="91440" bIns="45720" rtlCol="0">
            <a:normAutofit fontScale="92500"/>
          </a:bodyPr>
          <a:lstStyle/>
          <a:p>
            <a:pPr marL="0" indent="0" algn="ctr">
              <a:buNone/>
            </a:pPr>
            <a:r>
              <a:rPr lang="en-US" sz="2400" dirty="0">
                <a:solidFill>
                  <a:schemeClr val="tx1">
                    <a:lumMod val="75000"/>
                    <a:lumOff val="25000"/>
                  </a:schemeClr>
                </a:solidFill>
              </a:rPr>
              <a:t>Thursday,  February 9, 2023</a:t>
            </a:r>
          </a:p>
          <a:p>
            <a:pPr marL="0" indent="0" algn="ctr">
              <a:buNone/>
            </a:pPr>
            <a:r>
              <a:rPr lang="en-US" sz="2400" dirty="0">
                <a:solidFill>
                  <a:schemeClr val="tx1">
                    <a:lumMod val="75000"/>
                    <a:lumOff val="25000"/>
                  </a:schemeClr>
                </a:solidFill>
              </a:rPr>
              <a:t>11:30am Lunch available/Networking</a:t>
            </a:r>
          </a:p>
          <a:p>
            <a:pPr marL="0" indent="0" algn="ctr">
              <a:buNone/>
            </a:pPr>
            <a:r>
              <a:rPr lang="en-US" sz="2400" dirty="0">
                <a:solidFill>
                  <a:schemeClr val="tx1">
                    <a:lumMod val="75000"/>
                    <a:lumOff val="25000"/>
                  </a:schemeClr>
                </a:solidFill>
              </a:rPr>
              <a:t>12:00pm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Tree>
    <p:extLst>
      <p:ext uri="{BB962C8B-B14F-4D97-AF65-F5344CB8AC3E}">
        <p14:creationId xmlns:p14="http://schemas.microsoft.com/office/powerpoint/2010/main" val="146308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34F24-0696-4BB4-AA78-1CCC50AEE4F4}"/>
              </a:ext>
            </a:extLst>
          </p:cNvPr>
          <p:cNvSpPr>
            <a:spLocks noGrp="1"/>
          </p:cNvSpPr>
          <p:nvPr>
            <p:ph idx="1"/>
          </p:nvPr>
        </p:nvSpPr>
        <p:spPr>
          <a:xfrm>
            <a:off x="967562" y="2773931"/>
            <a:ext cx="9932379" cy="1740878"/>
          </a:xfrm>
        </p:spPr>
        <p:txBody>
          <a:bodyPr>
            <a:normAutofit/>
          </a:bodyPr>
          <a:lstStyle/>
          <a:p>
            <a:pPr marL="0" indent="0" algn="ctr">
              <a:buNone/>
            </a:pPr>
            <a:r>
              <a:rPr lang="en-US" sz="2200" b="1" dirty="0"/>
              <a:t>REQUIRES VOTE</a:t>
            </a:r>
          </a:p>
          <a:p>
            <a:pPr marL="0" indent="0" algn="ctr">
              <a:buNone/>
            </a:pPr>
            <a:r>
              <a:rPr lang="en-US" sz="2200" dirty="0"/>
              <a:t>Discussion/Corrections? - Motion – Second</a:t>
            </a:r>
          </a:p>
          <a:p>
            <a:pPr marL="0" indent="0" algn="ctr">
              <a:buNone/>
            </a:pPr>
            <a:r>
              <a:rPr lang="en-US" sz="2200" dirty="0"/>
              <a:t>Vote – </a:t>
            </a:r>
            <a:r>
              <a:rPr lang="en-US" sz="2200" i="1" u="sng" dirty="0"/>
              <a:t>You MUST list the agency you are voting for! You may represent more than one agency for attendance, but ONLY vote as a representative for ONE agency. </a:t>
            </a:r>
          </a:p>
        </p:txBody>
      </p:sp>
      <p:sp>
        <p:nvSpPr>
          <p:cNvPr id="11" name="TextBox 10">
            <a:extLst>
              <a:ext uri="{FF2B5EF4-FFF2-40B4-BE49-F238E27FC236}">
                <a16:creationId xmlns:a16="http://schemas.microsoft.com/office/drawing/2014/main" id="{53838B3F-04D7-4D5A-A2E9-3D01C62945FA}"/>
              </a:ext>
            </a:extLst>
          </p:cNvPr>
          <p:cNvSpPr txBox="1"/>
          <p:nvPr/>
        </p:nvSpPr>
        <p:spPr>
          <a:xfrm>
            <a:off x="2432171" y="1316647"/>
            <a:ext cx="7327655" cy="1200329"/>
          </a:xfrm>
          <a:prstGeom prst="rect">
            <a:avLst/>
          </a:prstGeom>
          <a:noFill/>
        </p:spPr>
        <p:txBody>
          <a:bodyPr wrap="square">
            <a:spAutoFit/>
          </a:bodyPr>
          <a:lstStyle/>
          <a:p>
            <a:pPr algn="ctr"/>
            <a:r>
              <a:rPr lang="en-US" sz="3600" dirty="0"/>
              <a:t>MINUTES APPROVAL for December 8, 2022 Meeting</a:t>
            </a:r>
          </a:p>
        </p:txBody>
      </p:sp>
      <p:pic>
        <p:nvPicPr>
          <p:cNvPr id="5" name="Picture 4" descr="Shape&#10;&#10;Description automatically generated with medium confidence">
            <a:extLst>
              <a:ext uri="{FF2B5EF4-FFF2-40B4-BE49-F238E27FC236}">
                <a16:creationId xmlns:a16="http://schemas.microsoft.com/office/drawing/2014/main" id="{3679BC78-4B46-4CF5-AA70-A510A2C78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29" y="5736931"/>
            <a:ext cx="1384557" cy="1034956"/>
          </a:xfrm>
          <a:prstGeom prst="rect">
            <a:avLst/>
          </a:prstGeom>
        </p:spPr>
      </p:pic>
      <p:sp>
        <p:nvSpPr>
          <p:cNvPr id="2" name="TextBox 1">
            <a:extLst>
              <a:ext uri="{FF2B5EF4-FFF2-40B4-BE49-F238E27FC236}">
                <a16:creationId xmlns:a16="http://schemas.microsoft.com/office/drawing/2014/main" id="{DDE942B1-689D-409F-8228-3718C68028CE}"/>
              </a:ext>
            </a:extLst>
          </p:cNvPr>
          <p:cNvSpPr txBox="1"/>
          <p:nvPr/>
        </p:nvSpPr>
        <p:spPr>
          <a:xfrm>
            <a:off x="4437126" y="326722"/>
            <a:ext cx="3317747" cy="830997"/>
          </a:xfrm>
          <a:prstGeom prst="rect">
            <a:avLst/>
          </a:prstGeom>
          <a:noFill/>
        </p:spPr>
        <p:txBody>
          <a:bodyPr wrap="square" rtlCol="0">
            <a:spAutoFit/>
          </a:bodyPr>
          <a:lstStyle/>
          <a:p>
            <a:r>
              <a:rPr lang="en-US" sz="4800" dirty="0"/>
              <a:t>WELCOME!  </a:t>
            </a:r>
          </a:p>
        </p:txBody>
      </p:sp>
      <p:sp>
        <p:nvSpPr>
          <p:cNvPr id="4" name="TextBox 3">
            <a:extLst>
              <a:ext uri="{FF2B5EF4-FFF2-40B4-BE49-F238E27FC236}">
                <a16:creationId xmlns:a16="http://schemas.microsoft.com/office/drawing/2014/main" id="{E1DBFE30-A11E-4A9C-A7A8-5E2207EDD195}"/>
              </a:ext>
            </a:extLst>
          </p:cNvPr>
          <p:cNvSpPr txBox="1"/>
          <p:nvPr/>
        </p:nvSpPr>
        <p:spPr>
          <a:xfrm>
            <a:off x="2218590" y="4555577"/>
            <a:ext cx="7754816" cy="369332"/>
          </a:xfrm>
          <a:prstGeom prst="rect">
            <a:avLst/>
          </a:prstGeom>
          <a:noFill/>
        </p:spPr>
        <p:txBody>
          <a:bodyPr wrap="square" rtlCol="0">
            <a:spAutoFit/>
          </a:bodyPr>
          <a:lstStyle/>
          <a:p>
            <a:r>
              <a:rPr lang="en-US" dirty="0">
                <a:solidFill>
                  <a:srgbClr val="9E0000"/>
                </a:solidFill>
              </a:rPr>
              <a:t>Use this QR Code to vote.  Be sure to vote your primary agency ONLY!  </a:t>
            </a:r>
          </a:p>
        </p:txBody>
      </p:sp>
      <p:cxnSp>
        <p:nvCxnSpPr>
          <p:cNvPr id="8" name="Straight Arrow Connector 7">
            <a:extLst>
              <a:ext uri="{FF2B5EF4-FFF2-40B4-BE49-F238E27FC236}">
                <a16:creationId xmlns:a16="http://schemas.microsoft.com/office/drawing/2014/main" id="{5DA575F2-DCA0-4C1B-B5C0-A05D0A9BF23E}"/>
              </a:ext>
            </a:extLst>
          </p:cNvPr>
          <p:cNvCxnSpPr/>
          <p:nvPr/>
        </p:nvCxnSpPr>
        <p:spPr>
          <a:xfrm>
            <a:off x="1894098" y="2560937"/>
            <a:ext cx="80793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descr="Qr code&#10;&#10;Description automatically generated">
            <a:extLst>
              <a:ext uri="{FF2B5EF4-FFF2-40B4-BE49-F238E27FC236}">
                <a16:creationId xmlns:a16="http://schemas.microsoft.com/office/drawing/2014/main" id="{15A887E3-2636-4B13-AF47-FB1602F84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312" y="4965677"/>
            <a:ext cx="1700109" cy="1700109"/>
          </a:xfrm>
          <a:prstGeom prst="rect">
            <a:avLst/>
          </a:prstGeom>
        </p:spPr>
      </p:pic>
    </p:spTree>
    <p:extLst>
      <p:ext uri="{BB962C8B-B14F-4D97-AF65-F5344CB8AC3E}">
        <p14:creationId xmlns:p14="http://schemas.microsoft.com/office/powerpoint/2010/main" val="304655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73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a:solidFill>
                  <a:schemeClr val="tx1"/>
                </a:solidFill>
                <a:latin typeface="+mj-lt"/>
                <a:ea typeface="+mj-ea"/>
                <a:cs typeface="+mj-cs"/>
              </a:rPr>
              <a:t>Region 4 COVID-19 Numbers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20AED214-7798-4002-AAF4-B36235B1F7A1}"/>
              </a:ext>
            </a:extLst>
          </p:cNvPr>
          <p:cNvGraphicFramePr>
            <a:graphicFrameLocks/>
          </p:cNvGraphicFramePr>
          <p:nvPr/>
        </p:nvGraphicFramePr>
        <p:xfrm>
          <a:off x="2585455" y="2139484"/>
          <a:ext cx="7021091" cy="4096512"/>
        </p:xfrm>
        <a:graphic>
          <a:graphicData uri="http://schemas.openxmlformats.org/drawingml/2006/table">
            <a:tbl>
              <a:tblPr firstRow="1" bandRow="1">
                <a:tableStyleId>{8799B23B-EC83-4686-B30A-512413B5E67A}</a:tableStyleId>
              </a:tblPr>
              <a:tblGrid>
                <a:gridCol w="2228784">
                  <a:extLst>
                    <a:ext uri="{9D8B030D-6E8A-4147-A177-3AD203B41FA5}">
                      <a16:colId xmlns:a16="http://schemas.microsoft.com/office/drawing/2014/main" val="128951652"/>
                    </a:ext>
                  </a:extLst>
                </a:gridCol>
                <a:gridCol w="2555856">
                  <a:extLst>
                    <a:ext uri="{9D8B030D-6E8A-4147-A177-3AD203B41FA5}">
                      <a16:colId xmlns:a16="http://schemas.microsoft.com/office/drawing/2014/main" val="1738123873"/>
                    </a:ext>
                  </a:extLst>
                </a:gridCol>
                <a:gridCol w="2236451">
                  <a:extLst>
                    <a:ext uri="{9D8B030D-6E8A-4147-A177-3AD203B41FA5}">
                      <a16:colId xmlns:a16="http://schemas.microsoft.com/office/drawing/2014/main" val="1107288883"/>
                    </a:ext>
                  </a:extLst>
                </a:gridCol>
              </a:tblGrid>
              <a:tr h="341376">
                <a:tc>
                  <a:txBody>
                    <a:bodyPr/>
                    <a:lstStyle/>
                    <a:p>
                      <a:pPr algn="l" fontAlgn="b"/>
                      <a:r>
                        <a:rPr lang="en-US" sz="1900" b="1" u="none" strike="noStrike">
                          <a:effectLst/>
                        </a:rPr>
                        <a:t>County</a:t>
                      </a:r>
                      <a:endParaRPr lang="en-US" sz="1900" b="1" i="0" u="none" strike="noStrike">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a:effectLst/>
                        </a:rPr>
                        <a:t>Cases</a:t>
                      </a:r>
                      <a:endParaRPr lang="en-US" sz="1900" b="1" i="0" u="none" strike="noStrike">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a:effectLst/>
                        </a:rPr>
                        <a:t>Deaths</a:t>
                      </a:r>
                      <a:endParaRPr lang="en-US" sz="1900" b="1" i="0" u="none" strike="noStrike">
                        <a:solidFill>
                          <a:srgbClr val="FFFFFF"/>
                        </a:solidFill>
                        <a:effectLst/>
                        <a:latin typeface="Arial" panose="020B0604020202020204" pitchFamily="34" charset="0"/>
                      </a:endParaRPr>
                    </a:p>
                  </a:txBody>
                  <a:tcPr marL="10148" marR="10148" marT="10148" marB="0" anchor="b"/>
                </a:tc>
                <a:extLst>
                  <a:ext uri="{0D108BD9-81ED-4DB2-BD59-A6C34878D82A}">
                    <a16:rowId xmlns:a16="http://schemas.microsoft.com/office/drawing/2014/main" val="4102872554"/>
                  </a:ext>
                </a:extLst>
              </a:tr>
              <a:tr h="341376">
                <a:tc>
                  <a:txBody>
                    <a:bodyPr/>
                    <a:lstStyle/>
                    <a:p>
                      <a:pPr algn="l" fontAlgn="b"/>
                      <a:r>
                        <a:rPr lang="en-US" sz="1900" u="none" strike="noStrike">
                          <a:effectLst/>
                        </a:rPr>
                        <a:t>Allen</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8,280</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124</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4038580345"/>
                  </a:ext>
                </a:extLst>
              </a:tr>
              <a:tr h="341376">
                <a:tc>
                  <a:txBody>
                    <a:bodyPr/>
                    <a:lstStyle/>
                    <a:p>
                      <a:pPr algn="l" fontAlgn="b"/>
                      <a:r>
                        <a:rPr lang="en-US" sz="1900" u="none" strike="noStrike">
                          <a:effectLst/>
                        </a:rPr>
                        <a:t>Barren</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16,555</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237</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3226754246"/>
                  </a:ext>
                </a:extLst>
              </a:tr>
              <a:tr h="341376">
                <a:tc>
                  <a:txBody>
                    <a:bodyPr/>
                    <a:lstStyle/>
                    <a:p>
                      <a:pPr algn="l" fontAlgn="b"/>
                      <a:r>
                        <a:rPr lang="en-US" sz="1900" u="none" strike="noStrike">
                          <a:effectLst/>
                        </a:rPr>
                        <a:t>Butler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4,620</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56</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3869662931"/>
                  </a:ext>
                </a:extLst>
              </a:tr>
              <a:tr h="341376">
                <a:tc>
                  <a:txBody>
                    <a:bodyPr/>
                    <a:lstStyle/>
                    <a:p>
                      <a:pPr algn="l" fontAlgn="b"/>
                      <a:r>
                        <a:rPr lang="en-US" sz="1900" u="none" strike="noStrike">
                          <a:effectLst/>
                        </a:rPr>
                        <a:t>Edmonson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i="0" u="none" strike="noStrike" dirty="0">
                          <a:solidFill>
                            <a:srgbClr val="000000"/>
                          </a:solidFill>
                          <a:effectLst/>
                          <a:latin typeface="+mn-lt"/>
                          <a:cs typeface="Arial" panose="020B0604020202020204" pitchFamily="34" charset="0"/>
                        </a:rPr>
                        <a:t>3,202</a:t>
                      </a:r>
                    </a:p>
                  </a:txBody>
                  <a:tcPr marL="10148" marR="10148" marT="10148" marB="0" anchor="b"/>
                </a:tc>
                <a:tc>
                  <a:txBody>
                    <a:bodyPr/>
                    <a:lstStyle/>
                    <a:p>
                      <a:pPr algn="ctr" fontAlgn="b"/>
                      <a:r>
                        <a:rPr lang="en-US" sz="1900" b="0" u="none" strike="noStrike" dirty="0">
                          <a:solidFill>
                            <a:srgbClr val="000000"/>
                          </a:solidFill>
                          <a:effectLst/>
                          <a:latin typeface="+mn-lt"/>
                        </a:rPr>
                        <a:t>54</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1362805033"/>
                  </a:ext>
                </a:extLst>
              </a:tr>
              <a:tr h="341376">
                <a:tc>
                  <a:txBody>
                    <a:bodyPr/>
                    <a:lstStyle/>
                    <a:p>
                      <a:pPr algn="l" fontAlgn="b"/>
                      <a:r>
                        <a:rPr lang="en-US" sz="1900" u="none" strike="noStrike">
                          <a:effectLst/>
                        </a:rPr>
                        <a:t>Hart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6,720</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109</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1644093784"/>
                  </a:ext>
                </a:extLst>
              </a:tr>
              <a:tr h="341376">
                <a:tc>
                  <a:txBody>
                    <a:bodyPr/>
                    <a:lstStyle/>
                    <a:p>
                      <a:pPr algn="l" fontAlgn="b"/>
                      <a:r>
                        <a:rPr lang="en-US" sz="1900" u="none" strike="noStrike">
                          <a:effectLst/>
                        </a:rPr>
                        <a:t>Logan</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10,090</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137</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3143942933"/>
                  </a:ext>
                </a:extLst>
              </a:tr>
              <a:tr h="341376">
                <a:tc>
                  <a:txBody>
                    <a:bodyPr/>
                    <a:lstStyle/>
                    <a:p>
                      <a:pPr algn="l" fontAlgn="b"/>
                      <a:r>
                        <a:rPr lang="en-US" sz="1900" u="none" strike="noStrike">
                          <a:effectLst/>
                        </a:rPr>
                        <a:t>Metcalfe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3,598</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76</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994029740"/>
                  </a:ext>
                </a:extLst>
              </a:tr>
              <a:tr h="341376">
                <a:tc>
                  <a:txBody>
                    <a:bodyPr/>
                    <a:lstStyle/>
                    <a:p>
                      <a:pPr algn="l" fontAlgn="b"/>
                      <a:r>
                        <a:rPr lang="en-US" sz="1900" u="none" strike="noStrike">
                          <a:effectLst/>
                        </a:rPr>
                        <a:t>Monroe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4,404</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89</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2467080400"/>
                  </a:ext>
                </a:extLst>
              </a:tr>
              <a:tr h="341376">
                <a:tc>
                  <a:txBody>
                    <a:bodyPr/>
                    <a:lstStyle/>
                    <a:p>
                      <a:pPr algn="l" fontAlgn="b"/>
                      <a:r>
                        <a:rPr lang="en-US" sz="1900" u="none" strike="noStrike">
                          <a:effectLst/>
                        </a:rPr>
                        <a:t>Simpson </a:t>
                      </a:r>
                      <a:endParaRPr lang="en-US" sz="1900" b="0"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7,258</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tc>
                  <a:txBody>
                    <a:bodyPr/>
                    <a:lstStyle/>
                    <a:p>
                      <a:pPr algn="ctr" fontAlgn="b"/>
                      <a:r>
                        <a:rPr lang="en-US" sz="1900" b="0" u="none" strike="noStrike" dirty="0">
                          <a:solidFill>
                            <a:srgbClr val="000000"/>
                          </a:solidFill>
                          <a:effectLst/>
                          <a:latin typeface="+mn-lt"/>
                        </a:rPr>
                        <a:t>103</a:t>
                      </a:r>
                      <a:endParaRPr lang="en-US" sz="1900" b="0" i="0" u="none" strike="noStrike" dirty="0">
                        <a:solidFill>
                          <a:srgbClr val="000000"/>
                        </a:solidFill>
                        <a:effectLst/>
                        <a:latin typeface="+mn-lt"/>
                        <a:cs typeface="Arial" panose="020B0604020202020204" pitchFamily="34" charset="0"/>
                      </a:endParaRPr>
                    </a:p>
                  </a:txBody>
                  <a:tcPr marL="10148" marR="10148" marT="10148" marB="0" anchor="b"/>
                </a:tc>
                <a:extLst>
                  <a:ext uri="{0D108BD9-81ED-4DB2-BD59-A6C34878D82A}">
                    <a16:rowId xmlns:a16="http://schemas.microsoft.com/office/drawing/2014/main" val="1683268989"/>
                  </a:ext>
                </a:extLst>
              </a:tr>
              <a:tr h="341376">
                <a:tc>
                  <a:txBody>
                    <a:bodyPr/>
                    <a:lstStyle/>
                    <a:p>
                      <a:pPr algn="l" fontAlgn="b"/>
                      <a:r>
                        <a:rPr lang="en-US" sz="1900" u="none" strike="noStrike" dirty="0">
                          <a:effectLst/>
                        </a:rPr>
                        <a:t>Warren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0" i="0" u="none" strike="noStrike" dirty="0">
                          <a:solidFill>
                            <a:srgbClr val="000000"/>
                          </a:solidFill>
                          <a:effectLst/>
                          <a:latin typeface="+mn-lt"/>
                          <a:cs typeface="Arial" panose="020B0604020202020204" pitchFamily="34" charset="0"/>
                        </a:rPr>
                        <a:t>53,490</a:t>
                      </a:r>
                    </a:p>
                  </a:txBody>
                  <a:tcPr marL="10148" marR="10148" marT="10148" marB="0" anchor="b"/>
                </a:tc>
                <a:tc>
                  <a:txBody>
                    <a:bodyPr/>
                    <a:lstStyle/>
                    <a:p>
                      <a:pPr algn="ctr" fontAlgn="b"/>
                      <a:r>
                        <a:rPr lang="en-US" sz="1900" b="0" i="0" u="none" strike="noStrike" dirty="0">
                          <a:solidFill>
                            <a:srgbClr val="000000"/>
                          </a:solidFill>
                          <a:effectLst/>
                          <a:latin typeface="+mn-lt"/>
                          <a:cs typeface="Arial" panose="020B0604020202020204" pitchFamily="34" charset="0"/>
                        </a:rPr>
                        <a:t>414</a:t>
                      </a:r>
                    </a:p>
                  </a:txBody>
                  <a:tcPr marL="10148" marR="10148" marT="10148" marB="0" anchor="b"/>
                </a:tc>
                <a:extLst>
                  <a:ext uri="{0D108BD9-81ED-4DB2-BD59-A6C34878D82A}">
                    <a16:rowId xmlns:a16="http://schemas.microsoft.com/office/drawing/2014/main" val="1085448084"/>
                  </a:ext>
                </a:extLst>
              </a:tr>
              <a:tr h="341376">
                <a:tc>
                  <a:txBody>
                    <a:bodyPr/>
                    <a:lstStyle/>
                    <a:p>
                      <a:pPr algn="l" fontAlgn="b"/>
                      <a:r>
                        <a:rPr lang="en-US" sz="1900" b="1" u="none" strike="noStrike">
                          <a:effectLst/>
                        </a:rPr>
                        <a:t>Total:</a:t>
                      </a:r>
                      <a:endParaRPr lang="en-US" sz="1900" b="1" i="0" u="none" strike="noStrike">
                        <a:solidFill>
                          <a:srgbClr val="333333"/>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solidFill>
                            <a:srgbClr val="000000"/>
                          </a:solidFill>
                          <a:effectLst/>
                        </a:rPr>
                        <a:t>118,217</a:t>
                      </a:r>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10148" marR="10148" marT="10148" marB="0" anchor="b"/>
                </a:tc>
                <a:tc>
                  <a:txBody>
                    <a:bodyPr/>
                    <a:lstStyle/>
                    <a:p>
                      <a:pPr algn="ctr" fontAlgn="b"/>
                      <a:r>
                        <a:rPr lang="en-US" sz="1900" b="1" u="none" strike="noStrike" dirty="0">
                          <a:solidFill>
                            <a:srgbClr val="000000"/>
                          </a:solidFill>
                          <a:effectLst/>
                        </a:rPr>
                        <a:t>1,399</a:t>
                      </a:r>
                      <a:endParaRPr lang="en-US" sz="1900" b="1" i="0" u="none" strike="noStrike" dirty="0">
                        <a:solidFill>
                          <a:srgbClr val="000000"/>
                        </a:solidFill>
                        <a:effectLst/>
                        <a:latin typeface="Arial" panose="020B0604020202020204" pitchFamily="34" charset="0"/>
                        <a:cs typeface="Arial" panose="020B0604020202020204" pitchFamily="34" charset="0"/>
                      </a:endParaRPr>
                    </a:p>
                  </a:txBody>
                  <a:tcPr marL="10148" marR="10148" marT="10148" marB="0" anchor="b"/>
                </a:tc>
                <a:extLst>
                  <a:ext uri="{0D108BD9-81ED-4DB2-BD59-A6C34878D82A}">
                    <a16:rowId xmlns:a16="http://schemas.microsoft.com/office/drawing/2014/main" val="2233246492"/>
                  </a:ext>
                </a:extLst>
              </a:tr>
            </a:tbl>
          </a:graphicData>
        </a:graphic>
      </p:graphicFrame>
    </p:spTree>
    <p:extLst>
      <p:ext uri="{BB962C8B-B14F-4D97-AF65-F5344CB8AC3E}">
        <p14:creationId xmlns:p14="http://schemas.microsoft.com/office/powerpoint/2010/main" val="328658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709CFD-18A5-4756-91DC-5858AE979818}"/>
              </a:ext>
            </a:extLst>
          </p:cNvPr>
          <p:cNvSpPr>
            <a:spLocks noGrp="1"/>
          </p:cNvSpPr>
          <p:nvPr>
            <p:ph type="title"/>
          </p:nvPr>
        </p:nvSpPr>
        <p:spPr>
          <a:xfrm>
            <a:off x="901690" y="405575"/>
            <a:ext cx="6430414" cy="1371600"/>
          </a:xfrm>
        </p:spPr>
        <p:txBody>
          <a:bodyPr vert="horz" lIns="91440" tIns="45720" rIns="91440" bIns="45720" rtlCol="0" anchor="ctr">
            <a:normAutofit/>
          </a:bodyPr>
          <a:lstStyle/>
          <a:p>
            <a:pPr defTabSz="914400"/>
            <a:r>
              <a:rPr lang="en-US" sz="4000" kern="1200">
                <a:solidFill>
                  <a:schemeClr val="tx1"/>
                </a:solidFill>
                <a:latin typeface="+mj-lt"/>
                <a:ea typeface="+mj-ea"/>
                <a:cs typeface="+mj-cs"/>
              </a:rPr>
              <a:t>2022 Weekly COVID-19 Cases</a:t>
            </a:r>
          </a:p>
        </p:txBody>
      </p:sp>
      <p:sp>
        <p:nvSpPr>
          <p:cNvPr id="23" name="Rectangle 2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nserted picture RelID:1">
            <a:extLst>
              <a:ext uri="{FF2B5EF4-FFF2-40B4-BE49-F238E27FC236}">
                <a16:creationId xmlns:a16="http://schemas.microsoft.com/office/drawing/2014/main" id="{00000000-0008-0000-0000-000002000000}"/>
              </a:ext>
            </a:extLst>
          </p:cNvPr>
          <p:cNvPicPr>
            <a:picLocks noChangeAspect="1"/>
          </p:cNvPicPr>
          <p:nvPr/>
        </p:nvPicPr>
        <p:blipFill>
          <a:blip r:embed="rId3"/>
          <a:stretch>
            <a:fillRect/>
          </a:stretch>
        </p:blipFill>
        <p:spPr>
          <a:xfrm>
            <a:off x="1372064" y="2330225"/>
            <a:ext cx="8798941" cy="3849370"/>
          </a:xfrm>
          <a:prstGeom prst="rect">
            <a:avLst/>
          </a:prstGeom>
        </p:spPr>
      </p:pic>
    </p:spTree>
    <p:extLst>
      <p:ext uri="{BB962C8B-B14F-4D97-AF65-F5344CB8AC3E}">
        <p14:creationId xmlns:p14="http://schemas.microsoft.com/office/powerpoint/2010/main" val="377528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4" name="Rectangle 104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a:solidFill>
                  <a:schemeClr val="tx1"/>
                </a:solidFill>
                <a:latin typeface="+mj-lt"/>
                <a:ea typeface="+mj-ea"/>
                <a:cs typeface="+mj-cs"/>
              </a:rPr>
              <a:t>Influenza</a:t>
            </a:r>
          </a:p>
        </p:txBody>
      </p:sp>
      <p:sp>
        <p:nvSpPr>
          <p:cNvPr id="1046" name="Rectangle: Rounded Corners 104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6CB0F3A1-3893-4F15-942A-F39AA1B8CD78}"/>
              </a:ext>
            </a:extLst>
          </p:cNvPr>
          <p:cNvGraphicFramePr>
            <a:graphicFrameLocks/>
          </p:cNvGraphicFramePr>
          <p:nvPr/>
        </p:nvGraphicFramePr>
        <p:xfrm>
          <a:off x="1903614" y="2316955"/>
          <a:ext cx="8802485" cy="3763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45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71" name="Rectangle 107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2800" kern="1200">
                <a:solidFill>
                  <a:schemeClr val="tx1"/>
                </a:solidFill>
                <a:latin typeface="+mj-lt"/>
                <a:ea typeface="+mj-ea"/>
                <a:cs typeface="+mj-cs"/>
              </a:rPr>
              <a:t>Barren River Reportable Disease 2022 Year to Date</a:t>
            </a:r>
          </a:p>
        </p:txBody>
      </p:sp>
      <p:sp>
        <p:nvSpPr>
          <p:cNvPr id="1073" name="Rectangle: Rounded Corners 107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73A7F1B-65B0-43E6-93CA-C51BE9AC2689}"/>
              </a:ext>
            </a:extLst>
          </p:cNvPr>
          <p:cNvPicPr>
            <a:picLocks noChangeAspect="1"/>
          </p:cNvPicPr>
          <p:nvPr/>
        </p:nvPicPr>
        <p:blipFill>
          <a:blip r:embed="rId3"/>
          <a:stretch>
            <a:fillRect/>
          </a:stretch>
        </p:blipFill>
        <p:spPr>
          <a:xfrm>
            <a:off x="560173" y="2139484"/>
            <a:ext cx="11071654" cy="4096512"/>
          </a:xfrm>
          <a:prstGeom prst="rect">
            <a:avLst/>
          </a:prstGeom>
        </p:spPr>
      </p:pic>
    </p:spTree>
    <p:extLst>
      <p:ext uri="{BB962C8B-B14F-4D97-AF65-F5344CB8AC3E}">
        <p14:creationId xmlns:p14="http://schemas.microsoft.com/office/powerpoint/2010/main" val="429488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590350"/>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13912</TotalTime>
  <Words>1648</Words>
  <Application>Microsoft Office PowerPoint</Application>
  <PresentationFormat>Widescreen</PresentationFormat>
  <Paragraphs>186</Paragraphs>
  <Slides>23</Slides>
  <Notes>5</Notes>
  <HiddenSlides>1</HiddenSlides>
  <MMClips>0</MMClips>
  <ScaleCrop>false</ScaleCrop>
  <HeadingPairs>
    <vt:vector size="8" baseType="variant">
      <vt:variant>
        <vt:lpstr>Fonts Used</vt:lpstr>
      </vt:variant>
      <vt:variant>
        <vt:i4>12</vt:i4>
      </vt:variant>
      <vt:variant>
        <vt:lpstr>Theme</vt:lpstr>
      </vt:variant>
      <vt:variant>
        <vt:i4>11</vt:i4>
      </vt:variant>
      <vt:variant>
        <vt:lpstr>Embedded OLE Servers</vt:lpstr>
      </vt:variant>
      <vt:variant>
        <vt:i4>1</vt:i4>
      </vt:variant>
      <vt:variant>
        <vt:lpstr>Slide Titles</vt:lpstr>
      </vt:variant>
      <vt:variant>
        <vt:i4>23</vt:i4>
      </vt:variant>
    </vt:vector>
  </HeadingPairs>
  <TitlesOfParts>
    <vt:vector size="47" baseType="lpstr">
      <vt:lpstr>Arial</vt:lpstr>
      <vt:lpstr>Calibri</vt:lpstr>
      <vt:lpstr>Calibri Light</vt:lpstr>
      <vt:lpstr>Courier New</vt:lpstr>
      <vt:lpstr>Gill Sans MT</vt:lpstr>
      <vt:lpstr>Gotham Bold</vt:lpstr>
      <vt:lpstr>Gotham Medium</vt:lpstr>
      <vt:lpstr>Grandview</vt:lpstr>
      <vt:lpstr>Leelawadee</vt:lpstr>
      <vt:lpstr>Times New Roman</vt:lpstr>
      <vt:lpstr>Verdana</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1_Office Theme</vt:lpstr>
      <vt:lpstr>Worksheet</vt:lpstr>
      <vt:lpstr>PowerPoint Presentation</vt:lpstr>
      <vt:lpstr>Voting eligibility standards per By-laws</vt:lpstr>
      <vt:lpstr>PowerPoint Presentation</vt:lpstr>
      <vt:lpstr>HEART Coalition EPI Report</vt:lpstr>
      <vt:lpstr>Region 4 COVID-19 Numbers</vt:lpstr>
      <vt:lpstr>2022 Weekly COVID-19 Cases</vt:lpstr>
      <vt:lpstr>Influenza</vt:lpstr>
      <vt:lpstr>Barren River Reportable Disease 2022 Year to Date</vt:lpstr>
      <vt:lpstr>Contact</vt:lpstr>
      <vt:lpstr>PowerPoint Presentation</vt:lpstr>
      <vt:lpstr>Budget FY22-23</vt:lpstr>
      <vt:lpstr>L1301: Continuity Planning Course Frankfort, KY – Jan 18-19, 2023</vt:lpstr>
      <vt:lpstr>PowerPoint Presentation</vt:lpstr>
      <vt:lpstr>In-Person Training at BRADD </vt:lpstr>
      <vt:lpstr>PowerPoint Presentation</vt:lpstr>
      <vt:lpstr>In-Person Training at BRADD </vt:lpstr>
      <vt:lpstr>PowerPoint Presentation</vt:lpstr>
      <vt:lpstr>PowerPoint Presentation</vt:lpstr>
      <vt:lpstr>PowerPoint Presentation</vt:lpstr>
      <vt:lpstr>MACH 5 - 5 Minutes to Preparedness</vt:lpstr>
      <vt:lpstr>PowerPoint Presentation</vt:lpstr>
      <vt:lpstr>Miscellaneous/Questions</vt:lpstr>
      <vt:lpstr>Next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236</cp:revision>
  <dcterms:created xsi:type="dcterms:W3CDTF">2021-10-11T22:05:15Z</dcterms:created>
  <dcterms:modified xsi:type="dcterms:W3CDTF">2023-01-12T23:40:10Z</dcterms:modified>
</cp:coreProperties>
</file>