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66" r:id="rId11"/>
    <p:sldMasterId id="2147484085" r:id="rId12"/>
  </p:sldMasterIdLst>
  <p:notesMasterIdLst>
    <p:notesMasterId r:id="rId26"/>
  </p:notesMasterIdLst>
  <p:sldIdLst>
    <p:sldId id="333" r:id="rId13"/>
    <p:sldId id="311" r:id="rId14"/>
    <p:sldId id="256" r:id="rId15"/>
    <p:sldId id="260" r:id="rId16"/>
    <p:sldId id="265" r:id="rId17"/>
    <p:sldId id="262" r:id="rId18"/>
    <p:sldId id="365" r:id="rId19"/>
    <p:sldId id="321" r:id="rId20"/>
    <p:sldId id="370" r:id="rId21"/>
    <p:sldId id="339" r:id="rId22"/>
    <p:sldId id="371" r:id="rId23"/>
    <p:sldId id="372" r:id="rId24"/>
    <p:sldId id="280"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96" autoAdjust="0"/>
  </p:normalViewPr>
  <p:slideViewPr>
    <p:cSldViewPr snapToGrid="0">
      <p:cViewPr varScale="1">
        <p:scale>
          <a:sx n="123" d="100"/>
          <a:sy n="123" d="100"/>
        </p:scale>
        <p:origin x="114" y="156"/>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498408" y="5004028"/>
        <a:ext cx="3483865" cy="66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A8CA3B-4F8E-4581-AED6-D5BA5B9C090E}" type="datetimeFigureOut">
              <a:rPr lang="en-US" smtClean="0"/>
              <a:t>9/14/2023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endParaRPr lang="en-US" dirty="0"/>
          </a:p>
          <a:p>
            <a:r>
              <a:rPr lang="en-US" dirty="0"/>
              <a:t>**This table and numbers below are showing COVID deaths as they are being counted instead of when they occurred.</a:t>
            </a:r>
          </a:p>
          <a:p>
            <a:endParaRPr lang="en-US" dirty="0"/>
          </a:p>
          <a:p>
            <a:r>
              <a:rPr lang="en-US" dirty="0"/>
              <a:t>August to September</a:t>
            </a:r>
          </a:p>
          <a:p>
            <a:r>
              <a:rPr lang="en-US" dirty="0"/>
              <a:t>+ 2885 cases</a:t>
            </a:r>
          </a:p>
          <a:p>
            <a:r>
              <a:rPr lang="en-US" dirty="0"/>
              <a:t>+ 7 deaths</a:t>
            </a:r>
          </a:p>
          <a:p>
            <a:endParaRPr lang="en-US" dirty="0"/>
          </a:p>
          <a:p>
            <a:r>
              <a:rPr lang="en-US" dirty="0"/>
              <a:t>July to August</a:t>
            </a:r>
          </a:p>
          <a:p>
            <a:r>
              <a:rPr lang="en-US" dirty="0"/>
              <a:t>+ 703 cases</a:t>
            </a:r>
          </a:p>
          <a:p>
            <a:r>
              <a:rPr lang="en-US" dirty="0"/>
              <a:t>+ 9 deaths</a:t>
            </a:r>
          </a:p>
          <a:p>
            <a:endParaRPr lang="en-US" dirty="0"/>
          </a:p>
          <a:p>
            <a:r>
              <a:rPr lang="en-US" dirty="0"/>
              <a:t>June to July</a:t>
            </a:r>
          </a:p>
          <a:p>
            <a:r>
              <a:rPr lang="en-US" dirty="0"/>
              <a:t>+ 666 cases</a:t>
            </a:r>
          </a:p>
          <a:p>
            <a:r>
              <a:rPr lang="en-US" dirty="0"/>
              <a:t>+ 18 deaths</a:t>
            </a:r>
          </a:p>
          <a:p>
            <a:endParaRPr lang="en-US" dirty="0"/>
          </a:p>
          <a:p>
            <a:r>
              <a:rPr lang="en-US" dirty="0"/>
              <a:t>May to June</a:t>
            </a:r>
          </a:p>
          <a:p>
            <a:r>
              <a:rPr lang="en-US" dirty="0"/>
              <a:t>+377 cases</a:t>
            </a:r>
          </a:p>
          <a:p>
            <a:r>
              <a:rPr lang="en-US" dirty="0"/>
              <a:t>+15 deaths </a:t>
            </a:r>
          </a:p>
          <a:p>
            <a:endParaRPr lang="en-US" dirty="0"/>
          </a:p>
          <a:p>
            <a:r>
              <a:rPr lang="en-US" dirty="0"/>
              <a:t>April to May</a:t>
            </a:r>
          </a:p>
          <a:p>
            <a:r>
              <a:rPr lang="en-US" dirty="0"/>
              <a:t>+815 case</a:t>
            </a:r>
          </a:p>
          <a:p>
            <a:r>
              <a:rPr lang="en-US" dirty="0"/>
              <a:t>+17 deaths</a:t>
            </a:r>
          </a:p>
          <a:p>
            <a:endParaRPr lang="en-US" dirty="0"/>
          </a:p>
          <a:p>
            <a:r>
              <a:rPr lang="en-US" dirty="0"/>
              <a:t>March to April</a:t>
            </a:r>
          </a:p>
          <a:p>
            <a:r>
              <a:rPr lang="en-US" dirty="0"/>
              <a:t>+984 case</a:t>
            </a:r>
          </a:p>
          <a:p>
            <a:r>
              <a:rPr lang="en-US" dirty="0"/>
              <a:t>+34 deaths</a:t>
            </a:r>
          </a:p>
          <a:p>
            <a:endParaRPr lang="en-US" dirty="0"/>
          </a:p>
          <a:p>
            <a:r>
              <a:rPr lang="en-US" dirty="0"/>
              <a:t>February to March</a:t>
            </a:r>
          </a:p>
          <a:p>
            <a:r>
              <a:rPr lang="en-US" dirty="0"/>
              <a:t>+1,720 cases</a:t>
            </a:r>
          </a:p>
          <a:p>
            <a:r>
              <a:rPr lang="en-US" dirty="0"/>
              <a:t>+8 deaths</a:t>
            </a:r>
          </a:p>
          <a:p>
            <a:endParaRPr lang="en-US" dirty="0"/>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2023: 248 cases year-to-date</a:t>
            </a:r>
          </a:p>
          <a:p>
            <a:endParaRPr lang="en-US" dirty="0"/>
          </a:p>
          <a:p>
            <a:r>
              <a:rPr lang="en-US" dirty="0"/>
              <a:t>Highest burden: Campy (65), IPD (30), and Salmonella (27). Enteric diseases are the highest burden followed by tickborne diseases. </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15CA2-1010-4D62-B76A-13944E30D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8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9.jpeg"/><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9/14/2023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9/14/2023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9/14/2023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9/14/2023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otham Bold" pitchFamily="50"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8775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otham Bold" pitchFamily="50"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7257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lack" panose="02000604040000020004" pitchFamily="50"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9884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old" pitchFamily="50"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590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2402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41865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30959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Gotham Medium" panose="02000604030000020004" pitchFamily="50"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74293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874476" cy="1902191"/>
          </a:xfrm>
        </p:spPr>
        <p:txBody>
          <a:bodyPr anchor="b">
            <a:normAutofit/>
          </a:bodyPr>
          <a:lstStyle>
            <a:lvl1pPr algn="l">
              <a:defRPr sz="4400" b="0">
                <a:solidFill>
                  <a:srgbClr val="01203D"/>
                </a:solidFill>
                <a:latin typeface="Gotham Black" panose="02000604040000020004" pitchFamily="50" charset="0"/>
              </a:defRPr>
            </a:lvl1pPr>
          </a:lstStyle>
          <a:p>
            <a:r>
              <a:rPr lang="en-US" dirty="0"/>
              <a:t>Click to edit title</a:t>
            </a:r>
          </a:p>
        </p:txBody>
      </p:sp>
      <p:sp>
        <p:nvSpPr>
          <p:cNvPr id="16" name="Subtitle 2"/>
          <p:cNvSpPr>
            <a:spLocks noGrp="1"/>
          </p:cNvSpPr>
          <p:nvPr>
            <p:ph type="subTitle" idx="1" hasCustomPrompt="1"/>
          </p:nvPr>
        </p:nvSpPr>
        <p:spPr>
          <a:xfrm>
            <a:off x="4689451" y="3644579"/>
            <a:ext cx="6874476" cy="679306"/>
          </a:xfrm>
        </p:spPr>
        <p:txBody>
          <a:bodyPr anchor="ctr">
            <a:normAutofit/>
          </a:bodyPr>
          <a:lstStyle>
            <a:lvl1pPr marL="0" indent="0" algn="l">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874476" cy="651116"/>
          </a:xfrm>
        </p:spPr>
        <p:txBody>
          <a:bodyPr anchor="ctr">
            <a:normAutofit/>
          </a:bodyPr>
          <a:lstStyle>
            <a:lvl1pPr marL="0" indent="0" algn="l">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451" y="5187069"/>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10" name="Graphic 9">
            <a:extLst>
              <a:ext uri="{FF2B5EF4-FFF2-40B4-BE49-F238E27FC236}">
                <a16:creationId xmlns:a16="http://schemas.microsoft.com/office/drawing/2014/main" id="{B62F158F-E475-41B0-A9F2-FA6EAC337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9728" y="5187069"/>
            <a:ext cx="1125835" cy="1106424"/>
          </a:xfrm>
          <a:prstGeom prst="rect">
            <a:avLst/>
          </a:prstGeom>
        </p:spPr>
      </p:pic>
      <p:pic>
        <p:nvPicPr>
          <p:cNvPr id="4" name="Picture 3" descr="Logo&#10;&#10;Description automatically generated">
            <a:extLst>
              <a:ext uri="{FF2B5EF4-FFF2-40B4-BE49-F238E27FC236}">
                <a16:creationId xmlns:a16="http://schemas.microsoft.com/office/drawing/2014/main" id="{F0A85846-F6C6-2601-7233-C70FAF47F1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3165" y="5187069"/>
            <a:ext cx="2190762" cy="1106424"/>
          </a:xfrm>
          <a:prstGeom prst="rect">
            <a:avLst/>
          </a:prstGeom>
        </p:spPr>
      </p:pic>
    </p:spTree>
    <p:extLst>
      <p:ext uri="{BB962C8B-B14F-4D97-AF65-F5344CB8AC3E}">
        <p14:creationId xmlns:p14="http://schemas.microsoft.com/office/powerpoint/2010/main" val="3617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4">
          <p15:clr>
            <a:srgbClr val="FBAE40"/>
          </p15:clr>
        </p15:guide>
        <p15:guide id="2" pos="52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000" b="0">
                <a:solidFill>
                  <a:srgbClr val="01203D"/>
                </a:solidFill>
                <a:latin typeface="Gotham Black" panose="02000604040000020004" pitchFamily="50" charset="0"/>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7" name="Rectangle 16">
            <a:extLst>
              <a:ext uri="{FF2B5EF4-FFF2-40B4-BE49-F238E27FC236}">
                <a16:creationId xmlns:a16="http://schemas.microsoft.com/office/drawing/2014/main" id="{2E8C2459-C6F1-448D-8985-63E4F092145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ED2E57C7-4CEB-4A55-93E5-172405F4E44F}"/>
              </a:ext>
            </a:extLst>
          </p:cNvPr>
          <p:cNvSpPr>
            <a:spLocks noGrp="1"/>
          </p:cNvSpPr>
          <p:nvPr>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3" name="Group 12">
            <a:extLst>
              <a:ext uri="{FF2B5EF4-FFF2-40B4-BE49-F238E27FC236}">
                <a16:creationId xmlns:a16="http://schemas.microsoft.com/office/drawing/2014/main" id="{94DD7FE5-F750-52B8-6425-0880B53E501E}"/>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CF61CC0-17B9-9175-B5AD-B1ADA972C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0" name="Graphic 19">
              <a:extLst>
                <a:ext uri="{FF2B5EF4-FFF2-40B4-BE49-F238E27FC236}">
                  <a16:creationId xmlns:a16="http://schemas.microsoft.com/office/drawing/2014/main" id="{BF7CACC4-ECF8-3323-F11A-806C449212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1" name="Picture 20" descr="Logo&#10;&#10;Description automatically generated">
              <a:extLst>
                <a:ext uri="{FF2B5EF4-FFF2-40B4-BE49-F238E27FC236}">
                  <a16:creationId xmlns:a16="http://schemas.microsoft.com/office/drawing/2014/main" id="{31C311CE-0294-9EC6-855E-5F77F66806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37052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981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Calibri Light" panose="020F0302020204030204" pitchFamily="34" charset="0"/>
                <a:cs typeface="Calibri Light" panose="020F0302020204030204" pitchFamily="34" charset="0"/>
              </a:rPr>
              <a:t>About Us</a:t>
            </a:r>
          </a:p>
        </p:txBody>
      </p:sp>
      <p:sp>
        <p:nvSpPr>
          <p:cNvPr id="11" name="TextBox 10"/>
          <p:cNvSpPr txBox="1"/>
          <p:nvPr userDrawn="1"/>
        </p:nvSpPr>
        <p:spPr>
          <a:xfrm>
            <a:off x="6172200" y="2261525"/>
            <a:ext cx="5578813" cy="3539430"/>
          </a:xfrm>
          <a:prstGeom prst="rect">
            <a:avLst/>
          </a:prstGeom>
          <a:noFill/>
        </p:spPr>
        <p:txBody>
          <a:bodyPr wrap="square" rtlCol="0">
            <a:spAutoFit/>
          </a:bodyPr>
          <a:lstStyle/>
          <a:p>
            <a:r>
              <a:rPr lang="en-US" sz="1600" dirty="0">
                <a:latin typeface="Gotham Medium" panose="02000604030000020004" pitchFamily="50" charset="0"/>
              </a:rPr>
              <a:t>The Department for Public Health (DPH) is dedicated to improving health and</a:t>
            </a:r>
            <a:r>
              <a:rPr lang="en-US" sz="1600" baseline="0" dirty="0">
                <a:latin typeface="Gotham Medium" panose="02000604030000020004" pitchFamily="50" charset="0"/>
              </a:rPr>
              <a:t> safety of Kentuckians through </a:t>
            </a:r>
            <a:r>
              <a:rPr lang="en-US" sz="1600" i="1" baseline="0" dirty="0">
                <a:latin typeface="Gotham Medium" panose="02000604030000020004" pitchFamily="50" charset="0"/>
              </a:rPr>
              <a:t>prevention</a:t>
            </a:r>
            <a:r>
              <a:rPr lang="en-US" sz="1600" baseline="0" dirty="0">
                <a:latin typeface="Gotham Medium" panose="02000604030000020004" pitchFamily="50" charset="0"/>
              </a:rPr>
              <a:t>, </a:t>
            </a:r>
            <a:r>
              <a:rPr lang="en-US" sz="1600" i="1" baseline="0" dirty="0">
                <a:latin typeface="Gotham Medium" panose="02000604030000020004" pitchFamily="50" charset="0"/>
              </a:rPr>
              <a:t>promotion</a:t>
            </a:r>
            <a:r>
              <a:rPr lang="en-US" sz="1600" baseline="0" dirty="0">
                <a:latin typeface="Gotham Medium" panose="02000604030000020004" pitchFamily="50" charset="0"/>
              </a:rPr>
              <a:t>, and </a:t>
            </a:r>
            <a:r>
              <a:rPr lang="en-US" sz="1600" i="1" baseline="0" dirty="0">
                <a:latin typeface="Gotham Medium" panose="02000604030000020004" pitchFamily="50" charset="0"/>
              </a:rPr>
              <a:t>protection</a:t>
            </a:r>
            <a:r>
              <a:rPr lang="en-US" sz="1600" baseline="0" dirty="0">
                <a:latin typeface="Gotham Medium" panose="02000604030000020004" pitchFamily="50" charset="0"/>
              </a:rPr>
              <a:t>.</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As a major component of the Cabinet for Health and Family Services, DPH provides guidance and support for health departments in all 120 counties.</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600" dirty="0">
              <a:latin typeface="Gotham Medium" panose="02000604030000020004" pitchFamily="50"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23836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12" name="Graphic 11">
            <a:extLst>
              <a:ext uri="{FF2B5EF4-FFF2-40B4-BE49-F238E27FC236}">
                <a16:creationId xmlns:a16="http://schemas.microsoft.com/office/drawing/2014/main" id="{4F3DEF51-DA6D-4B21-89AE-E89E21091B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584" y="4630548"/>
            <a:ext cx="1581753" cy="1554480"/>
          </a:xfrm>
          <a:prstGeom prst="rect">
            <a:avLst/>
          </a:prstGeom>
        </p:spPr>
      </p:pic>
    </p:spTree>
    <p:extLst>
      <p:ext uri="{BB962C8B-B14F-4D97-AF65-F5344CB8AC3E}">
        <p14:creationId xmlns:p14="http://schemas.microsoft.com/office/powerpoint/2010/main" val="10346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otham Medium" panose="02000604030000020004" pitchFamily="50"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otham Bold" pitchFamily="50" charset="0"/>
              </a:rPr>
              <a:t>Healthier People, </a:t>
            </a:r>
            <a:br>
              <a:rPr lang="en-US" sz="3200" b="0" dirty="0">
                <a:latin typeface="Gotham Bold" pitchFamily="50" charset="0"/>
              </a:rPr>
            </a:br>
            <a:r>
              <a:rPr lang="en-US" sz="3200" b="0" dirty="0">
                <a:latin typeface="Gotham Bold" pitchFamily="50"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rPr>
              <a:t>Prevention</a:t>
            </a:r>
          </a:p>
        </p:txBody>
      </p:sp>
      <p:sp>
        <p:nvSpPr>
          <p:cNvPr id="18" name="TextBox 17"/>
          <p:cNvSpPr txBox="1"/>
          <p:nvPr userDrawn="1"/>
        </p:nvSpPr>
        <p:spPr>
          <a:xfrm>
            <a:off x="5267039" y="3795907"/>
            <a:ext cx="1512451"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8069588" y="3795907"/>
            <a:ext cx="1590713"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2494744"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430981" y="4242610"/>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272791"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92816" y="4893707"/>
            <a:ext cx="2675068" cy="1415772"/>
          </a:xfrm>
          <a:prstGeom prst="rect">
            <a:avLst/>
          </a:prstGeom>
          <a:noFill/>
        </p:spPr>
        <p:txBody>
          <a:bodyPr wrap="square" rtlCol="0">
            <a:spAutoFit/>
          </a:bodyPr>
          <a:lstStyle/>
          <a:p>
            <a:pPr algn="l">
              <a:lnSpc>
                <a:spcPct val="80000"/>
              </a:lnSpc>
              <a:spcAft>
                <a:spcPts val="1200"/>
              </a:spcAft>
            </a:pPr>
            <a:r>
              <a:rPr lang="en-US" sz="1400" dirty="0"/>
              <a:t>Environmental Inspections</a:t>
            </a:r>
          </a:p>
          <a:p>
            <a:pPr algn="l">
              <a:lnSpc>
                <a:spcPct val="80000"/>
              </a:lnSpc>
              <a:spcAft>
                <a:spcPts val="1200"/>
              </a:spcAft>
            </a:pPr>
            <a:r>
              <a:rPr lang="en-US" sz="1400" dirty="0"/>
              <a:t>Public Health and Disaster Preparedness</a:t>
            </a:r>
          </a:p>
          <a:p>
            <a:pPr algn="l">
              <a:lnSpc>
                <a:spcPct val="80000"/>
              </a:lnSpc>
              <a:spcAft>
                <a:spcPts val="1200"/>
              </a:spcAft>
            </a:pPr>
            <a:r>
              <a:rPr lang="en-US" sz="1400" dirty="0"/>
              <a:t>Disease Surveillance</a:t>
            </a:r>
          </a:p>
          <a:p>
            <a:pPr algn="l">
              <a:lnSpc>
                <a:spcPct val="80000"/>
              </a:lnSpc>
              <a:spcAft>
                <a:spcPts val="1200"/>
              </a:spcAft>
            </a:pPr>
            <a:r>
              <a:rPr lang="en-US" sz="1400" dirty="0"/>
              <a:t>Mobile Harm Reduction</a:t>
            </a:r>
          </a:p>
        </p:txBody>
      </p:sp>
      <p:sp>
        <p:nvSpPr>
          <p:cNvPr id="24" name="TextBox 23"/>
          <p:cNvSpPr txBox="1"/>
          <p:nvPr userDrawn="1"/>
        </p:nvSpPr>
        <p:spPr>
          <a:xfrm>
            <a:off x="2359207" y="4891065"/>
            <a:ext cx="1970554" cy="1243417"/>
          </a:xfrm>
          <a:prstGeom prst="rect">
            <a:avLst/>
          </a:prstGeom>
          <a:noFill/>
        </p:spPr>
        <p:txBody>
          <a:bodyPr wrap="square" rtlCol="0">
            <a:spAutoFit/>
          </a:bodyPr>
          <a:lstStyle/>
          <a:p>
            <a:pPr algn="l">
              <a:lnSpc>
                <a:spcPct val="80000"/>
              </a:lnSpc>
              <a:spcAft>
                <a:spcPts val="1200"/>
              </a:spcAft>
            </a:pPr>
            <a:r>
              <a:rPr lang="en-US" sz="1400" dirty="0"/>
              <a:t>HANDS</a:t>
            </a:r>
          </a:p>
          <a:p>
            <a:pPr algn="l">
              <a:lnSpc>
                <a:spcPct val="80000"/>
              </a:lnSpc>
              <a:spcAft>
                <a:spcPts val="1200"/>
              </a:spcAft>
            </a:pPr>
            <a:r>
              <a:rPr lang="en-US" sz="1400" dirty="0"/>
              <a:t>First Steps</a:t>
            </a:r>
          </a:p>
          <a:p>
            <a:pPr algn="l">
              <a:lnSpc>
                <a:spcPct val="80000"/>
              </a:lnSpc>
              <a:spcAft>
                <a:spcPts val="1200"/>
              </a:spcAft>
            </a:pPr>
            <a:r>
              <a:rPr lang="en-US" sz="1400" dirty="0"/>
              <a:t>Immunizations</a:t>
            </a:r>
          </a:p>
          <a:p>
            <a:pPr algn="l">
              <a:lnSpc>
                <a:spcPct val="80000"/>
              </a:lnSpc>
              <a:spcAft>
                <a:spcPts val="1200"/>
              </a:spcAft>
            </a:pPr>
            <a:r>
              <a:rPr lang="en-US" sz="1400" dirty="0"/>
              <a:t>Newborn Screening</a:t>
            </a:r>
          </a:p>
        </p:txBody>
      </p:sp>
      <p:sp>
        <p:nvSpPr>
          <p:cNvPr id="25" name="TextBox 24"/>
          <p:cNvSpPr txBox="1"/>
          <p:nvPr userDrawn="1"/>
        </p:nvSpPr>
        <p:spPr>
          <a:xfrm>
            <a:off x="8152611" y="4891065"/>
            <a:ext cx="2416939" cy="1243417"/>
          </a:xfrm>
          <a:prstGeom prst="rect">
            <a:avLst/>
          </a:prstGeom>
          <a:noFill/>
        </p:spPr>
        <p:txBody>
          <a:bodyPr wrap="square" rtlCol="0">
            <a:spAutoFit/>
          </a:bodyPr>
          <a:lstStyle/>
          <a:p>
            <a:pPr algn="l">
              <a:lnSpc>
                <a:spcPct val="80000"/>
              </a:lnSpc>
              <a:spcAft>
                <a:spcPts val="1200"/>
              </a:spcAft>
            </a:pPr>
            <a:r>
              <a:rPr lang="en-US" sz="1400" dirty="0"/>
              <a:t>WIC</a:t>
            </a:r>
          </a:p>
          <a:p>
            <a:pPr algn="l">
              <a:lnSpc>
                <a:spcPct val="80000"/>
              </a:lnSpc>
              <a:spcAft>
                <a:spcPts val="1200"/>
              </a:spcAft>
            </a:pPr>
            <a:r>
              <a:rPr lang="en-US" sz="1400" dirty="0"/>
              <a:t>Smoking Cessation</a:t>
            </a:r>
          </a:p>
          <a:p>
            <a:pPr algn="l">
              <a:lnSpc>
                <a:spcPct val="80000"/>
              </a:lnSpc>
              <a:spcAft>
                <a:spcPts val="1200"/>
              </a:spcAft>
            </a:pPr>
            <a:r>
              <a:rPr lang="en-US" sz="1400" dirty="0"/>
              <a:t>Diabetes Prevention</a:t>
            </a:r>
          </a:p>
          <a:p>
            <a:pPr algn="l">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5428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29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108202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rPr>
              <a:t>Overview of Kentucky’s Largest Healthcare System</a:t>
            </a:r>
          </a:p>
        </p:txBody>
      </p:sp>
    </p:spTree>
    <p:extLst>
      <p:ext uri="{BB962C8B-B14F-4D97-AF65-F5344CB8AC3E}">
        <p14:creationId xmlns:p14="http://schemas.microsoft.com/office/powerpoint/2010/main" val="261902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1424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9/14/2023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403437812"/>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01203D"/>
                </a:solidFill>
              </a:rPr>
              <a:t>Adolescent Health</a:t>
            </a:r>
          </a:p>
          <a:p>
            <a:pPr lvl="0" algn="l" defTabSz="889000">
              <a:lnSpc>
                <a:spcPct val="80000"/>
              </a:lnSpc>
              <a:spcBef>
                <a:spcPct val="0"/>
              </a:spcBef>
              <a:spcAft>
                <a:spcPct val="35000"/>
              </a:spcAft>
            </a:pPr>
            <a:r>
              <a:rPr lang="en-US" sz="1100" kern="1200" baseline="0" dirty="0">
                <a:solidFill>
                  <a:srgbClr val="01203D"/>
                </a:solidFill>
              </a:rPr>
              <a:t>School Health</a:t>
            </a:r>
          </a:p>
          <a:p>
            <a:pPr lvl="0" algn="l" defTabSz="889000">
              <a:lnSpc>
                <a:spcPct val="80000"/>
              </a:lnSpc>
              <a:spcBef>
                <a:spcPct val="0"/>
              </a:spcBef>
              <a:spcAft>
                <a:spcPct val="35000"/>
              </a:spcAft>
            </a:pPr>
            <a:r>
              <a:rPr lang="en-US" sz="1100" kern="1200" baseline="0" dirty="0">
                <a:solidFill>
                  <a:srgbClr val="01203D"/>
                </a:solidFill>
              </a:rPr>
              <a:t>Program Support</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otham Bold" pitchFamily="50" charset="0"/>
              </a:rPr>
              <a:t>Kentucky</a:t>
            </a:r>
            <a:br>
              <a:rPr lang="en-US" sz="3600" b="1" dirty="0">
                <a:solidFill>
                  <a:schemeClr val="bg1"/>
                </a:solidFill>
                <a:latin typeface="Gotham Bold" pitchFamily="50" charset="0"/>
              </a:rPr>
            </a:br>
            <a:r>
              <a:rPr lang="en-US" sz="3600" b="1" dirty="0">
                <a:solidFill>
                  <a:schemeClr val="bg1"/>
                </a:solidFill>
                <a:latin typeface="Gotham Bold" pitchFamily="50" charset="0"/>
              </a:rPr>
              <a:t>Department for</a:t>
            </a:r>
            <a:br>
              <a:rPr lang="en-US" sz="3600" b="1" dirty="0">
                <a:solidFill>
                  <a:schemeClr val="bg1"/>
                </a:solidFill>
                <a:latin typeface="Gotham Bold" pitchFamily="50" charset="0"/>
              </a:rPr>
            </a:br>
            <a:r>
              <a:rPr lang="en-US" sz="3600" b="1" dirty="0">
                <a:solidFill>
                  <a:schemeClr val="bg1"/>
                </a:solidFill>
                <a:latin typeface="Gotham Bold" pitchFamily="50" charset="0"/>
              </a:rPr>
              <a:t>Public Health</a:t>
            </a:r>
          </a:p>
        </p:txBody>
      </p:sp>
    </p:spTree>
    <p:extLst>
      <p:ext uri="{BB962C8B-B14F-4D97-AF65-F5344CB8AC3E}">
        <p14:creationId xmlns:p14="http://schemas.microsoft.com/office/powerpoint/2010/main" val="167665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grpSp>
        <p:nvGrpSpPr>
          <p:cNvPr id="9" name="Group 8"/>
          <p:cNvGrpSpPr/>
          <p:nvPr userDrawn="1"/>
        </p:nvGrpSpPr>
        <p:grpSpPr>
          <a:xfrm>
            <a:off x="-7620" y="6446520"/>
            <a:ext cx="12199620" cy="411480"/>
            <a:chOff x="-7620" y="6446520"/>
            <a:chExt cx="12199620" cy="411480"/>
          </a:xfrm>
        </p:grpSpPr>
        <p:sp>
          <p:nvSpPr>
            <p:cNvPr id="15" name="Rectangle 14"/>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2" name="Rectangle 11"/>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3" name="Rectangle 12"/>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7" name="Picture 6" descr="Logo&#10;&#10;Description automatically generated">
            <a:extLst>
              <a:ext uri="{FF2B5EF4-FFF2-40B4-BE49-F238E27FC236}">
                <a16:creationId xmlns:a16="http://schemas.microsoft.com/office/drawing/2014/main" id="{9171A8B2-2DA3-3733-D616-358D4127BE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9428" y="4612352"/>
            <a:ext cx="2715821" cy="1371600"/>
          </a:xfrm>
          <a:prstGeom prst="rect">
            <a:avLst/>
          </a:prstGeom>
        </p:spPr>
      </p:pic>
    </p:spTree>
    <p:extLst>
      <p:ext uri="{BB962C8B-B14F-4D97-AF65-F5344CB8AC3E}">
        <p14:creationId xmlns:p14="http://schemas.microsoft.com/office/powerpoint/2010/main" val="3317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788500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544825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2230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779406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585986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088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03789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788374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7922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23816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8002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9/14/2023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9/14/2023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1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9/14/2023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9/14/2023</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016146214"/>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0"/>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9/14/2023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122994095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9/14/2023</a:t>
            </a:fld>
            <a:endParaRPr lang="en-US" dirty="0"/>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dirty="0"/>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xlsx"/><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004" y="2963897"/>
            <a:ext cx="1797622" cy="1797622"/>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603807" y="725145"/>
            <a:ext cx="8995508" cy="2123658"/>
          </a:xfrm>
          <a:prstGeom prst="rect">
            <a:avLst/>
          </a:prstGeom>
          <a:noFill/>
        </p:spPr>
        <p:txBody>
          <a:bodyPr wrap="square" rtlCol="0">
            <a:spAutoFit/>
          </a:bodyPr>
          <a:lstStyle/>
          <a:p>
            <a:pPr algn="ctr"/>
            <a:r>
              <a:rPr lang="en-US" sz="4400" dirty="0"/>
              <a:t>WELCOME!  </a:t>
            </a:r>
          </a:p>
          <a:p>
            <a:pPr algn="ctr"/>
            <a:r>
              <a:rPr lang="en-US" sz="4400" dirty="0"/>
              <a:t>For attendance credit, sign in with QR Code or link beside the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991708"/>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
        <p:nvSpPr>
          <p:cNvPr id="3" name="TextBox 2">
            <a:extLst>
              <a:ext uri="{FF2B5EF4-FFF2-40B4-BE49-F238E27FC236}">
                <a16:creationId xmlns:a16="http://schemas.microsoft.com/office/drawing/2014/main" id="{6A71A16B-344B-D752-7D03-5C22F60C0E1F}"/>
              </a:ext>
            </a:extLst>
          </p:cNvPr>
          <p:cNvSpPr txBox="1"/>
          <p:nvPr/>
        </p:nvSpPr>
        <p:spPr>
          <a:xfrm>
            <a:off x="5094839" y="3547533"/>
            <a:ext cx="5504476" cy="461665"/>
          </a:xfrm>
          <a:prstGeom prst="rect">
            <a:avLst/>
          </a:prstGeom>
          <a:noFill/>
        </p:spPr>
        <p:txBody>
          <a:bodyPr wrap="square">
            <a:spAutoFit/>
          </a:bodyPr>
          <a:lstStyle/>
          <a:p>
            <a:r>
              <a:rPr lang="en-US" sz="2400" dirty="0"/>
              <a:t>https://ky.readyop.com/fs/4osq/893976b5</a:t>
            </a:r>
          </a:p>
        </p:txBody>
      </p:sp>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a:xfrm>
            <a:off x="2231136" y="569486"/>
            <a:ext cx="7729728" cy="1188720"/>
          </a:xfrm>
        </p:spPr>
        <p:txBody>
          <a:bodyPr/>
          <a:lstStyle/>
          <a:p>
            <a:r>
              <a:rPr lang="en-US" dirty="0"/>
              <a:t>Important Training Dates!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a:xfrm>
            <a:off x="1193369" y="2054600"/>
            <a:ext cx="10383865" cy="4233914"/>
          </a:xfrm>
        </p:spPr>
        <p:txBody>
          <a:bodyPr>
            <a:normAutofit fontScale="77500" lnSpcReduction="20000"/>
          </a:bodyPr>
          <a:lstStyle/>
          <a:p>
            <a:r>
              <a:rPr lang="en-US" sz="3200" dirty="0">
                <a:solidFill>
                  <a:schemeClr val="tx1"/>
                </a:solidFill>
              </a:rPr>
              <a:t>October 3-4:  MGT 318 POD Course</a:t>
            </a:r>
          </a:p>
          <a:p>
            <a:r>
              <a:rPr lang="en-US" sz="3200" dirty="0">
                <a:solidFill>
                  <a:schemeClr val="tx1"/>
                </a:solidFill>
              </a:rPr>
              <a:t>October 24:  Senior Officials All Hazards Workshop</a:t>
            </a:r>
          </a:p>
          <a:p>
            <a:r>
              <a:rPr lang="en-US" sz="3200" dirty="0">
                <a:solidFill>
                  <a:schemeClr val="tx1"/>
                </a:solidFill>
              </a:rPr>
              <a:t>November 1: Community Planning for Disaster Recovery</a:t>
            </a:r>
          </a:p>
          <a:p>
            <a:r>
              <a:rPr lang="en-US" sz="3200" dirty="0">
                <a:solidFill>
                  <a:schemeClr val="tx1"/>
                </a:solidFill>
              </a:rPr>
              <a:t>November 15:  Winter Weather Hazards: Science and Preparedness</a:t>
            </a:r>
          </a:p>
          <a:p>
            <a:r>
              <a:rPr lang="en-US" sz="3200" dirty="0">
                <a:solidFill>
                  <a:schemeClr val="tx1"/>
                </a:solidFill>
              </a:rPr>
              <a:t>November 15: LTC Education Day 2023 (Madisonville)</a:t>
            </a:r>
          </a:p>
          <a:p>
            <a:r>
              <a:rPr lang="en-US" sz="3200" dirty="0">
                <a:solidFill>
                  <a:schemeClr val="tx1"/>
                </a:solidFill>
              </a:rPr>
              <a:t>December 13-14:  Disaster Preparedness for Healthcare Organizations within Community Infrastructure</a:t>
            </a:r>
          </a:p>
          <a:p>
            <a:r>
              <a:rPr lang="en-US" sz="3200" dirty="0">
                <a:solidFill>
                  <a:schemeClr val="tx1"/>
                </a:solidFill>
              </a:rPr>
              <a:t>Save the Date:  January 25 – Rural Trauma Team Development Course/Burn </a:t>
            </a:r>
          </a:p>
          <a:p>
            <a:r>
              <a:rPr lang="en-US" sz="3200" dirty="0">
                <a:solidFill>
                  <a:schemeClr val="tx1"/>
                </a:solidFill>
              </a:rPr>
              <a:t>March 19-20: Medical Management of CBRNE Events</a:t>
            </a:r>
          </a:p>
        </p:txBody>
      </p:sp>
    </p:spTree>
    <p:extLst>
      <p:ext uri="{BB962C8B-B14F-4D97-AF65-F5344CB8AC3E}">
        <p14:creationId xmlns:p14="http://schemas.microsoft.com/office/powerpoint/2010/main" val="81837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9334F0-DE89-CF26-9B61-B384992A15F1}"/>
              </a:ext>
            </a:extLst>
          </p:cNvPr>
          <p:cNvSpPr txBox="1"/>
          <p:nvPr/>
        </p:nvSpPr>
        <p:spPr>
          <a:xfrm>
            <a:off x="638175" y="171162"/>
            <a:ext cx="3248025"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dirty="0">
                <a:solidFill>
                  <a:srgbClr val="FFFFFF"/>
                </a:solidFill>
                <a:latin typeface="+mj-lt"/>
                <a:ea typeface="+mj-ea"/>
                <a:cs typeface="+mj-cs"/>
              </a:rPr>
              <a:t>MEDICAL TRANSPORTATION </a:t>
            </a:r>
            <a:r>
              <a:rPr lang="en-US" sz="3200" dirty="0">
                <a:solidFill>
                  <a:srgbClr val="FFFFFF"/>
                </a:solidFill>
                <a:latin typeface="+mj-lt"/>
                <a:ea typeface="+mj-ea"/>
                <a:cs typeface="+mj-cs"/>
              </a:rPr>
              <a:t>SUPPORT </a:t>
            </a:r>
          </a:p>
          <a:p>
            <a:pPr defTabSz="914400">
              <a:lnSpc>
                <a:spcPct val="90000"/>
              </a:lnSpc>
              <a:spcBef>
                <a:spcPct val="0"/>
              </a:spcBef>
              <a:spcAft>
                <a:spcPts val="600"/>
              </a:spcAft>
            </a:pPr>
            <a:r>
              <a:rPr lang="en-US" sz="3200" kern="1200" dirty="0">
                <a:solidFill>
                  <a:srgbClr val="FFFFFF"/>
                </a:solidFill>
                <a:latin typeface="+mj-lt"/>
                <a:ea typeface="+mj-ea"/>
                <a:cs typeface="+mj-cs"/>
              </a:rPr>
              <a:t>By County </a:t>
            </a:r>
          </a:p>
        </p:txBody>
      </p:sp>
      <p:pic>
        <p:nvPicPr>
          <p:cNvPr id="4" name="Content Placeholder 3">
            <a:extLst>
              <a:ext uri="{FF2B5EF4-FFF2-40B4-BE49-F238E27FC236}">
                <a16:creationId xmlns:a16="http://schemas.microsoft.com/office/drawing/2014/main" id="{0A7C34FA-A019-D9A3-1D95-435895F7DE96}"/>
              </a:ext>
            </a:extLst>
          </p:cNvPr>
          <p:cNvPicPr>
            <a:picLocks noGrp="1" noChangeAspect="1"/>
          </p:cNvPicPr>
          <p:nvPr>
            <p:ph idx="1"/>
          </p:nvPr>
        </p:nvPicPr>
        <p:blipFill>
          <a:blip r:embed="rId2"/>
          <a:stretch>
            <a:fillRect/>
          </a:stretch>
        </p:blipFill>
        <p:spPr>
          <a:xfrm>
            <a:off x="3971636" y="312567"/>
            <a:ext cx="8026399" cy="6398269"/>
          </a:xfrm>
          <a:prstGeom prst="rect">
            <a:avLst/>
          </a:prstGeom>
        </p:spPr>
      </p:pic>
    </p:spTree>
    <p:extLst>
      <p:ext uri="{BB962C8B-B14F-4D97-AF65-F5344CB8AC3E}">
        <p14:creationId xmlns:p14="http://schemas.microsoft.com/office/powerpoint/2010/main" val="335047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A9D8-153F-C2D3-2A9F-CB5D7E62FB8B}"/>
              </a:ext>
            </a:extLst>
          </p:cNvPr>
          <p:cNvSpPr>
            <a:spLocks noGrp="1"/>
          </p:cNvSpPr>
          <p:nvPr>
            <p:ph type="title"/>
          </p:nvPr>
        </p:nvSpPr>
        <p:spPr>
          <a:xfrm>
            <a:off x="838200" y="1225281"/>
            <a:ext cx="10515600" cy="1325563"/>
          </a:xfrm>
        </p:spPr>
        <p:txBody>
          <a:bodyPr/>
          <a:lstStyle/>
          <a:p>
            <a:pPr algn="ctr"/>
            <a:r>
              <a:rPr lang="en-US" dirty="0"/>
              <a:t>Comments/Unmet Needs	</a:t>
            </a:r>
          </a:p>
        </p:txBody>
      </p:sp>
    </p:spTree>
    <p:extLst>
      <p:ext uri="{BB962C8B-B14F-4D97-AF65-F5344CB8AC3E}">
        <p14:creationId xmlns:p14="http://schemas.microsoft.com/office/powerpoint/2010/main" val="241368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b="1" dirty="0">
                <a:solidFill>
                  <a:schemeClr val="tx1">
                    <a:lumMod val="75000"/>
                    <a:lumOff val="25000"/>
                  </a:schemeClr>
                </a:solidFill>
              </a:rPr>
              <a:t>Thursday,  October 12,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853895" y="2064705"/>
            <a:ext cx="10181483" cy="4332509"/>
          </a:xfrm>
        </p:spPr>
        <p:txBody>
          <a:bodyPr>
            <a:normAutofit/>
          </a:bodyPr>
          <a:lstStyle/>
          <a:p>
            <a:pPr marL="0" indent="0" algn="ctr">
              <a:buNone/>
            </a:pPr>
            <a:r>
              <a:rPr lang="en-US" sz="2200" b="1" dirty="0"/>
              <a:t>REQUIRES VOTE</a:t>
            </a:r>
          </a:p>
          <a:p>
            <a:pPr marL="0" indent="0" algn="ctr">
              <a:buNone/>
            </a:pPr>
            <a:endParaRPr lang="en-US" sz="2200" dirty="0"/>
          </a:p>
          <a:p>
            <a:pPr marL="0" indent="0" algn="ctr">
              <a:buNone/>
            </a:pPr>
            <a:r>
              <a:rPr lang="en-US" sz="2200" dirty="0"/>
              <a:t>Discussion/Corrections? - Motion – Second</a:t>
            </a:r>
          </a:p>
          <a:p>
            <a:pPr marL="2111375" lvl="8" indent="-457200">
              <a:buFont typeface="+mj-lt"/>
              <a:buAutoNum type="arabicPeriod"/>
            </a:pPr>
            <a:r>
              <a:rPr lang="en-US" sz="2000" i="1" dirty="0"/>
              <a:t>Minutes</a:t>
            </a:r>
          </a:p>
          <a:p>
            <a:pPr marL="2111375" lvl="8" indent="-457200">
              <a:buFont typeface="+mj-lt"/>
              <a:buAutoNum type="arabicPeriod"/>
            </a:pPr>
            <a:r>
              <a:rPr lang="en-US" sz="2000" i="1" dirty="0"/>
              <a:t>Agency/Your name</a:t>
            </a:r>
          </a:p>
          <a:p>
            <a:pPr marL="2111375" lvl="8" indent="-457200">
              <a:buFont typeface="+mj-lt"/>
              <a:buAutoNum type="arabicPeriod"/>
            </a:pPr>
            <a:r>
              <a:rPr lang="en-US" sz="2000" i="1" dirty="0"/>
              <a:t>Yes/No or With Revisions</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2" y="706385"/>
            <a:ext cx="7327655" cy="1200329"/>
          </a:xfrm>
          <a:prstGeom prst="rect">
            <a:avLst/>
          </a:prstGeom>
          <a:noFill/>
        </p:spPr>
        <p:txBody>
          <a:bodyPr wrap="square">
            <a:spAutoFit/>
          </a:bodyPr>
          <a:lstStyle/>
          <a:p>
            <a:pPr algn="ctr"/>
            <a:r>
              <a:rPr lang="en-US" sz="3600" dirty="0"/>
              <a:t>MINUTES APPROVAL for </a:t>
            </a:r>
          </a:p>
          <a:p>
            <a:pPr algn="ctr"/>
            <a:r>
              <a:rPr lang="en-US" sz="3600" dirty="0"/>
              <a:t>August 10, 2023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904983" y="1963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599490C7-D88D-33E7-3DED-0EC9AA52F2F3}"/>
              </a:ext>
            </a:extLst>
          </p:cNvPr>
          <p:cNvCxnSpPr/>
          <p:nvPr/>
        </p:nvCxnSpPr>
        <p:spPr>
          <a:xfrm>
            <a:off x="1904983" y="5339799"/>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5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172039"/>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416903">
                <a:tc>
                  <a:txBody>
                    <a:bodyPr/>
                    <a:lstStyle/>
                    <a:p>
                      <a:pPr algn="l" fontAlgn="b"/>
                      <a:r>
                        <a:rPr lang="en-US" sz="1900" b="1" u="none" strike="noStrike" dirty="0">
                          <a:effectLst/>
                        </a:rPr>
                        <a:t>County</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Cases</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Deaths</a:t>
                      </a:r>
                      <a:endParaRPr lang="en-US" sz="1900" b="1" i="0" u="none" strike="noStrike" dirty="0">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dirty="0">
                          <a:effectLst/>
                        </a:rPr>
                        <a:t>Allen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8,965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128</a:t>
                      </a:r>
                    </a:p>
                  </a:txBody>
                  <a:tcPr marL="9525" marR="9525" marT="9525" marB="0" anchor="b"/>
                </a:tc>
                <a:extLst>
                  <a:ext uri="{0D108BD9-81ED-4DB2-BD59-A6C34878D82A}">
                    <a16:rowId xmlns:a16="http://schemas.microsoft.com/office/drawing/2014/main" val="4038580345"/>
                  </a:ext>
                </a:extLst>
              </a:tr>
              <a:tr h="341376">
                <a:tc>
                  <a:txBody>
                    <a:bodyPr/>
                    <a:lstStyle/>
                    <a:p>
                      <a:pPr algn="l" fontAlgn="b"/>
                      <a:r>
                        <a:rPr lang="en-US" sz="1900" u="none" strike="noStrike" dirty="0">
                          <a:effectLst/>
                        </a:rPr>
                        <a:t>Barren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18,329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259</a:t>
                      </a:r>
                    </a:p>
                  </a:txBody>
                  <a:tcPr marL="9525" marR="9525" marT="9525" marB="0" anchor="b"/>
                </a:tc>
                <a:extLst>
                  <a:ext uri="{0D108BD9-81ED-4DB2-BD59-A6C34878D82A}">
                    <a16:rowId xmlns:a16="http://schemas.microsoft.com/office/drawing/2014/main" val="3226754246"/>
                  </a:ext>
                </a:extLst>
              </a:tr>
              <a:tr h="341376">
                <a:tc>
                  <a:txBody>
                    <a:bodyPr/>
                    <a:lstStyle/>
                    <a:p>
                      <a:pPr algn="l" fontAlgn="b"/>
                      <a:r>
                        <a:rPr lang="en-US" sz="1900" u="none" strike="noStrike" dirty="0">
                          <a:effectLst/>
                        </a:rPr>
                        <a:t>Butler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4,940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63</a:t>
                      </a:r>
                    </a:p>
                  </a:txBody>
                  <a:tcPr marL="9525" marR="9525" marT="9525" marB="0" anchor="b"/>
                </a:tc>
                <a:extLst>
                  <a:ext uri="{0D108BD9-81ED-4DB2-BD59-A6C34878D82A}">
                    <a16:rowId xmlns:a16="http://schemas.microsoft.com/office/drawing/2014/main" val="3869662931"/>
                  </a:ext>
                </a:extLst>
              </a:tr>
              <a:tr h="341376">
                <a:tc>
                  <a:txBody>
                    <a:bodyPr/>
                    <a:lstStyle/>
                    <a:p>
                      <a:pPr algn="l" fontAlgn="b"/>
                      <a:r>
                        <a:rPr lang="en-US" sz="1900" u="none" strike="noStrike" dirty="0">
                          <a:effectLst/>
                        </a:rPr>
                        <a:t>Edmonson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3,447</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61</a:t>
                      </a:r>
                    </a:p>
                  </a:txBody>
                  <a:tcPr marL="9525" marR="9525" marT="9525" marB="0" anchor="b"/>
                </a:tc>
                <a:extLst>
                  <a:ext uri="{0D108BD9-81ED-4DB2-BD59-A6C34878D82A}">
                    <a16:rowId xmlns:a16="http://schemas.microsoft.com/office/drawing/2014/main" val="1362805033"/>
                  </a:ext>
                </a:extLst>
              </a:tr>
              <a:tr h="341376">
                <a:tc>
                  <a:txBody>
                    <a:bodyPr/>
                    <a:lstStyle/>
                    <a:p>
                      <a:pPr algn="l" fontAlgn="b"/>
                      <a:r>
                        <a:rPr lang="en-US" sz="1900" u="none" strike="noStrike" dirty="0">
                          <a:effectLst/>
                        </a:rPr>
                        <a:t>Hart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7,205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112</a:t>
                      </a:r>
                    </a:p>
                  </a:txBody>
                  <a:tcPr marL="9525" marR="9525" marT="9525" marB="0" anchor="b"/>
                </a:tc>
                <a:extLst>
                  <a:ext uri="{0D108BD9-81ED-4DB2-BD59-A6C34878D82A}">
                    <a16:rowId xmlns:a16="http://schemas.microsoft.com/office/drawing/2014/main" val="1644093784"/>
                  </a:ext>
                </a:extLst>
              </a:tr>
              <a:tr h="341376">
                <a:tc>
                  <a:txBody>
                    <a:bodyPr/>
                    <a:lstStyle/>
                    <a:p>
                      <a:pPr algn="l" fontAlgn="b"/>
                      <a:r>
                        <a:rPr lang="en-US" sz="1900" u="none" strike="noStrike" dirty="0">
                          <a:effectLst/>
                        </a:rPr>
                        <a:t>Logan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10,834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148</a:t>
                      </a:r>
                    </a:p>
                  </a:txBody>
                  <a:tcPr marL="9525" marR="9525" marT="9525" marB="0" anchor="b"/>
                </a:tc>
                <a:extLst>
                  <a:ext uri="{0D108BD9-81ED-4DB2-BD59-A6C34878D82A}">
                    <a16:rowId xmlns:a16="http://schemas.microsoft.com/office/drawing/2014/main" val="3143942933"/>
                  </a:ext>
                </a:extLst>
              </a:tr>
              <a:tr h="341376">
                <a:tc>
                  <a:txBody>
                    <a:bodyPr/>
                    <a:lstStyle/>
                    <a:p>
                      <a:pPr algn="l" fontAlgn="b"/>
                      <a:r>
                        <a:rPr lang="en-US" sz="1900" u="none" strike="noStrike" dirty="0">
                          <a:effectLst/>
                        </a:rPr>
                        <a:t>Metcalfe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3,979</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81</a:t>
                      </a:r>
                    </a:p>
                  </a:txBody>
                  <a:tcPr marL="9525" marR="9525" marT="9525" marB="0" anchor="b"/>
                </a:tc>
                <a:extLst>
                  <a:ext uri="{0D108BD9-81ED-4DB2-BD59-A6C34878D82A}">
                    <a16:rowId xmlns:a16="http://schemas.microsoft.com/office/drawing/2014/main" val="994029740"/>
                  </a:ext>
                </a:extLst>
              </a:tr>
              <a:tr h="341376">
                <a:tc>
                  <a:txBody>
                    <a:bodyPr/>
                    <a:lstStyle/>
                    <a:p>
                      <a:pPr algn="l" fontAlgn="b"/>
                      <a:r>
                        <a:rPr lang="en-US" sz="1900" u="none" strike="noStrike" dirty="0">
                          <a:effectLst/>
                        </a:rPr>
                        <a:t>Monroe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4,698</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94</a:t>
                      </a:r>
                    </a:p>
                  </a:txBody>
                  <a:tcPr marL="9525" marR="9525" marT="9525" marB="0" anchor="b"/>
                </a:tc>
                <a:extLst>
                  <a:ext uri="{0D108BD9-81ED-4DB2-BD59-A6C34878D82A}">
                    <a16:rowId xmlns:a16="http://schemas.microsoft.com/office/drawing/2014/main" val="2467080400"/>
                  </a:ext>
                </a:extLst>
              </a:tr>
              <a:tr h="341376">
                <a:tc>
                  <a:txBody>
                    <a:bodyPr/>
                    <a:lstStyle/>
                    <a:p>
                      <a:pPr algn="l" fontAlgn="b"/>
                      <a:r>
                        <a:rPr lang="en-US" sz="1900" u="none" strike="noStrike" dirty="0">
                          <a:effectLst/>
                        </a:rPr>
                        <a:t>Simpson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8,002</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113</a:t>
                      </a:r>
                    </a:p>
                  </a:txBody>
                  <a:tcPr marL="9525" marR="9525" marT="9525"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58,264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454</a:t>
                      </a:r>
                    </a:p>
                  </a:txBody>
                  <a:tcPr marL="9525" marR="9525" marT="9525" marB="0" anchor="b"/>
                </a:tc>
                <a:extLst>
                  <a:ext uri="{0D108BD9-81ED-4DB2-BD59-A6C34878D82A}">
                    <a16:rowId xmlns:a16="http://schemas.microsoft.com/office/drawing/2014/main" val="1085448084"/>
                  </a:ext>
                </a:extLst>
              </a:tr>
              <a:tr h="341376">
                <a:tc>
                  <a:txBody>
                    <a:bodyPr/>
                    <a:lstStyle/>
                    <a:p>
                      <a:pPr algn="l" fontAlgn="b"/>
                      <a:r>
                        <a:rPr lang="en-US" sz="1900" b="1" u="none" strike="noStrike" dirty="0">
                          <a:effectLst/>
                        </a:rPr>
                        <a:t>Total:</a:t>
                      </a:r>
                      <a:endParaRPr lang="en-US" sz="1900" b="1"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128,663</a:t>
                      </a:r>
                    </a:p>
                  </a:txBody>
                  <a:tcPr marL="9525" marR="9525" marT="9525"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1,513</a:t>
                      </a:r>
                    </a:p>
                  </a:txBody>
                  <a:tcPr marL="9525" marR="9525" marT="9525"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169148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defTabSz="914400"/>
            <a:r>
              <a:rPr lang="en-US" sz="4100" kern="1200">
                <a:solidFill>
                  <a:schemeClr val="tx1"/>
                </a:solidFill>
                <a:latin typeface="+mj-lt"/>
                <a:ea typeface="+mj-ea"/>
                <a:cs typeface="+mj-cs"/>
              </a:rPr>
              <a:t>Barren River Reportable Disease 2023 Year to Date</a:t>
            </a:r>
          </a:p>
        </p:txBody>
      </p:sp>
      <p:sp>
        <p:nvSpPr>
          <p:cNvPr id="108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115377" y="2110288"/>
            <a:ext cx="11956648" cy="430439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31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D1C6-6079-72FE-2226-8D092AA3376E}"/>
              </a:ext>
            </a:extLst>
          </p:cNvPr>
          <p:cNvSpPr>
            <a:spLocks noGrp="1"/>
          </p:cNvSpPr>
          <p:nvPr>
            <p:ph type="ctrTitle"/>
          </p:nvPr>
        </p:nvSpPr>
        <p:spPr/>
        <p:txBody>
          <a:bodyPr/>
          <a:lstStyle/>
          <a:p>
            <a:r>
              <a:rPr lang="en-US" dirty="0"/>
              <a:t>Service Animal Etiquette</a:t>
            </a:r>
          </a:p>
        </p:txBody>
      </p:sp>
      <p:sp>
        <p:nvSpPr>
          <p:cNvPr id="3" name="Subtitle 2">
            <a:extLst>
              <a:ext uri="{FF2B5EF4-FFF2-40B4-BE49-F238E27FC236}">
                <a16:creationId xmlns:a16="http://schemas.microsoft.com/office/drawing/2014/main" id="{499ABBBE-7846-D544-4CCB-8515FE0662A3}"/>
              </a:ext>
            </a:extLst>
          </p:cNvPr>
          <p:cNvSpPr>
            <a:spLocks noGrp="1"/>
          </p:cNvSpPr>
          <p:nvPr>
            <p:ph type="subTitle" idx="1"/>
          </p:nvPr>
        </p:nvSpPr>
        <p:spPr/>
        <p:txBody>
          <a:bodyPr/>
          <a:lstStyle/>
          <a:p>
            <a:r>
              <a:rPr lang="en-US" dirty="0"/>
              <a:t>Maria Church, ADA Coordinator</a:t>
            </a:r>
          </a:p>
        </p:txBody>
      </p:sp>
      <p:sp>
        <p:nvSpPr>
          <p:cNvPr id="4" name="Text Placeholder 3">
            <a:extLst>
              <a:ext uri="{FF2B5EF4-FFF2-40B4-BE49-F238E27FC236}">
                <a16:creationId xmlns:a16="http://schemas.microsoft.com/office/drawing/2014/main" id="{6AD3FB8C-F53F-0F90-1E1D-EE97475F862D}"/>
              </a:ext>
            </a:extLst>
          </p:cNvPr>
          <p:cNvSpPr>
            <a:spLocks noGrp="1"/>
          </p:cNvSpPr>
          <p:nvPr>
            <p:ph type="body" sz="quarter" idx="10"/>
          </p:nvPr>
        </p:nvSpPr>
        <p:spPr/>
        <p:txBody>
          <a:bodyPr/>
          <a:lstStyle/>
          <a:p>
            <a:r>
              <a:rPr lang="en-US" dirty="0"/>
              <a:t>July 12, 2023</a:t>
            </a:r>
          </a:p>
        </p:txBody>
      </p:sp>
      <p:sp>
        <p:nvSpPr>
          <p:cNvPr id="5" name="Text Placeholder 4">
            <a:extLst>
              <a:ext uri="{FF2B5EF4-FFF2-40B4-BE49-F238E27FC236}">
                <a16:creationId xmlns:a16="http://schemas.microsoft.com/office/drawing/2014/main" id="{CBAA07A8-03B1-69AB-2927-93AC6FE9EE3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33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2180790" y="589234"/>
            <a:ext cx="7830420" cy="371662"/>
          </a:xfrm>
        </p:spPr>
        <p:txBody>
          <a:bodyPr>
            <a:normAutofit fontScale="90000"/>
          </a:bodyPr>
          <a:lstStyle/>
          <a:p>
            <a:pPr algn="ctr"/>
            <a:r>
              <a:rPr lang="en-US" sz="6600" dirty="0"/>
              <a:t>Subcommittee Reports</a:t>
            </a:r>
          </a:p>
        </p:txBody>
      </p:sp>
      <p:sp>
        <p:nvSpPr>
          <p:cNvPr id="8" name="TextBox 7">
            <a:extLst>
              <a:ext uri="{FF2B5EF4-FFF2-40B4-BE49-F238E27FC236}">
                <a16:creationId xmlns:a16="http://schemas.microsoft.com/office/drawing/2014/main" id="{0E6B1B88-A3E0-5004-0F8E-20796FCFED14}"/>
              </a:ext>
            </a:extLst>
          </p:cNvPr>
          <p:cNvSpPr txBox="1"/>
          <p:nvPr/>
        </p:nvSpPr>
        <p:spPr>
          <a:xfrm>
            <a:off x="7051729" y="1424311"/>
            <a:ext cx="3673099" cy="850233"/>
          </a:xfrm>
          <a:prstGeom prst="rect">
            <a:avLst/>
          </a:prstGeom>
          <a:noFill/>
        </p:spPr>
        <p:txBody>
          <a:bodyPr wrap="square">
            <a:spAutoFit/>
          </a:bodyPr>
          <a:lstStyle/>
          <a:p>
            <a:pPr lvl="1">
              <a:lnSpc>
                <a:spcPct val="115000"/>
              </a:lnSpc>
            </a:pPr>
            <a:r>
              <a:rPr lang="en-US" sz="2400" dirty="0">
                <a:latin typeface="+mj-lt"/>
                <a:ea typeface="Times New Roman" panose="02020603050405020304" pitchFamily="18" charset="0"/>
              </a:rPr>
              <a:t>Budget/Finance Update</a:t>
            </a: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1D309B5B-0386-04DF-E394-D4B8D1EE5E16}"/>
              </a:ext>
            </a:extLst>
          </p:cNvPr>
          <p:cNvGraphicFramePr>
            <a:graphicFrameLocks noChangeAspect="1"/>
          </p:cNvGraphicFramePr>
          <p:nvPr>
            <p:extLst>
              <p:ext uri="{D42A27DB-BD31-4B8C-83A1-F6EECF244321}">
                <p14:modId xmlns:p14="http://schemas.microsoft.com/office/powerpoint/2010/main" val="1119719301"/>
              </p:ext>
            </p:extLst>
          </p:nvPr>
        </p:nvGraphicFramePr>
        <p:xfrm>
          <a:off x="813662" y="1253829"/>
          <a:ext cx="6168324" cy="5418137"/>
        </p:xfrm>
        <a:graphic>
          <a:graphicData uri="http://schemas.openxmlformats.org/presentationml/2006/ole">
            <mc:AlternateContent xmlns:mc="http://schemas.openxmlformats.org/markup-compatibility/2006">
              <mc:Choice xmlns:v="urn:schemas-microsoft-com:vml" Requires="v">
                <p:oleObj name="Worksheet" r:id="rId2" imgW="8343852" imgH="10506175" progId="Excel.Sheet.12">
                  <p:embed/>
                </p:oleObj>
              </mc:Choice>
              <mc:Fallback>
                <p:oleObj name="Worksheet" r:id="rId2" imgW="8343852" imgH="10506175" progId="Excel.Sheet.12">
                  <p:embed/>
                  <p:pic>
                    <p:nvPicPr>
                      <p:cNvPr id="0" name=""/>
                      <p:cNvPicPr/>
                      <p:nvPr/>
                    </p:nvPicPr>
                    <p:blipFill>
                      <a:blip r:embed="rId3"/>
                      <a:stretch>
                        <a:fillRect/>
                      </a:stretch>
                    </p:blipFill>
                    <p:spPr>
                      <a:xfrm>
                        <a:off x="813662" y="1253829"/>
                        <a:ext cx="6168324" cy="54181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DF6580E-A10D-9C5C-F64F-21CFFEDA92D1}"/>
              </a:ext>
            </a:extLst>
          </p:cNvPr>
          <p:cNvSpPr txBox="1"/>
          <p:nvPr/>
        </p:nvSpPr>
        <p:spPr>
          <a:xfrm>
            <a:off x="7539926" y="2168616"/>
            <a:ext cx="367309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Received:</a:t>
            </a:r>
          </a:p>
          <a:p>
            <a:pPr marL="742950" lvl="1" indent="-285750">
              <a:buFont typeface="Arial" panose="020B0604020202020204" pitchFamily="34" charset="0"/>
              <a:buChar char="•"/>
            </a:pPr>
            <a:r>
              <a:rPr lang="en-US" dirty="0"/>
              <a:t>This is a TEST Radiation TTX Simulation Game</a:t>
            </a:r>
          </a:p>
          <a:p>
            <a:pPr marL="285750" indent="-285750">
              <a:buFont typeface="Arial" panose="020B0604020202020204" pitchFamily="34" charset="0"/>
              <a:buChar char="•"/>
            </a:pPr>
            <a:r>
              <a:rPr lang="en-US" dirty="0"/>
              <a:t>Anticipated Date of Receipt:</a:t>
            </a:r>
          </a:p>
          <a:p>
            <a:pPr marL="742950" lvl="1" indent="-285750">
              <a:buFont typeface="Arial" panose="020B0604020202020204" pitchFamily="34" charset="0"/>
              <a:buChar char="•"/>
            </a:pPr>
            <a:r>
              <a:rPr lang="en-US" dirty="0"/>
              <a:t>Toner (for back up) – Sept 20</a:t>
            </a:r>
          </a:p>
          <a:p>
            <a:pPr marL="742950" lvl="1" indent="-285750">
              <a:buFont typeface="Arial" panose="020B0604020202020204" pitchFamily="34" charset="0"/>
              <a:buChar char="•"/>
            </a:pPr>
            <a:r>
              <a:rPr lang="en-US" dirty="0" err="1"/>
              <a:t>EvacuB</a:t>
            </a:r>
            <a:r>
              <a:rPr lang="en-US" dirty="0"/>
              <a:t> – Sept 22</a:t>
            </a:r>
          </a:p>
          <a:p>
            <a:pPr marL="742950" lvl="1" indent="-285750">
              <a:buFont typeface="Arial" panose="020B0604020202020204" pitchFamily="34" charset="0"/>
              <a:buChar char="•"/>
            </a:pPr>
            <a:r>
              <a:rPr lang="en-US" dirty="0" err="1"/>
              <a:t>WiFi</a:t>
            </a:r>
            <a:r>
              <a:rPr lang="en-US" dirty="0"/>
              <a:t> Case – Sept 29</a:t>
            </a:r>
          </a:p>
          <a:p>
            <a:pPr lvl="1"/>
            <a:endParaRPr lang="en-US" dirty="0"/>
          </a:p>
          <a:p>
            <a:pPr lvl="1"/>
            <a:endParaRPr lang="en-US" dirty="0"/>
          </a:p>
        </p:txBody>
      </p:sp>
    </p:spTree>
    <p:extLst>
      <p:ext uri="{BB962C8B-B14F-4D97-AF65-F5344CB8AC3E}">
        <p14:creationId xmlns:p14="http://schemas.microsoft.com/office/powerpoint/2010/main" val="19210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2180790" y="589233"/>
            <a:ext cx="8063590" cy="1154325"/>
          </a:xfrm>
        </p:spPr>
        <p:txBody>
          <a:bodyPr>
            <a:normAutofit/>
          </a:bodyPr>
          <a:lstStyle/>
          <a:p>
            <a:pPr algn="ctr"/>
            <a:r>
              <a:rPr lang="en-US" sz="6600" dirty="0"/>
              <a:t>Subcommittee Reports</a:t>
            </a:r>
          </a:p>
        </p:txBody>
      </p:sp>
      <p:sp>
        <p:nvSpPr>
          <p:cNvPr id="8" name="TextBox 7">
            <a:extLst>
              <a:ext uri="{FF2B5EF4-FFF2-40B4-BE49-F238E27FC236}">
                <a16:creationId xmlns:a16="http://schemas.microsoft.com/office/drawing/2014/main" id="{0E6B1B88-A3E0-5004-0F8E-20796FCFED14}"/>
              </a:ext>
            </a:extLst>
          </p:cNvPr>
          <p:cNvSpPr txBox="1"/>
          <p:nvPr/>
        </p:nvSpPr>
        <p:spPr>
          <a:xfrm>
            <a:off x="1875296" y="2230223"/>
            <a:ext cx="8299342" cy="2549159"/>
          </a:xfrm>
          <a:prstGeom prst="rect">
            <a:avLst/>
          </a:prstGeom>
          <a:noFill/>
        </p:spPr>
        <p:txBody>
          <a:bodyPr wrap="square">
            <a:spAutoFit/>
          </a:bodyPr>
          <a:lstStyle/>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Long Term Care </a:t>
            </a:r>
            <a:r>
              <a:rPr lang="en-US" sz="2400" dirty="0">
                <a:latin typeface="+mj-lt"/>
                <a:ea typeface="Times New Roman" panose="02020603050405020304" pitchFamily="18" charset="0"/>
              </a:rPr>
              <a:t>– Greg Manley</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Communications:</a:t>
            </a:r>
            <a:r>
              <a:rPr lang="en-US" sz="2400" dirty="0">
                <a:latin typeface="+mj-lt"/>
                <a:ea typeface="Times New Roman" panose="02020603050405020304" pitchFamily="18" charset="0"/>
              </a:rPr>
              <a:t> Report on Hart County Communications Exercise – Charlie O’Neal</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Medical Reserve Corp (MRC) </a:t>
            </a:r>
            <a:r>
              <a:rPr lang="en-US" sz="2400" dirty="0">
                <a:latin typeface="+mj-lt"/>
                <a:ea typeface="Times New Roman" panose="02020603050405020304" pitchFamily="18" charset="0"/>
              </a:rPr>
              <a:t>– Carolyn Bishop</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Training &amp; Exercise </a:t>
            </a:r>
            <a:r>
              <a:rPr lang="en-US" sz="2400" dirty="0">
                <a:latin typeface="+mj-lt"/>
                <a:ea typeface="Times New Roman" panose="02020603050405020304" pitchFamily="18" charset="0"/>
              </a:rPr>
              <a:t>- </a:t>
            </a:r>
            <a:endParaRPr lang="en-US" sz="2400" b="1" dirty="0">
              <a:latin typeface="+mj-lt"/>
              <a:ea typeface="Times New Roman" panose="02020603050405020304" pitchFamily="18" charset="0"/>
            </a:endParaRP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4199725393"/>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DPH Overview Slides">
  <a:themeElements>
    <a:clrScheme name="Custom 1">
      <a:dk1>
        <a:sysClr val="windowText" lastClr="000000"/>
      </a:dk1>
      <a:lt1>
        <a:sysClr val="window" lastClr="FFFFFF"/>
      </a:lt1>
      <a:dk2>
        <a:srgbClr val="002649"/>
      </a:dk2>
      <a:lt2>
        <a:srgbClr val="D8D8D8"/>
      </a:lt2>
      <a:accent1>
        <a:srgbClr val="002060"/>
      </a:accent1>
      <a:accent2>
        <a:srgbClr val="00B0F0"/>
      </a:accent2>
      <a:accent3>
        <a:srgbClr val="92D050"/>
      </a:accent3>
      <a:accent4>
        <a:srgbClr val="604878"/>
      </a:accent4>
      <a:accent5>
        <a:srgbClr val="005EB6"/>
      </a:accent5>
      <a:accent6>
        <a:srgbClr val="085494"/>
      </a:accent6>
      <a:hlink>
        <a:srgbClr val="005EB6"/>
      </a:hlink>
      <a:folHlink>
        <a:srgbClr val="005EB6"/>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23070</TotalTime>
  <Words>537</Words>
  <Application>Microsoft Office PowerPoint</Application>
  <PresentationFormat>Widescreen</PresentationFormat>
  <Paragraphs>144</Paragraphs>
  <Slides>13</Slides>
  <Notes>4</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13</vt:i4>
      </vt:variant>
    </vt:vector>
  </HeadingPairs>
  <TitlesOfParts>
    <vt:vector size="35" baseType="lpstr">
      <vt:lpstr>Arial</vt:lpstr>
      <vt:lpstr>Calibri</vt:lpstr>
      <vt:lpstr>Calibri Light</vt:lpstr>
      <vt:lpstr>Courier New</vt:lpstr>
      <vt:lpstr>Gill Sans MT</vt:lpstr>
      <vt:lpstr>Gotham Bold</vt:lpstr>
      <vt:lpstr>Gotham Medium</vt:lpstr>
      <vt:lpstr>Grandview</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1_DPH Overview Slides</vt:lpstr>
      <vt:lpstr>1_Office Theme</vt:lpstr>
      <vt:lpstr>Worksheet</vt:lpstr>
      <vt:lpstr>PowerPoint Presentation</vt:lpstr>
      <vt:lpstr>PowerPoint Presentation</vt:lpstr>
      <vt:lpstr>HEART Coalition EPI Report</vt:lpstr>
      <vt:lpstr>Region 4 COVID-19 Numbers</vt:lpstr>
      <vt:lpstr>Barren River Reportable Disease 2023 Year to Date</vt:lpstr>
      <vt:lpstr>Contact</vt:lpstr>
      <vt:lpstr>Service Animal Etiquette</vt:lpstr>
      <vt:lpstr>Subcommittee Reports</vt:lpstr>
      <vt:lpstr>Subcommittee Reports</vt:lpstr>
      <vt:lpstr>Important Training Dates!</vt:lpstr>
      <vt:lpstr>PowerPoint Presentation</vt:lpstr>
      <vt:lpstr>Comments/Unmet Needs </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271</cp:revision>
  <cp:lastPrinted>2023-05-11T13:10:24Z</cp:lastPrinted>
  <dcterms:created xsi:type="dcterms:W3CDTF">2021-10-11T22:05:15Z</dcterms:created>
  <dcterms:modified xsi:type="dcterms:W3CDTF">2023-09-14T14:08:57Z</dcterms:modified>
</cp:coreProperties>
</file>