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54" r:id="rId11"/>
  </p:sldMasterIdLst>
  <p:notesMasterIdLst>
    <p:notesMasterId r:id="rId25"/>
  </p:notesMasterIdLst>
  <p:sldIdLst>
    <p:sldId id="333" r:id="rId12"/>
    <p:sldId id="311" r:id="rId13"/>
    <p:sldId id="256" r:id="rId14"/>
    <p:sldId id="260" r:id="rId15"/>
    <p:sldId id="265" r:id="rId16"/>
    <p:sldId id="269" r:id="rId17"/>
    <p:sldId id="268" r:id="rId18"/>
    <p:sldId id="267" r:id="rId19"/>
    <p:sldId id="262" r:id="rId20"/>
    <p:sldId id="364" r:id="rId21"/>
    <p:sldId id="321" r:id="rId22"/>
    <p:sldId id="339" r:id="rId23"/>
    <p:sldId id="280" r:id="rId2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snapToGrid="0">
      <p:cViewPr varScale="1">
        <p:scale>
          <a:sx n="123" d="100"/>
          <a:sy n="123" d="100"/>
        </p:scale>
        <p:origin x="114" y="156"/>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dirty="0"/>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dirty="0">
              <a:hlinkClick xmlns:r="http://schemas.openxmlformats.org/officeDocument/2006/relationships" r:id="rId1"/>
            </a:rPr>
            <a:t>Kristen.Eggles@ky.gov</a:t>
          </a:r>
          <a:endParaRPr lang="en-US" dirty="0"/>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dirty="0"/>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dirty="0"/>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dirty="0">
              <a:hlinkClick xmlns:r="http://schemas.openxmlformats.org/officeDocument/2006/relationships" r:id="rId2"/>
            </a:rPr>
            <a:t>India.Martinez@barrenriverhealth.org</a:t>
          </a:r>
          <a:endParaRPr lang="en-US" dirty="0"/>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dirty="0"/>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1"/>
            </a:rPr>
            <a:t>Kristen.Eggles@ky.gov</a:t>
          </a:r>
          <a:endParaRPr lang="en-US" sz="2500" kern="1200" dirty="0"/>
        </a:p>
        <a:p>
          <a:pPr marL="228600" lvl="1" indent="-228600" algn="l" defTabSz="1111250">
            <a:lnSpc>
              <a:spcPct val="90000"/>
            </a:lnSpc>
            <a:spcBef>
              <a:spcPct val="0"/>
            </a:spcBef>
            <a:spcAft>
              <a:spcPct val="15000"/>
            </a:spcAft>
            <a:buChar char="•"/>
          </a:pPr>
          <a:r>
            <a:rPr lang="en-US" sz="2500" kern="1200" dirty="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2"/>
            </a:rPr>
            <a:t>India.Martinez@barrenriverhealth.org</a:t>
          </a:r>
          <a:endParaRPr lang="en-US" sz="2500" kern="1200" dirty="0"/>
        </a:p>
        <a:p>
          <a:pPr marL="228600" lvl="1" indent="-228600" algn="l" defTabSz="1111250">
            <a:lnSpc>
              <a:spcPct val="90000"/>
            </a:lnSpc>
            <a:spcBef>
              <a:spcPct val="0"/>
            </a:spcBef>
            <a:spcAft>
              <a:spcPct val="15000"/>
            </a:spcAft>
            <a:buChar char="•"/>
          </a:pPr>
          <a:r>
            <a:rPr lang="en-US" sz="2500" kern="1200" dirty="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District Epi: India Martinez</a:t>
          </a:r>
        </a:p>
      </dsp:txBody>
      <dsp:txXfrm>
        <a:off x="350611" y="2868893"/>
        <a:ext cx="4332147" cy="6659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8A8CA3B-4F8E-4581-AED6-D5BA5B9C090E}" type="datetimeFigureOut">
              <a:rPr lang="en-US" smtClean="0"/>
              <a:t>8/7/2023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data is from KDPH COVID dashboard.</a:t>
            </a:r>
          </a:p>
          <a:p>
            <a:endParaRPr lang="en-US" dirty="0"/>
          </a:p>
          <a:p>
            <a:r>
              <a:rPr lang="en-US" dirty="0"/>
              <a:t>**This table and numbers below are showing COVID deaths as they are being counted instead of when they occurred.</a:t>
            </a:r>
          </a:p>
          <a:p>
            <a:endParaRPr lang="en-US" dirty="0"/>
          </a:p>
          <a:p>
            <a:r>
              <a:rPr lang="en-US" dirty="0"/>
              <a:t>June to July</a:t>
            </a:r>
          </a:p>
          <a:p>
            <a:r>
              <a:rPr lang="en-US" dirty="0"/>
              <a:t>+ 666 cases</a:t>
            </a:r>
          </a:p>
          <a:p>
            <a:r>
              <a:rPr lang="en-US" dirty="0"/>
              <a:t>+ 18 deaths</a:t>
            </a:r>
          </a:p>
          <a:p>
            <a:endParaRPr lang="en-US" dirty="0"/>
          </a:p>
          <a:p>
            <a:r>
              <a:rPr lang="en-US" dirty="0"/>
              <a:t>May to June</a:t>
            </a:r>
          </a:p>
          <a:p>
            <a:r>
              <a:rPr lang="en-US" dirty="0"/>
              <a:t>+377 cases</a:t>
            </a:r>
          </a:p>
          <a:p>
            <a:r>
              <a:rPr lang="en-US" dirty="0"/>
              <a:t>+15 deaths </a:t>
            </a:r>
          </a:p>
          <a:p>
            <a:endParaRPr lang="en-US" dirty="0"/>
          </a:p>
          <a:p>
            <a:r>
              <a:rPr lang="en-US" dirty="0"/>
              <a:t>April to May</a:t>
            </a:r>
          </a:p>
          <a:p>
            <a:r>
              <a:rPr lang="en-US" dirty="0"/>
              <a:t>+815 case</a:t>
            </a:r>
          </a:p>
          <a:p>
            <a:r>
              <a:rPr lang="en-US" dirty="0"/>
              <a:t>+17 deaths</a:t>
            </a:r>
          </a:p>
          <a:p>
            <a:endParaRPr lang="en-US" dirty="0"/>
          </a:p>
          <a:p>
            <a:r>
              <a:rPr lang="en-US" dirty="0"/>
              <a:t>March to April</a:t>
            </a:r>
          </a:p>
          <a:p>
            <a:r>
              <a:rPr lang="en-US" dirty="0"/>
              <a:t>+984 case</a:t>
            </a:r>
          </a:p>
          <a:p>
            <a:r>
              <a:rPr lang="en-US" dirty="0"/>
              <a:t>+34 deaths</a:t>
            </a:r>
          </a:p>
          <a:p>
            <a:endParaRPr lang="en-US" dirty="0"/>
          </a:p>
          <a:p>
            <a:r>
              <a:rPr lang="en-US" dirty="0"/>
              <a:t>February to March</a:t>
            </a:r>
          </a:p>
          <a:p>
            <a:r>
              <a:rPr lang="en-US" dirty="0"/>
              <a:t>+1,720 cases</a:t>
            </a:r>
          </a:p>
          <a:p>
            <a:r>
              <a:rPr lang="en-US" dirty="0"/>
              <a:t>+8 deaths</a:t>
            </a:r>
          </a:p>
          <a:p>
            <a:endParaRPr lang="en-US" dirty="0"/>
          </a:p>
          <a:p>
            <a:r>
              <a:rPr lang="en-US" dirty="0"/>
              <a:t>January to February</a:t>
            </a:r>
          </a:p>
          <a:p>
            <a:r>
              <a:rPr lang="en-US" dirty="0"/>
              <a:t>+2,487 cases</a:t>
            </a:r>
          </a:p>
          <a:p>
            <a:r>
              <a:rPr lang="en-US" dirty="0"/>
              <a:t>+21 deaths</a:t>
            </a:r>
          </a:p>
          <a:p>
            <a:endParaRPr lang="en-US" dirty="0"/>
          </a:p>
          <a:p>
            <a:r>
              <a:rPr lang="en-US" dirty="0"/>
              <a:t>December to January:</a:t>
            </a:r>
          </a:p>
          <a:p>
            <a:r>
              <a:rPr lang="en-US" dirty="0"/>
              <a:t>+ 3,281 cases</a:t>
            </a:r>
          </a:p>
          <a:p>
            <a:r>
              <a:rPr lang="en-US" dirty="0"/>
              <a:t>+ 18 deaths </a:t>
            </a:r>
          </a:p>
          <a:p>
            <a:endParaRPr lang="en-US" dirty="0"/>
          </a:p>
          <a:p>
            <a:r>
              <a:rPr lang="en-US" dirty="0"/>
              <a:t>November to December:</a:t>
            </a:r>
          </a:p>
          <a:p>
            <a:r>
              <a:rPr lang="en-US" dirty="0"/>
              <a:t>+2,011 cases</a:t>
            </a:r>
          </a:p>
          <a:p>
            <a:r>
              <a:rPr lang="en-US" dirty="0"/>
              <a:t>+ 13 deaths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2023: 171 cases confirmed/probable/suspect as of 7/12/2023. This time last year, there were about 157 cases investigated.</a:t>
            </a:r>
          </a:p>
          <a:p>
            <a:endParaRPr lang="en-US" dirty="0"/>
          </a:p>
          <a:p>
            <a:r>
              <a:rPr lang="en-US" dirty="0"/>
              <a:t>Highest burden: Campy (35), IPD (27), and Salmonella (18). Enteric diseases are the highest burden followed by tickborne diseases. </a:t>
            </a:r>
          </a:p>
          <a:p>
            <a:endParaRPr lang="en-US" dirty="0"/>
          </a:p>
          <a:p>
            <a:endParaRPr lang="en-US" dirty="0"/>
          </a:p>
          <a:p>
            <a:r>
              <a:rPr lang="en-US" dirty="0"/>
              <a:t>**Numbers are not finalized and are subject to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7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Overdose Related ED Visits: Fentanyl, Heroin, Opioid, Benzodiazepine, and Cocaine</a:t>
            </a:r>
          </a:p>
          <a:p>
            <a:endParaRPr lang="en-US" dirty="0"/>
          </a:p>
          <a:p>
            <a:r>
              <a:rPr lang="en-US" dirty="0"/>
              <a:t>* These are patients who were seen at hospitals in the Barren River Region. Bases on Chief Complaint and Discharge Diagnosis coding.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74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Breakdown by patient county.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58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July 4</a:t>
            </a:r>
            <a:r>
              <a:rPr lang="en-US" baseline="30000" dirty="0"/>
              <a:t>th</a:t>
            </a:r>
            <a:r>
              <a:rPr lang="en-US" dirty="0"/>
              <a:t> had the highest (7) ED visits related in Heat Related Illness.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48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8/7/2023</a:t>
            </a:fld>
            <a:endParaRPr lang="en-US" dirty="0"/>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8/7/2023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8/7/2023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8/7/2023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8/7/2023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316316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155623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041996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407852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306739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903157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889530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25103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514682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078470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8/7/2023</a:t>
            </a:fld>
            <a:endParaRPr lang="en-US" dirty="0"/>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17314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8/7/2023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8/7/2023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8/7/2023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8/7/2023</a:t>
            </a:fld>
            <a:endParaRPr lang="en-US" dirty="0"/>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dirty="0"/>
          </a:p>
        </p:txBody>
      </p:sp>
    </p:spTree>
    <p:extLst>
      <p:ext uri="{BB962C8B-B14F-4D97-AF65-F5344CB8AC3E}">
        <p14:creationId xmlns:p14="http://schemas.microsoft.com/office/powerpoint/2010/main" val="361013285"/>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8/7/2023</a:t>
            </a:fld>
            <a:endParaRPr lang="en-US" dirty="0"/>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dirty="0"/>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bsnews.com/news/weed-edibles-kid-friendly-packaging-doritos/" TargetMode="External"/><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004" y="2963897"/>
            <a:ext cx="1797622" cy="1797622"/>
          </a:xfrm>
          <a:prstGeom prst="rect">
            <a:avLst/>
          </a:prstGeom>
        </p:spPr>
      </p:pic>
      <p:sp>
        <p:nvSpPr>
          <p:cNvPr id="8" name="TextBox 7">
            <a:extLst>
              <a:ext uri="{FF2B5EF4-FFF2-40B4-BE49-F238E27FC236}">
                <a16:creationId xmlns:a16="http://schemas.microsoft.com/office/drawing/2014/main" id="{FC40D6C9-BCA9-451F-A317-8E3F6690B486}"/>
              </a:ext>
            </a:extLst>
          </p:cNvPr>
          <p:cNvSpPr txBox="1"/>
          <p:nvPr/>
        </p:nvSpPr>
        <p:spPr>
          <a:xfrm>
            <a:off x="1603807" y="725145"/>
            <a:ext cx="8995508" cy="2123658"/>
          </a:xfrm>
          <a:prstGeom prst="rect">
            <a:avLst/>
          </a:prstGeom>
          <a:noFill/>
        </p:spPr>
        <p:txBody>
          <a:bodyPr wrap="square" rtlCol="0">
            <a:spAutoFit/>
          </a:bodyPr>
          <a:lstStyle/>
          <a:p>
            <a:pPr algn="ctr"/>
            <a:r>
              <a:rPr lang="en-US" sz="4400" dirty="0"/>
              <a:t>WELCOME!  </a:t>
            </a:r>
          </a:p>
          <a:p>
            <a:pPr algn="ctr"/>
            <a:r>
              <a:rPr lang="en-US" sz="4400" dirty="0"/>
              <a:t>For attendance credit, sign in with QR Code or link beside the QR Code</a:t>
            </a:r>
          </a:p>
        </p:txBody>
      </p:sp>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1034796" y="4991708"/>
            <a:ext cx="10122408" cy="95033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10753224" y="5756591"/>
            <a:ext cx="1390008" cy="1036410"/>
          </a:xfrm>
          <a:prstGeom prst="rect">
            <a:avLst/>
          </a:prstGeom>
        </p:spPr>
      </p:pic>
      <p:sp>
        <p:nvSpPr>
          <p:cNvPr id="3" name="TextBox 2">
            <a:extLst>
              <a:ext uri="{FF2B5EF4-FFF2-40B4-BE49-F238E27FC236}">
                <a16:creationId xmlns:a16="http://schemas.microsoft.com/office/drawing/2014/main" id="{6A71A16B-344B-D752-7D03-5C22F60C0E1F}"/>
              </a:ext>
            </a:extLst>
          </p:cNvPr>
          <p:cNvSpPr txBox="1"/>
          <p:nvPr/>
        </p:nvSpPr>
        <p:spPr>
          <a:xfrm>
            <a:off x="5094839" y="3547533"/>
            <a:ext cx="5504476" cy="461665"/>
          </a:xfrm>
          <a:prstGeom prst="rect">
            <a:avLst/>
          </a:prstGeom>
          <a:noFill/>
        </p:spPr>
        <p:txBody>
          <a:bodyPr wrap="square">
            <a:spAutoFit/>
          </a:bodyPr>
          <a:lstStyle/>
          <a:p>
            <a:r>
              <a:rPr lang="en-US" sz="2400" dirty="0"/>
              <a:t>https://ky.readyop.com/fs/4osq/893976b5</a:t>
            </a:r>
          </a:p>
        </p:txBody>
      </p:sp>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8" name="Rectangle 120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Rectangle 120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Rectangle 120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Rectangle 120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Rectangle 12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Freeform: Shape 121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49BC78-7BF7-276F-8E61-7A68205C951D}"/>
              </a:ext>
            </a:extLst>
          </p:cNvPr>
          <p:cNvSpPr>
            <a:spLocks noGrp="1"/>
          </p:cNvSpPr>
          <p:nvPr>
            <p:ph type="title"/>
          </p:nvPr>
        </p:nvSpPr>
        <p:spPr>
          <a:xfrm>
            <a:off x="1314824" y="735106"/>
            <a:ext cx="10053763" cy="2928470"/>
          </a:xfrm>
        </p:spPr>
        <p:txBody>
          <a:bodyPr vert="horz" lIns="91440" tIns="45720" rIns="91440" bIns="45720" rtlCol="0" anchor="b">
            <a:normAutofit fontScale="90000"/>
          </a:bodyPr>
          <a:lstStyle/>
          <a:p>
            <a:pPr algn="ctr" defTabSz="914400"/>
            <a:r>
              <a:rPr lang="en-US" sz="4800" b="1" kern="1200" dirty="0">
                <a:solidFill>
                  <a:srgbClr val="FFFFFF"/>
                </a:solidFill>
                <a:latin typeface="+mj-lt"/>
                <a:ea typeface="+mj-ea"/>
                <a:cs typeface="+mj-cs"/>
              </a:rPr>
              <a:t>Michael Webster</a:t>
            </a:r>
            <a:br>
              <a:rPr lang="en-US" sz="4100" b="1" kern="1200" dirty="0">
                <a:solidFill>
                  <a:srgbClr val="FFFFFF"/>
                </a:solidFill>
                <a:latin typeface="+mj-lt"/>
                <a:ea typeface="+mj-ea"/>
                <a:cs typeface="+mj-cs"/>
              </a:rPr>
            </a:br>
            <a:r>
              <a:rPr lang="en-US" sz="4100" b="1" kern="1200" dirty="0">
                <a:solidFill>
                  <a:srgbClr val="FFFFFF"/>
                </a:solidFill>
                <a:latin typeface="+mj-lt"/>
                <a:ea typeface="+mj-ea"/>
                <a:cs typeface="+mj-cs"/>
              </a:rPr>
              <a:t>Bowling Green Fire Department</a:t>
            </a:r>
            <a:br>
              <a:rPr lang="en-US" sz="4100" kern="1200" dirty="0">
                <a:solidFill>
                  <a:srgbClr val="FFFFFF"/>
                </a:solidFill>
                <a:latin typeface="+mj-lt"/>
                <a:ea typeface="+mj-ea"/>
                <a:cs typeface="+mj-cs"/>
              </a:rPr>
            </a:b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HAZMAT Team Response Capabilities </a:t>
            </a: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for the HEART Region</a:t>
            </a:r>
          </a:p>
        </p:txBody>
      </p:sp>
      <p:pic>
        <p:nvPicPr>
          <p:cNvPr id="8" name="Picture 7">
            <a:extLst>
              <a:ext uri="{FF2B5EF4-FFF2-40B4-BE49-F238E27FC236}">
                <a16:creationId xmlns:a16="http://schemas.microsoft.com/office/drawing/2014/main" id="{38F389BD-5A1F-C32E-9736-0B3BDBB72EAF}"/>
              </a:ext>
            </a:extLst>
          </p:cNvPr>
          <p:cNvPicPr>
            <a:picLocks noChangeAspect="1"/>
          </p:cNvPicPr>
          <p:nvPr/>
        </p:nvPicPr>
        <p:blipFill>
          <a:blip r:embed="rId2"/>
          <a:stretch>
            <a:fillRect/>
          </a:stretch>
        </p:blipFill>
        <p:spPr>
          <a:xfrm>
            <a:off x="3417475" y="4808378"/>
            <a:ext cx="1771458" cy="1771458"/>
          </a:xfrm>
          <a:prstGeom prst="rect">
            <a:avLst/>
          </a:prstGeom>
        </p:spPr>
      </p:pic>
      <p:pic>
        <p:nvPicPr>
          <p:cNvPr id="10" name="Picture 9">
            <a:extLst>
              <a:ext uri="{FF2B5EF4-FFF2-40B4-BE49-F238E27FC236}">
                <a16:creationId xmlns:a16="http://schemas.microsoft.com/office/drawing/2014/main" id="{6C7701D7-61B5-AD01-2659-6D98C66E1932}"/>
              </a:ext>
            </a:extLst>
          </p:cNvPr>
          <p:cNvPicPr>
            <a:picLocks noChangeAspect="1"/>
          </p:cNvPicPr>
          <p:nvPr/>
        </p:nvPicPr>
        <p:blipFill>
          <a:blip r:embed="rId3"/>
          <a:stretch>
            <a:fillRect/>
          </a:stretch>
        </p:blipFill>
        <p:spPr>
          <a:xfrm>
            <a:off x="5647543" y="4502339"/>
            <a:ext cx="2894937" cy="2158507"/>
          </a:xfrm>
          <a:prstGeom prst="rect">
            <a:avLst/>
          </a:prstGeom>
        </p:spPr>
      </p:pic>
    </p:spTree>
    <p:extLst>
      <p:ext uri="{BB962C8B-B14F-4D97-AF65-F5344CB8AC3E}">
        <p14:creationId xmlns:p14="http://schemas.microsoft.com/office/powerpoint/2010/main" val="22768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1623546" y="620230"/>
            <a:ext cx="8944897" cy="1325563"/>
          </a:xfrm>
        </p:spPr>
        <p:txBody>
          <a:bodyPr>
            <a:normAutofit/>
          </a:bodyPr>
          <a:lstStyle/>
          <a:p>
            <a:r>
              <a:rPr lang="en-US" sz="6600" dirty="0"/>
              <a:t>Miscellaneous/Questions</a:t>
            </a:r>
          </a:p>
        </p:txBody>
      </p:sp>
      <p:pic>
        <p:nvPicPr>
          <p:cNvPr id="3" name="Picture 2">
            <a:extLst>
              <a:ext uri="{FF2B5EF4-FFF2-40B4-BE49-F238E27FC236}">
                <a16:creationId xmlns:a16="http://schemas.microsoft.com/office/drawing/2014/main" id="{6B0E9719-ECD6-4282-9D8F-04321BE5C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73" y="5731876"/>
            <a:ext cx="1015289" cy="1015289"/>
          </a:xfrm>
          <a:prstGeom prst="rect">
            <a:avLst/>
          </a:prstGeom>
        </p:spPr>
      </p:pic>
      <p:sp>
        <p:nvSpPr>
          <p:cNvPr id="5" name="TextBox 4">
            <a:extLst>
              <a:ext uri="{FF2B5EF4-FFF2-40B4-BE49-F238E27FC236}">
                <a16:creationId xmlns:a16="http://schemas.microsoft.com/office/drawing/2014/main" id="{49C61A5F-05AB-4A57-B135-69D4D6DE08B7}"/>
              </a:ext>
            </a:extLst>
          </p:cNvPr>
          <p:cNvSpPr txBox="1"/>
          <p:nvPr/>
        </p:nvSpPr>
        <p:spPr>
          <a:xfrm>
            <a:off x="1156662" y="6054854"/>
            <a:ext cx="880107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
        <p:nvSpPr>
          <p:cNvPr id="8" name="TextBox 7">
            <a:extLst>
              <a:ext uri="{FF2B5EF4-FFF2-40B4-BE49-F238E27FC236}">
                <a16:creationId xmlns:a16="http://schemas.microsoft.com/office/drawing/2014/main" id="{0E6B1B88-A3E0-5004-0F8E-20796FCFED14}"/>
              </a:ext>
            </a:extLst>
          </p:cNvPr>
          <p:cNvSpPr txBox="1"/>
          <p:nvPr/>
        </p:nvSpPr>
        <p:spPr>
          <a:xfrm>
            <a:off x="1293303" y="1901242"/>
            <a:ext cx="9605382" cy="2973891"/>
          </a:xfrm>
          <a:prstGeom prst="rect">
            <a:avLst/>
          </a:prstGeom>
          <a:noFill/>
        </p:spPr>
        <p:txBody>
          <a:bodyPr wrap="square">
            <a:spAutoFit/>
          </a:bodyPr>
          <a:lstStyle/>
          <a:p>
            <a:pPr lvl="1">
              <a:lnSpc>
                <a:spcPct val="115000"/>
              </a:lnSpc>
            </a:pPr>
            <a:endParaRPr lang="en-US" sz="2400" dirty="0">
              <a:latin typeface="+mj-lt"/>
              <a:ea typeface="Times New Roman" panose="02020603050405020304" pitchFamily="18" charset="0"/>
            </a:endParaRPr>
          </a:p>
          <a:p>
            <a:pPr lvl="1">
              <a:lnSpc>
                <a:spcPct val="115000"/>
              </a:lnSpc>
            </a:pPr>
            <a:r>
              <a:rPr lang="en-US" sz="2400" dirty="0">
                <a:latin typeface="+mj-lt"/>
                <a:ea typeface="Times New Roman" panose="02020603050405020304" pitchFamily="18" charset="0"/>
              </a:rPr>
              <a:t>Overdoses from marijuana edibles rise in children report: </a:t>
            </a:r>
            <a:r>
              <a:rPr lang="en-US" sz="2400" dirty="0">
                <a:latin typeface="+mj-lt"/>
                <a:ea typeface="Times New Roman" panose="02020603050405020304" pitchFamily="18" charset="0"/>
                <a:hlinkClick r:id="rId3"/>
              </a:rPr>
              <a:t>https://www.cbsnews.com/news/weed-edibles-kid-friendly-packaging-doritos/</a:t>
            </a:r>
            <a:r>
              <a:rPr lang="en-US" sz="2400" dirty="0">
                <a:latin typeface="+mj-lt"/>
                <a:ea typeface="Times New Roman" panose="02020603050405020304" pitchFamily="18" charset="0"/>
              </a:rPr>
              <a:t> </a:t>
            </a:r>
          </a:p>
          <a:p>
            <a:pPr lvl="1">
              <a:lnSpc>
                <a:spcPct val="115000"/>
              </a:lnSpc>
            </a:pPr>
            <a:endParaRPr lang="en-US" sz="2400" dirty="0">
              <a:latin typeface="+mj-lt"/>
              <a:ea typeface="Times New Roman" panose="02020603050405020304" pitchFamily="18" charset="0"/>
            </a:endParaRPr>
          </a:p>
          <a:p>
            <a:pPr lvl="1">
              <a:lnSpc>
                <a:spcPct val="115000"/>
              </a:lnSpc>
            </a:pPr>
            <a:r>
              <a:rPr lang="en-US" sz="2400" dirty="0">
                <a:effectLst/>
                <a:latin typeface="+mj-lt"/>
                <a:ea typeface="Times New Roman" panose="02020603050405020304" pitchFamily="18" charset="0"/>
              </a:rPr>
              <a:t>Unmet Needs? </a:t>
            </a:r>
            <a:r>
              <a:rPr lang="en-US" sz="2400" dirty="0">
                <a:latin typeface="+mj-lt"/>
                <a:ea typeface="Times New Roman" panose="02020603050405020304" pitchFamily="18" charset="0"/>
              </a:rPr>
              <a:t>Identified Gaps?</a:t>
            </a:r>
            <a:endParaRPr lang="en-US" sz="2400" dirty="0">
              <a:effectLst/>
              <a:latin typeface="+mj-lt"/>
              <a:ea typeface="Times New Roman" panose="02020603050405020304" pitchFamily="18" charset="0"/>
            </a:endParaRPr>
          </a:p>
          <a:p>
            <a:pPr marR="0" lvl="1" algn="ctr">
              <a:lnSpc>
                <a:spcPct val="115000"/>
              </a:lnSpc>
              <a:spcBef>
                <a:spcPts val="0"/>
              </a:spcBef>
              <a:spcAft>
                <a:spcPts val="0"/>
              </a:spcAft>
            </a:pP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92103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A3A-69A8-81F4-26D0-B502CE7EFD07}"/>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33C0EC61-C82F-2AB4-FC88-D38D7FA96E88}"/>
              </a:ext>
            </a:extLst>
          </p:cNvPr>
          <p:cNvSpPr>
            <a:spLocks noGrp="1"/>
          </p:cNvSpPr>
          <p:nvPr>
            <p:ph idx="1"/>
          </p:nvPr>
        </p:nvSpPr>
        <p:spPr>
          <a:xfrm>
            <a:off x="2231136" y="2709327"/>
            <a:ext cx="7729728" cy="3257519"/>
          </a:xfrm>
        </p:spPr>
        <p:txBody>
          <a:bodyPr>
            <a:normAutofit fontScale="92500" lnSpcReduction="20000"/>
          </a:bodyPr>
          <a:lstStyle/>
          <a:p>
            <a:r>
              <a:rPr lang="en-US" sz="3200" dirty="0"/>
              <a:t>September 14 meeting is Zoom ONLY</a:t>
            </a:r>
          </a:p>
          <a:p>
            <a:r>
              <a:rPr lang="en-US" sz="3200" dirty="0">
                <a:solidFill>
                  <a:schemeClr val="accent4">
                    <a:lumMod val="60000"/>
                    <a:lumOff val="40000"/>
                  </a:schemeClr>
                </a:solidFill>
              </a:rPr>
              <a:t>October 24 Senior Officials </a:t>
            </a:r>
            <a:r>
              <a:rPr lang="en-US" sz="3200">
                <a:solidFill>
                  <a:schemeClr val="accent4">
                    <a:lumMod val="60000"/>
                    <a:lumOff val="40000"/>
                  </a:schemeClr>
                </a:solidFill>
              </a:rPr>
              <a:t>All Hazards </a:t>
            </a:r>
            <a:r>
              <a:rPr lang="en-US" sz="3200" dirty="0">
                <a:solidFill>
                  <a:schemeClr val="accent4">
                    <a:lumMod val="60000"/>
                    <a:lumOff val="40000"/>
                  </a:schemeClr>
                </a:solidFill>
              </a:rPr>
              <a:t>Workshop</a:t>
            </a:r>
          </a:p>
          <a:p>
            <a:r>
              <a:rPr lang="en-US" sz="3200" dirty="0"/>
              <a:t>December 7 Meeting – 1</a:t>
            </a:r>
            <a:r>
              <a:rPr lang="en-US" sz="3200" baseline="30000" dirty="0"/>
              <a:t>st</a:t>
            </a:r>
            <a:r>
              <a:rPr lang="en-US" sz="3200" dirty="0"/>
              <a:t> Thursday of month</a:t>
            </a:r>
          </a:p>
          <a:p>
            <a:r>
              <a:rPr lang="en-US" sz="3200" dirty="0">
                <a:solidFill>
                  <a:schemeClr val="accent4">
                    <a:lumMod val="60000"/>
                    <a:lumOff val="40000"/>
                  </a:schemeClr>
                </a:solidFill>
              </a:rPr>
              <a:t>December 13-14 Disaster Preparedness for Healthcare Organizations within Community Infrastructure</a:t>
            </a:r>
          </a:p>
        </p:txBody>
      </p:sp>
    </p:spTree>
    <p:extLst>
      <p:ext uri="{BB962C8B-B14F-4D97-AF65-F5344CB8AC3E}">
        <p14:creationId xmlns:p14="http://schemas.microsoft.com/office/powerpoint/2010/main" val="81837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3E5-32E6-4941-BA46-19FD0AFCA3FC}"/>
              </a:ext>
            </a:extLst>
          </p:cNvPr>
          <p:cNvSpPr>
            <a:spLocks noGrp="1"/>
          </p:cNvSpPr>
          <p:nvPr>
            <p:ph type="title"/>
          </p:nvPr>
        </p:nvSpPr>
        <p:spPr>
          <a:xfrm>
            <a:off x="1428909" y="1643854"/>
            <a:ext cx="2289283" cy="1627792"/>
          </a:xfrm>
        </p:spPr>
        <p:txBody>
          <a:bodyPr vert="horz" lIns="274320" tIns="182880" rIns="274320" bIns="182880" rtlCol="0" anchor="ctr" anchorCtr="1">
            <a:normAutofit/>
          </a:bodyPr>
          <a:lstStyle/>
          <a:p>
            <a:r>
              <a:rPr lang="en-US" dirty="0">
                <a:solidFill>
                  <a:srgbClr val="262626"/>
                </a:solidFill>
              </a:rPr>
              <a:t>Next  Meeting	</a:t>
            </a:r>
          </a:p>
        </p:txBody>
      </p:sp>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369830" y="3586354"/>
            <a:ext cx="4407443" cy="1488136"/>
          </a:xfrm>
        </p:spPr>
        <p:txBody>
          <a:bodyPr vert="horz" lIns="91440" tIns="45720" rIns="91440" bIns="45720" rtlCol="0">
            <a:normAutofit fontScale="92500"/>
          </a:bodyPr>
          <a:lstStyle/>
          <a:p>
            <a:pPr marL="0" indent="0" algn="ctr">
              <a:buNone/>
            </a:pPr>
            <a:r>
              <a:rPr lang="en-US" sz="2400" b="1" dirty="0">
                <a:solidFill>
                  <a:schemeClr val="tx1">
                    <a:lumMod val="75000"/>
                    <a:lumOff val="25000"/>
                  </a:schemeClr>
                </a:solidFill>
              </a:rPr>
              <a:t>Thursday,  August 10, 2023</a:t>
            </a:r>
          </a:p>
          <a:p>
            <a:pPr marL="0" indent="0" algn="ctr">
              <a:buNone/>
            </a:pPr>
            <a:r>
              <a:rPr lang="en-US" sz="2400" dirty="0">
                <a:solidFill>
                  <a:schemeClr val="tx1">
                    <a:lumMod val="75000"/>
                    <a:lumOff val="25000"/>
                  </a:schemeClr>
                </a:solidFill>
              </a:rPr>
              <a:t>11:30am Lunch available/Networking</a:t>
            </a:r>
          </a:p>
          <a:p>
            <a:pPr marL="0" indent="0" algn="ctr">
              <a:buNone/>
            </a:pPr>
            <a:r>
              <a:rPr lang="en-US" sz="2400" dirty="0">
                <a:solidFill>
                  <a:schemeClr val="tx1">
                    <a:lumMod val="75000"/>
                    <a:lumOff val="25000"/>
                  </a:schemeClr>
                </a:solidFill>
              </a:rPr>
              <a:t>12:00pm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146308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34F24-0696-4BB4-AA78-1CCC50AEE4F4}"/>
              </a:ext>
            </a:extLst>
          </p:cNvPr>
          <p:cNvSpPr>
            <a:spLocks noGrp="1"/>
          </p:cNvSpPr>
          <p:nvPr>
            <p:ph idx="1"/>
          </p:nvPr>
        </p:nvSpPr>
        <p:spPr>
          <a:xfrm>
            <a:off x="853895" y="2064705"/>
            <a:ext cx="10181483" cy="4332509"/>
          </a:xfrm>
        </p:spPr>
        <p:txBody>
          <a:bodyPr>
            <a:normAutofit/>
          </a:bodyPr>
          <a:lstStyle/>
          <a:p>
            <a:pPr marL="0" indent="0" algn="ctr">
              <a:buNone/>
            </a:pPr>
            <a:r>
              <a:rPr lang="en-US" sz="2200" b="1" dirty="0"/>
              <a:t>REQUIRES VOTE</a:t>
            </a:r>
          </a:p>
          <a:p>
            <a:pPr marL="0" indent="0" algn="ctr">
              <a:buNone/>
            </a:pPr>
            <a:endParaRPr lang="en-US" sz="2200" dirty="0"/>
          </a:p>
          <a:p>
            <a:pPr marL="0" indent="0" algn="ctr">
              <a:buNone/>
            </a:pPr>
            <a:r>
              <a:rPr lang="en-US" sz="2200" dirty="0"/>
              <a:t>Discussion/Corrections? - Motion – Second</a:t>
            </a:r>
          </a:p>
          <a:p>
            <a:pPr marL="0" indent="0" algn="ctr">
              <a:buNone/>
            </a:pPr>
            <a:r>
              <a:rPr lang="en-US" sz="2200" dirty="0"/>
              <a:t>Zoom Voters:</a:t>
            </a:r>
            <a:r>
              <a:rPr lang="en-US" sz="2200" i="1" dirty="0"/>
              <a:t>  Put the following in the chat</a:t>
            </a:r>
          </a:p>
          <a:p>
            <a:pPr marL="2111375" lvl="8" indent="-457200">
              <a:buFont typeface="+mj-lt"/>
              <a:buAutoNum type="arabicPeriod"/>
            </a:pPr>
            <a:r>
              <a:rPr lang="en-US" sz="2000" i="1" dirty="0"/>
              <a:t>Minutes</a:t>
            </a:r>
          </a:p>
          <a:p>
            <a:pPr marL="2111375" lvl="8" indent="-457200">
              <a:buFont typeface="+mj-lt"/>
              <a:buAutoNum type="arabicPeriod"/>
            </a:pPr>
            <a:r>
              <a:rPr lang="en-US" sz="2000" i="1" dirty="0"/>
              <a:t>Agency/Your name</a:t>
            </a:r>
          </a:p>
          <a:p>
            <a:pPr marL="2111375" lvl="8" indent="-457200">
              <a:buFont typeface="+mj-lt"/>
              <a:buAutoNum type="arabicPeriod"/>
            </a:pPr>
            <a:r>
              <a:rPr lang="en-US" sz="2000" i="1" dirty="0"/>
              <a:t>Yes/No or With Revisions</a:t>
            </a:r>
          </a:p>
        </p:txBody>
      </p:sp>
      <p:sp>
        <p:nvSpPr>
          <p:cNvPr id="11" name="TextBox 10">
            <a:extLst>
              <a:ext uri="{FF2B5EF4-FFF2-40B4-BE49-F238E27FC236}">
                <a16:creationId xmlns:a16="http://schemas.microsoft.com/office/drawing/2014/main" id="{53838B3F-04D7-4D5A-A2E9-3D01C62945FA}"/>
              </a:ext>
            </a:extLst>
          </p:cNvPr>
          <p:cNvSpPr txBox="1"/>
          <p:nvPr/>
        </p:nvSpPr>
        <p:spPr>
          <a:xfrm>
            <a:off x="2432172" y="706385"/>
            <a:ext cx="7327655" cy="1200329"/>
          </a:xfrm>
          <a:prstGeom prst="rect">
            <a:avLst/>
          </a:prstGeom>
          <a:noFill/>
        </p:spPr>
        <p:txBody>
          <a:bodyPr wrap="square">
            <a:spAutoFit/>
          </a:bodyPr>
          <a:lstStyle/>
          <a:p>
            <a:pPr algn="ctr"/>
            <a:r>
              <a:rPr lang="en-US" sz="3600" dirty="0"/>
              <a:t>MINUTES APPROVAL for </a:t>
            </a:r>
          </a:p>
          <a:p>
            <a:pPr algn="ctr"/>
            <a:r>
              <a:rPr lang="en-US" sz="3600" dirty="0"/>
              <a:t>June 8, 2023 Meeting</a:t>
            </a:r>
          </a:p>
        </p:txBody>
      </p:sp>
      <p:pic>
        <p:nvPicPr>
          <p:cNvPr id="5" name="Picture 4" descr="Shape&#10;&#10;Description automatically generated with medium confidence">
            <a:extLst>
              <a:ext uri="{FF2B5EF4-FFF2-40B4-BE49-F238E27FC236}">
                <a16:creationId xmlns:a16="http://schemas.microsoft.com/office/drawing/2014/main" id="{3679BC78-4B46-4CF5-AA70-A510A2C78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cxnSp>
        <p:nvCxnSpPr>
          <p:cNvPr id="8" name="Straight Arrow Connector 7">
            <a:extLst>
              <a:ext uri="{FF2B5EF4-FFF2-40B4-BE49-F238E27FC236}">
                <a16:creationId xmlns:a16="http://schemas.microsoft.com/office/drawing/2014/main" id="{5DA575F2-DCA0-4C1B-B5C0-A05D0A9BF23E}"/>
              </a:ext>
            </a:extLst>
          </p:cNvPr>
          <p:cNvCxnSpPr/>
          <p:nvPr/>
        </p:nvCxnSpPr>
        <p:spPr>
          <a:xfrm>
            <a:off x="1904983" y="1963937"/>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599490C7-D88D-33E7-3DED-0EC9AA52F2F3}"/>
              </a:ext>
            </a:extLst>
          </p:cNvPr>
          <p:cNvCxnSpPr/>
          <p:nvPr/>
        </p:nvCxnSpPr>
        <p:spPr>
          <a:xfrm>
            <a:off x="1904983" y="3890708"/>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5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6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Region 4 COVID-19 Numbers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20AED214-7798-4002-AAF4-B36235B1F7A1}"/>
              </a:ext>
            </a:extLst>
          </p:cNvPr>
          <p:cNvGraphicFramePr>
            <a:graphicFrameLocks/>
          </p:cNvGraphicFramePr>
          <p:nvPr/>
        </p:nvGraphicFramePr>
        <p:xfrm>
          <a:off x="2585455" y="2139484"/>
          <a:ext cx="7021091" cy="4172039"/>
        </p:xfrm>
        <a:graphic>
          <a:graphicData uri="http://schemas.openxmlformats.org/drawingml/2006/table">
            <a:tbl>
              <a:tblPr firstRow="1" bandRow="1">
                <a:tableStyleId>{8799B23B-EC83-4686-B30A-512413B5E67A}</a:tableStyleId>
              </a:tblPr>
              <a:tblGrid>
                <a:gridCol w="2228784">
                  <a:extLst>
                    <a:ext uri="{9D8B030D-6E8A-4147-A177-3AD203B41FA5}">
                      <a16:colId xmlns:a16="http://schemas.microsoft.com/office/drawing/2014/main" val="128951652"/>
                    </a:ext>
                  </a:extLst>
                </a:gridCol>
                <a:gridCol w="2555856">
                  <a:extLst>
                    <a:ext uri="{9D8B030D-6E8A-4147-A177-3AD203B41FA5}">
                      <a16:colId xmlns:a16="http://schemas.microsoft.com/office/drawing/2014/main" val="1738123873"/>
                    </a:ext>
                  </a:extLst>
                </a:gridCol>
                <a:gridCol w="2236451">
                  <a:extLst>
                    <a:ext uri="{9D8B030D-6E8A-4147-A177-3AD203B41FA5}">
                      <a16:colId xmlns:a16="http://schemas.microsoft.com/office/drawing/2014/main" val="1107288883"/>
                    </a:ext>
                  </a:extLst>
                </a:gridCol>
              </a:tblGrid>
              <a:tr h="416903">
                <a:tc>
                  <a:txBody>
                    <a:bodyPr/>
                    <a:lstStyle/>
                    <a:p>
                      <a:pPr algn="l" fontAlgn="b"/>
                      <a:r>
                        <a:rPr lang="en-US" sz="1900" b="1" u="none" strike="noStrike" dirty="0">
                          <a:effectLst/>
                        </a:rPr>
                        <a:t>County</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Cases</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Deaths</a:t>
                      </a:r>
                      <a:endParaRPr lang="en-US" sz="1900" b="1" i="0" u="none" strike="noStrike" dirty="0">
                        <a:solidFill>
                          <a:srgbClr val="FFFFFF"/>
                        </a:solidFill>
                        <a:effectLst/>
                        <a:latin typeface="Arial" panose="020B0604020202020204" pitchFamily="34" charset="0"/>
                      </a:endParaRPr>
                    </a:p>
                  </a:txBody>
                  <a:tcPr marL="10148" marR="10148" marT="10148" marB="0" anchor="b"/>
                </a:tc>
                <a:extLst>
                  <a:ext uri="{0D108BD9-81ED-4DB2-BD59-A6C34878D82A}">
                    <a16:rowId xmlns:a16="http://schemas.microsoft.com/office/drawing/2014/main" val="4102872554"/>
                  </a:ext>
                </a:extLst>
              </a:tr>
              <a:tr h="341376">
                <a:tc>
                  <a:txBody>
                    <a:bodyPr/>
                    <a:lstStyle/>
                    <a:p>
                      <a:pPr algn="l" fontAlgn="b"/>
                      <a:r>
                        <a:rPr lang="en-US" sz="1900" u="none" strike="noStrike" dirty="0">
                          <a:effectLst/>
                        </a:rPr>
                        <a:t>Allen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8,694</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127</a:t>
                      </a:r>
                    </a:p>
                  </a:txBody>
                  <a:tcPr marL="9525" marR="9525" marT="9525" marB="0" anchor="b"/>
                </a:tc>
                <a:extLst>
                  <a:ext uri="{0D108BD9-81ED-4DB2-BD59-A6C34878D82A}">
                    <a16:rowId xmlns:a16="http://schemas.microsoft.com/office/drawing/2014/main" val="4038580345"/>
                  </a:ext>
                </a:extLst>
              </a:tr>
              <a:tr h="341376">
                <a:tc>
                  <a:txBody>
                    <a:bodyPr/>
                    <a:lstStyle/>
                    <a:p>
                      <a:pPr algn="l" fontAlgn="b"/>
                      <a:r>
                        <a:rPr lang="en-US" sz="1900" u="none" strike="noStrike" dirty="0">
                          <a:effectLst/>
                        </a:rPr>
                        <a:t>Barren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17,832</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258</a:t>
                      </a:r>
                    </a:p>
                  </a:txBody>
                  <a:tcPr marL="9525" marR="9525" marT="9525" marB="0" anchor="b"/>
                </a:tc>
                <a:extLst>
                  <a:ext uri="{0D108BD9-81ED-4DB2-BD59-A6C34878D82A}">
                    <a16:rowId xmlns:a16="http://schemas.microsoft.com/office/drawing/2014/main" val="3226754246"/>
                  </a:ext>
                </a:extLst>
              </a:tr>
              <a:tr h="341376">
                <a:tc>
                  <a:txBody>
                    <a:bodyPr/>
                    <a:lstStyle/>
                    <a:p>
                      <a:pPr algn="l" fontAlgn="b"/>
                      <a:r>
                        <a:rPr lang="en-US" sz="1900" u="none" strike="noStrike" dirty="0">
                          <a:effectLst/>
                        </a:rPr>
                        <a:t>Butler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4,859</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62</a:t>
                      </a:r>
                    </a:p>
                  </a:txBody>
                  <a:tcPr marL="9525" marR="9525" marT="9525" marB="0" anchor="b"/>
                </a:tc>
                <a:extLst>
                  <a:ext uri="{0D108BD9-81ED-4DB2-BD59-A6C34878D82A}">
                    <a16:rowId xmlns:a16="http://schemas.microsoft.com/office/drawing/2014/main" val="3869662931"/>
                  </a:ext>
                </a:extLst>
              </a:tr>
              <a:tr h="341376">
                <a:tc>
                  <a:txBody>
                    <a:bodyPr/>
                    <a:lstStyle/>
                    <a:p>
                      <a:pPr algn="l" fontAlgn="b"/>
                      <a:r>
                        <a:rPr lang="en-US" sz="1900" u="none" strike="noStrike" dirty="0">
                          <a:effectLst/>
                        </a:rPr>
                        <a:t>Edmonson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3,377</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61</a:t>
                      </a:r>
                    </a:p>
                  </a:txBody>
                  <a:tcPr marL="9525" marR="9525" marT="9525" marB="0" anchor="b"/>
                </a:tc>
                <a:extLst>
                  <a:ext uri="{0D108BD9-81ED-4DB2-BD59-A6C34878D82A}">
                    <a16:rowId xmlns:a16="http://schemas.microsoft.com/office/drawing/2014/main" val="1362805033"/>
                  </a:ext>
                </a:extLst>
              </a:tr>
              <a:tr h="341376">
                <a:tc>
                  <a:txBody>
                    <a:bodyPr/>
                    <a:lstStyle/>
                    <a:p>
                      <a:pPr algn="l" fontAlgn="b"/>
                      <a:r>
                        <a:rPr lang="en-US" sz="1900" u="none" strike="noStrike" dirty="0">
                          <a:effectLst/>
                        </a:rPr>
                        <a:t>Hart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7,083</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112</a:t>
                      </a:r>
                    </a:p>
                  </a:txBody>
                  <a:tcPr marL="9525" marR="9525" marT="9525" marB="0" anchor="b"/>
                </a:tc>
                <a:extLst>
                  <a:ext uri="{0D108BD9-81ED-4DB2-BD59-A6C34878D82A}">
                    <a16:rowId xmlns:a16="http://schemas.microsoft.com/office/drawing/2014/main" val="1644093784"/>
                  </a:ext>
                </a:extLst>
              </a:tr>
              <a:tr h="341376">
                <a:tc>
                  <a:txBody>
                    <a:bodyPr/>
                    <a:lstStyle/>
                    <a:p>
                      <a:pPr algn="l" fontAlgn="b"/>
                      <a:r>
                        <a:rPr lang="en-US" sz="1900" u="none" strike="noStrike" dirty="0">
                          <a:effectLst/>
                        </a:rPr>
                        <a:t>Logan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10,596</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145</a:t>
                      </a:r>
                    </a:p>
                  </a:txBody>
                  <a:tcPr marL="9525" marR="9525" marT="9525" marB="0" anchor="b"/>
                </a:tc>
                <a:extLst>
                  <a:ext uri="{0D108BD9-81ED-4DB2-BD59-A6C34878D82A}">
                    <a16:rowId xmlns:a16="http://schemas.microsoft.com/office/drawing/2014/main" val="3143942933"/>
                  </a:ext>
                </a:extLst>
              </a:tr>
              <a:tr h="341376">
                <a:tc>
                  <a:txBody>
                    <a:bodyPr/>
                    <a:lstStyle/>
                    <a:p>
                      <a:pPr algn="l" fontAlgn="b"/>
                      <a:r>
                        <a:rPr lang="en-US" sz="1900" u="none" strike="noStrike" dirty="0">
                          <a:effectLst/>
                        </a:rPr>
                        <a:t>Metcalfe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3,832</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81</a:t>
                      </a:r>
                    </a:p>
                  </a:txBody>
                  <a:tcPr marL="9525" marR="9525" marT="9525" marB="0" anchor="b"/>
                </a:tc>
                <a:extLst>
                  <a:ext uri="{0D108BD9-81ED-4DB2-BD59-A6C34878D82A}">
                    <a16:rowId xmlns:a16="http://schemas.microsoft.com/office/drawing/2014/main" val="994029740"/>
                  </a:ext>
                </a:extLst>
              </a:tr>
              <a:tr h="341376">
                <a:tc>
                  <a:txBody>
                    <a:bodyPr/>
                    <a:lstStyle/>
                    <a:p>
                      <a:pPr algn="l" fontAlgn="b"/>
                      <a:r>
                        <a:rPr lang="en-US" sz="1900" u="none" strike="noStrike" dirty="0">
                          <a:effectLst/>
                        </a:rPr>
                        <a:t>Monroe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4,580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94</a:t>
                      </a:r>
                    </a:p>
                  </a:txBody>
                  <a:tcPr marL="9525" marR="9525" marT="9525" marB="0" anchor="b"/>
                </a:tc>
                <a:extLst>
                  <a:ext uri="{0D108BD9-81ED-4DB2-BD59-A6C34878D82A}">
                    <a16:rowId xmlns:a16="http://schemas.microsoft.com/office/drawing/2014/main" val="2467080400"/>
                  </a:ext>
                </a:extLst>
              </a:tr>
              <a:tr h="341376">
                <a:tc>
                  <a:txBody>
                    <a:bodyPr/>
                    <a:lstStyle/>
                    <a:p>
                      <a:pPr algn="l" fontAlgn="b"/>
                      <a:r>
                        <a:rPr lang="en-US" sz="1900" u="none" strike="noStrike" dirty="0">
                          <a:effectLst/>
                        </a:rPr>
                        <a:t>Simpson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7,737</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113</a:t>
                      </a:r>
                    </a:p>
                  </a:txBody>
                  <a:tcPr marL="9525" marR="9525" marT="9525" marB="0" anchor="b"/>
                </a:tc>
                <a:extLst>
                  <a:ext uri="{0D108BD9-81ED-4DB2-BD59-A6C34878D82A}">
                    <a16:rowId xmlns:a16="http://schemas.microsoft.com/office/drawing/2014/main" val="1683268989"/>
                  </a:ext>
                </a:extLst>
              </a:tr>
              <a:tr h="341376">
                <a:tc>
                  <a:txBody>
                    <a:bodyPr/>
                    <a:lstStyle/>
                    <a:p>
                      <a:pPr algn="l" fontAlgn="b"/>
                      <a:r>
                        <a:rPr lang="en-US" sz="1900" u="none" strike="noStrike" dirty="0">
                          <a:effectLst/>
                        </a:rPr>
                        <a:t>Warren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56,485</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444</a:t>
                      </a:r>
                    </a:p>
                  </a:txBody>
                  <a:tcPr marL="9525" marR="9525" marT="9525" marB="0" anchor="b"/>
                </a:tc>
                <a:extLst>
                  <a:ext uri="{0D108BD9-81ED-4DB2-BD59-A6C34878D82A}">
                    <a16:rowId xmlns:a16="http://schemas.microsoft.com/office/drawing/2014/main" val="1085448084"/>
                  </a:ext>
                </a:extLst>
              </a:tr>
              <a:tr h="341376">
                <a:tc>
                  <a:txBody>
                    <a:bodyPr/>
                    <a:lstStyle/>
                    <a:p>
                      <a:pPr algn="l" fontAlgn="b"/>
                      <a:r>
                        <a:rPr lang="en-US" sz="1900" b="1" u="none" strike="noStrike" dirty="0">
                          <a:effectLst/>
                        </a:rPr>
                        <a:t>Total:</a:t>
                      </a:r>
                      <a:endParaRPr lang="en-US" sz="1900" b="1"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125,075</a:t>
                      </a:r>
                    </a:p>
                  </a:txBody>
                  <a:tcPr marL="9525" marR="9525" marT="9525"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1,497</a:t>
                      </a:r>
                    </a:p>
                  </a:txBody>
                  <a:tcPr marL="9525" marR="9525" marT="9525" marB="0" anchor="b"/>
                </a:tc>
                <a:extLst>
                  <a:ext uri="{0D108BD9-81ED-4DB2-BD59-A6C34878D82A}">
                    <a16:rowId xmlns:a16="http://schemas.microsoft.com/office/drawing/2014/main" val="2233246492"/>
                  </a:ext>
                </a:extLst>
              </a:tr>
            </a:tbl>
          </a:graphicData>
        </a:graphic>
      </p:graphicFrame>
    </p:spTree>
    <p:extLst>
      <p:ext uri="{BB962C8B-B14F-4D97-AF65-F5344CB8AC3E}">
        <p14:creationId xmlns:p14="http://schemas.microsoft.com/office/powerpoint/2010/main" val="169148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dirty="0">
                <a:solidFill>
                  <a:schemeClr val="tx1"/>
                </a:solidFill>
                <a:latin typeface="+mj-lt"/>
                <a:ea typeface="+mj-ea"/>
                <a:cs typeface="+mj-cs"/>
              </a:rPr>
              <a:t>Barren River Reportable Disease 2023 Year to Date</a:t>
            </a: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Inserted picture RelID:1">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338151" y="2198019"/>
            <a:ext cx="11284691" cy="4052311"/>
          </a:xfrm>
          <a:prstGeom prst="rect">
            <a:avLst/>
          </a:prstGeom>
          <a:ln w="12700">
            <a:solidFill>
              <a:srgbClr val="000000"/>
            </a:solidFill>
            <a:prstDash val="solid"/>
          </a:ln>
        </p:spPr>
      </p:pic>
    </p:spTree>
    <p:extLst>
      <p:ext uri="{BB962C8B-B14F-4D97-AF65-F5344CB8AC3E}">
        <p14:creationId xmlns:p14="http://schemas.microsoft.com/office/powerpoint/2010/main" val="349312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dirty="0">
                <a:solidFill>
                  <a:schemeClr val="tx1"/>
                </a:solidFill>
                <a:latin typeface="+mj-lt"/>
                <a:ea typeface="+mj-ea"/>
                <a:cs typeface="+mj-cs"/>
              </a:rPr>
              <a:t>Syndromic Data: </a:t>
            </a:r>
            <a:r>
              <a:rPr lang="en-US" sz="2800" dirty="0"/>
              <a:t>ED Visits for Overdose</a:t>
            </a:r>
            <a:endParaRPr lang="en-US" sz="2800" kern="1200" dirty="0">
              <a:solidFill>
                <a:schemeClr val="tx1"/>
              </a:solidFill>
              <a:latin typeface="+mj-lt"/>
              <a:ea typeface="+mj-ea"/>
              <a:cs typeface="+mj-cs"/>
            </a:endParaRP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text, indoor&#10;&#10;Description automatically generated">
            <a:extLst>
              <a:ext uri="{FF2B5EF4-FFF2-40B4-BE49-F238E27FC236}">
                <a16:creationId xmlns:a16="http://schemas.microsoft.com/office/drawing/2014/main" id="{84D46E60-74F7-0C86-A4B9-B7016D13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242" y="2144885"/>
            <a:ext cx="9323516" cy="4402772"/>
          </a:xfrm>
          <a:prstGeom prst="rect">
            <a:avLst/>
          </a:prstGeom>
        </p:spPr>
      </p:pic>
    </p:spTree>
    <p:extLst>
      <p:ext uri="{BB962C8B-B14F-4D97-AF65-F5344CB8AC3E}">
        <p14:creationId xmlns:p14="http://schemas.microsoft.com/office/powerpoint/2010/main" val="68730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dirty="0">
                <a:solidFill>
                  <a:schemeClr val="tx1"/>
                </a:solidFill>
                <a:latin typeface="+mj-lt"/>
                <a:ea typeface="+mj-ea"/>
                <a:cs typeface="+mj-cs"/>
              </a:rPr>
              <a:t>Syndromic Data: </a:t>
            </a:r>
            <a:r>
              <a:rPr lang="en-US" sz="2800" dirty="0"/>
              <a:t>ED Visits for Overdose</a:t>
            </a:r>
            <a:endParaRPr lang="en-US" sz="2800" kern="1200" dirty="0">
              <a:solidFill>
                <a:schemeClr val="tx1"/>
              </a:solidFill>
              <a:latin typeface="+mj-lt"/>
              <a:ea typeface="+mj-ea"/>
              <a:cs typeface="+mj-cs"/>
            </a:endParaRP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C6A99E9-D259-876C-56AF-51CFEC5DC25B}"/>
              </a:ext>
            </a:extLst>
          </p:cNvPr>
          <p:cNvPicPr>
            <a:picLocks noChangeAspect="1"/>
          </p:cNvPicPr>
          <p:nvPr/>
        </p:nvPicPr>
        <p:blipFill>
          <a:blip r:embed="rId3"/>
          <a:stretch>
            <a:fillRect/>
          </a:stretch>
        </p:blipFill>
        <p:spPr>
          <a:xfrm>
            <a:off x="9542977" y="2998644"/>
            <a:ext cx="1333500" cy="1962150"/>
          </a:xfrm>
          <a:prstGeom prst="rect">
            <a:avLst/>
          </a:prstGeom>
        </p:spPr>
      </p:pic>
      <p:pic>
        <p:nvPicPr>
          <p:cNvPr id="7" name="Picture 6">
            <a:extLst>
              <a:ext uri="{FF2B5EF4-FFF2-40B4-BE49-F238E27FC236}">
                <a16:creationId xmlns:a16="http://schemas.microsoft.com/office/drawing/2014/main" id="{9CD79674-3E3C-108C-0D19-3124226001BB}"/>
              </a:ext>
            </a:extLst>
          </p:cNvPr>
          <p:cNvPicPr>
            <a:picLocks noChangeAspect="1"/>
          </p:cNvPicPr>
          <p:nvPr/>
        </p:nvPicPr>
        <p:blipFill>
          <a:blip r:embed="rId4"/>
          <a:stretch>
            <a:fillRect/>
          </a:stretch>
        </p:blipFill>
        <p:spPr>
          <a:xfrm>
            <a:off x="2483110" y="2295790"/>
            <a:ext cx="6545518" cy="4251867"/>
          </a:xfrm>
          <a:prstGeom prst="rect">
            <a:avLst/>
          </a:prstGeom>
        </p:spPr>
      </p:pic>
    </p:spTree>
    <p:extLst>
      <p:ext uri="{BB962C8B-B14F-4D97-AF65-F5344CB8AC3E}">
        <p14:creationId xmlns:p14="http://schemas.microsoft.com/office/powerpoint/2010/main" val="421193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dirty="0">
                <a:solidFill>
                  <a:schemeClr val="tx1"/>
                </a:solidFill>
                <a:latin typeface="+mj-lt"/>
                <a:ea typeface="+mj-ea"/>
                <a:cs typeface="+mj-cs"/>
              </a:rPr>
              <a:t>Syndromic Data: </a:t>
            </a:r>
            <a:r>
              <a:rPr lang="en-US" sz="2800" dirty="0"/>
              <a:t>ED Visits for Heat Related Injuries</a:t>
            </a:r>
            <a:endParaRPr lang="en-US" sz="2800" kern="1200" dirty="0">
              <a:solidFill>
                <a:schemeClr val="tx1"/>
              </a:solidFill>
              <a:latin typeface="+mj-lt"/>
              <a:ea typeface="+mj-ea"/>
              <a:cs typeface="+mj-cs"/>
            </a:endParaRP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Graphical user interface, chart&#10;&#10;Description automatically generated">
            <a:extLst>
              <a:ext uri="{FF2B5EF4-FFF2-40B4-BE49-F238E27FC236}">
                <a16:creationId xmlns:a16="http://schemas.microsoft.com/office/drawing/2014/main" id="{D6191D48-FB8A-69C6-3587-B4A86D318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208" y="2125679"/>
            <a:ext cx="9370141" cy="4421978"/>
          </a:xfrm>
          <a:prstGeom prst="rect">
            <a:avLst/>
          </a:prstGeom>
        </p:spPr>
      </p:pic>
    </p:spTree>
    <p:extLst>
      <p:ext uri="{BB962C8B-B14F-4D97-AF65-F5344CB8AC3E}">
        <p14:creationId xmlns:p14="http://schemas.microsoft.com/office/powerpoint/2010/main" val="189659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87140"/>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22788</TotalTime>
  <Words>559</Words>
  <Application>Microsoft Office PowerPoint</Application>
  <PresentationFormat>Widescreen</PresentationFormat>
  <Paragraphs>131</Paragraphs>
  <Slides>13</Slides>
  <Notes>6</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13</vt:i4>
      </vt:variant>
    </vt:vector>
  </HeadingPairs>
  <TitlesOfParts>
    <vt:vector size="33" baseType="lpstr">
      <vt:lpstr>Arial</vt:lpstr>
      <vt:lpstr>Calibri</vt:lpstr>
      <vt:lpstr>Calibri Light</vt:lpstr>
      <vt:lpstr>Courier New</vt:lpstr>
      <vt:lpstr>Gill Sans MT</vt:lpstr>
      <vt:lpstr>Gotham Bold</vt:lpstr>
      <vt:lpstr>Gotham Medium</vt:lpstr>
      <vt:lpstr>Grandview</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1_Office Theme</vt:lpstr>
      <vt:lpstr>PowerPoint Presentation</vt:lpstr>
      <vt:lpstr>PowerPoint Presentation</vt:lpstr>
      <vt:lpstr>HEART Coalition EPI Report</vt:lpstr>
      <vt:lpstr>Region 4 COVID-19 Numbers</vt:lpstr>
      <vt:lpstr>Barren River Reportable Disease 2023 Year to Date</vt:lpstr>
      <vt:lpstr>Syndromic Data: ED Visits for Overdose</vt:lpstr>
      <vt:lpstr>Syndromic Data: ED Visits for Overdose</vt:lpstr>
      <vt:lpstr>Syndromic Data: ED Visits for Heat Related Injuries</vt:lpstr>
      <vt:lpstr>Contact</vt:lpstr>
      <vt:lpstr>Michael Webster Bowling Green Fire Department  HAZMAT Team Response Capabilities  for the HEART Region</vt:lpstr>
      <vt:lpstr>Miscellaneous/Questions</vt:lpstr>
      <vt:lpstr>Important dates!</vt:lpstr>
      <vt:lpstr>Next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268</cp:revision>
  <cp:lastPrinted>2023-05-11T13:10:24Z</cp:lastPrinted>
  <dcterms:created xsi:type="dcterms:W3CDTF">2021-10-11T22:05:15Z</dcterms:created>
  <dcterms:modified xsi:type="dcterms:W3CDTF">2023-08-08T00:58:54Z</dcterms:modified>
</cp:coreProperties>
</file>