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5" r:id="rId2"/>
    <p:sldMasterId id="2147484027" r:id="rId3"/>
    <p:sldMasterId id="2147484029" r:id="rId4"/>
    <p:sldMasterId id="2147484031" r:id="rId5"/>
    <p:sldMasterId id="2147484032" r:id="rId6"/>
    <p:sldMasterId id="2147484034" r:id="rId7"/>
    <p:sldMasterId id="2147484035" r:id="rId8"/>
    <p:sldMasterId id="2147484036" r:id="rId9"/>
    <p:sldMasterId id="2147484038" r:id="rId10"/>
    <p:sldMasterId id="2147484054" r:id="rId11"/>
  </p:sldMasterIdLst>
  <p:notesMasterIdLst>
    <p:notesMasterId r:id="rId34"/>
  </p:notesMasterIdLst>
  <p:sldIdLst>
    <p:sldId id="333" r:id="rId12"/>
    <p:sldId id="311" r:id="rId13"/>
    <p:sldId id="256" r:id="rId14"/>
    <p:sldId id="260" r:id="rId15"/>
    <p:sldId id="266" r:id="rId16"/>
    <p:sldId id="264" r:id="rId17"/>
    <p:sldId id="265" r:id="rId18"/>
    <p:sldId id="262" r:id="rId19"/>
    <p:sldId id="312" r:id="rId20"/>
    <p:sldId id="336" r:id="rId21"/>
    <p:sldId id="337" r:id="rId22"/>
    <p:sldId id="338" r:id="rId23"/>
    <p:sldId id="339" r:id="rId24"/>
    <p:sldId id="340" r:id="rId25"/>
    <p:sldId id="341" r:id="rId26"/>
    <p:sldId id="307" r:id="rId27"/>
    <p:sldId id="334" r:id="rId28"/>
    <p:sldId id="321" r:id="rId29"/>
    <p:sldId id="305" r:id="rId30"/>
    <p:sldId id="327" r:id="rId31"/>
    <p:sldId id="326"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Yvette G (CHFS DPH DPHPS)" initials="CYG(DD" lastIdx="3" clrIdx="0">
    <p:extLst>
      <p:ext uri="{19B8F6BF-5375-455C-9EA6-DF929625EA0E}">
        <p15:presenceInfo xmlns:p15="http://schemas.microsoft.com/office/powerpoint/2012/main" userId="S::yvette.coleman@ky.gov::319ed7f4-ac3f-41ca-83be-10159d9b23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2834A4"/>
    <a:srgbClr val="244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6" autoAdjust="0"/>
  </p:normalViewPr>
  <p:slideViewPr>
    <p:cSldViewPr snapToGrid="0">
      <p:cViewPr varScale="1">
        <p:scale>
          <a:sx n="109" d="100"/>
          <a:sy n="109" d="100"/>
        </p:scale>
        <p:origin x="672" y="108"/>
      </p:cViewPr>
      <p:guideLst/>
    </p:cSldViewPr>
  </p:slideViewPr>
  <p:outlineViewPr>
    <p:cViewPr>
      <p:scale>
        <a:sx n="33" d="100"/>
        <a:sy n="33" d="100"/>
      </p:scale>
      <p:origin x="0" y="-7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brdhdfs1\users\CD%20Team\Epi%20India%20Martinez\Misc%20Reports\03.09.2023%20HEART%20Coalition\Flu%20Data%202022-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Confirmed Flu Cases for 2022-2023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'Confirmed Flu Cases'!$B$1:$V$1</c:f>
              <c:strCache>
                <c:ptCount val="21"/>
                <c:pt idx="0">
                  <c:v>MMWR 40</c:v>
                </c:pt>
                <c:pt idx="1">
                  <c:v>MMWR 41</c:v>
                </c:pt>
                <c:pt idx="2">
                  <c:v>MMWR 42</c:v>
                </c:pt>
                <c:pt idx="3">
                  <c:v>MMWR 43</c:v>
                </c:pt>
                <c:pt idx="4">
                  <c:v>MMWR 44</c:v>
                </c:pt>
                <c:pt idx="5">
                  <c:v>MMWR 45</c:v>
                </c:pt>
                <c:pt idx="6">
                  <c:v>MMWR 46</c:v>
                </c:pt>
                <c:pt idx="7">
                  <c:v>MMWR 47</c:v>
                </c:pt>
                <c:pt idx="8">
                  <c:v>MMWR 48</c:v>
                </c:pt>
                <c:pt idx="9">
                  <c:v>MMWR 49</c:v>
                </c:pt>
                <c:pt idx="10">
                  <c:v>MMWR 50</c:v>
                </c:pt>
                <c:pt idx="11">
                  <c:v>MMWR 51</c:v>
                </c:pt>
                <c:pt idx="12">
                  <c:v>MMWR 52</c:v>
                </c:pt>
                <c:pt idx="13">
                  <c:v>MMWR 1</c:v>
                </c:pt>
                <c:pt idx="14">
                  <c:v>MMWR 2</c:v>
                </c:pt>
                <c:pt idx="15">
                  <c:v>MMWR 3</c:v>
                </c:pt>
                <c:pt idx="16">
                  <c:v>MMWR 4</c:v>
                </c:pt>
                <c:pt idx="17">
                  <c:v>MMWR 5</c:v>
                </c:pt>
                <c:pt idx="18">
                  <c:v>MMWR 6</c:v>
                </c:pt>
                <c:pt idx="19">
                  <c:v>MMWR 7</c:v>
                </c:pt>
                <c:pt idx="20">
                  <c:v>MMWR 8</c:v>
                </c:pt>
              </c:strCache>
            </c:strRef>
          </c:cat>
          <c:val>
            <c:numRef>
              <c:f>'Confirmed Flu Cases'!$B$12:$V$12</c:f>
              <c:numCache>
                <c:formatCode>General</c:formatCode>
                <c:ptCount val="21"/>
                <c:pt idx="0">
                  <c:v>20</c:v>
                </c:pt>
                <c:pt idx="1">
                  <c:v>24</c:v>
                </c:pt>
                <c:pt idx="2">
                  <c:v>66</c:v>
                </c:pt>
                <c:pt idx="3">
                  <c:v>153</c:v>
                </c:pt>
                <c:pt idx="4">
                  <c:v>380</c:v>
                </c:pt>
                <c:pt idx="5">
                  <c:v>368</c:v>
                </c:pt>
                <c:pt idx="6">
                  <c:v>366</c:v>
                </c:pt>
                <c:pt idx="7">
                  <c:v>669</c:v>
                </c:pt>
                <c:pt idx="8">
                  <c:v>749</c:v>
                </c:pt>
                <c:pt idx="9">
                  <c:v>532</c:v>
                </c:pt>
                <c:pt idx="10">
                  <c:v>295</c:v>
                </c:pt>
                <c:pt idx="11">
                  <c:v>141</c:v>
                </c:pt>
                <c:pt idx="12">
                  <c:v>129</c:v>
                </c:pt>
                <c:pt idx="13">
                  <c:v>67</c:v>
                </c:pt>
                <c:pt idx="14">
                  <c:v>41</c:v>
                </c:pt>
                <c:pt idx="15">
                  <c:v>36</c:v>
                </c:pt>
                <c:pt idx="16">
                  <c:v>11</c:v>
                </c:pt>
                <c:pt idx="17">
                  <c:v>8</c:v>
                </c:pt>
                <c:pt idx="18">
                  <c:v>10</c:v>
                </c:pt>
                <c:pt idx="19">
                  <c:v>8</c:v>
                </c:pt>
                <c:pt idx="20">
                  <c:v>6</c:v>
                </c:pt>
              </c:numCache>
            </c:numRef>
          </c:val>
          <c:extLst>
            <c:ext xmlns:c16="http://schemas.microsoft.com/office/drawing/2014/chart" uri="{C3380CC4-5D6E-409C-BE32-E72D297353CC}">
              <c16:uniqueId val="{00000000-4614-4785-9C97-02CF9047266B}"/>
            </c:ext>
          </c:extLst>
        </c:ser>
        <c:dLbls>
          <c:showLegendKey val="0"/>
          <c:showVal val="0"/>
          <c:showCatName val="0"/>
          <c:showSerName val="0"/>
          <c:showPercent val="0"/>
          <c:showBubbleSize val="0"/>
        </c:dLbls>
        <c:gapWidth val="219"/>
        <c:overlap val="-27"/>
        <c:axId val="668871967"/>
        <c:axId val="668884031"/>
      </c:barChart>
      <c:catAx>
        <c:axId val="66887196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MMWR Week</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8884031"/>
        <c:crosses val="autoZero"/>
        <c:auto val="1"/>
        <c:lblAlgn val="ctr"/>
        <c:lblOffset val="100"/>
        <c:noMultiLvlLbl val="0"/>
      </c:catAx>
      <c:valAx>
        <c:axId val="6688840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 Confirmed</a:t>
                </a:r>
                <a:r>
                  <a:rPr lang="en-US" sz="1400" baseline="0" dirty="0"/>
                  <a:t> Flu Cases</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887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5CB2B-E1F8-457E-94CF-E14D919E6093}"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1026868B-6B1E-40A5-9C20-9D196E2E7E18}">
      <dgm:prSet/>
      <dgm:spPr/>
      <dgm:t>
        <a:bodyPr/>
        <a:lstStyle/>
        <a:p>
          <a:r>
            <a:rPr lang="en-US" dirty="0"/>
            <a:t>Regional Epi: Kristen Eggles </a:t>
          </a:r>
        </a:p>
      </dgm:t>
    </dgm:pt>
    <dgm:pt modelId="{1CE885E2-5EFA-4A28-8657-9EFEF8B44433}" type="parTrans" cxnId="{5A24DBC2-9737-45AC-B74B-1F0551500855}">
      <dgm:prSet/>
      <dgm:spPr/>
      <dgm:t>
        <a:bodyPr/>
        <a:lstStyle/>
        <a:p>
          <a:endParaRPr lang="en-US"/>
        </a:p>
      </dgm:t>
    </dgm:pt>
    <dgm:pt modelId="{FB6DF09D-86D8-4152-9A0B-7A41E1337A66}" type="sibTrans" cxnId="{5A24DBC2-9737-45AC-B74B-1F0551500855}">
      <dgm:prSet/>
      <dgm:spPr/>
      <dgm:t>
        <a:bodyPr/>
        <a:lstStyle/>
        <a:p>
          <a:endParaRPr lang="en-US"/>
        </a:p>
      </dgm:t>
    </dgm:pt>
    <dgm:pt modelId="{B8BCA8E6-63CF-47A9-88D9-4D16B58D282F}">
      <dgm:prSet/>
      <dgm:spPr/>
      <dgm:t>
        <a:bodyPr/>
        <a:lstStyle/>
        <a:p>
          <a:r>
            <a:rPr lang="en-US" dirty="0">
              <a:hlinkClick xmlns:r="http://schemas.openxmlformats.org/officeDocument/2006/relationships" r:id="rId1"/>
            </a:rPr>
            <a:t>Kristen.Eggles@ky.gov</a:t>
          </a:r>
          <a:endParaRPr lang="en-US" dirty="0"/>
        </a:p>
      </dgm:t>
    </dgm:pt>
    <dgm:pt modelId="{3C4E0C04-DC6C-41F1-9606-41FB3160CC1A}" type="parTrans" cxnId="{227C6C4E-53EB-4D7D-AB30-D80A26A52A1F}">
      <dgm:prSet/>
      <dgm:spPr/>
      <dgm:t>
        <a:bodyPr/>
        <a:lstStyle/>
        <a:p>
          <a:endParaRPr lang="en-US"/>
        </a:p>
      </dgm:t>
    </dgm:pt>
    <dgm:pt modelId="{78E7E44B-6F7B-4FBA-9B6F-1A4917C9DD05}" type="sibTrans" cxnId="{227C6C4E-53EB-4D7D-AB30-D80A26A52A1F}">
      <dgm:prSet/>
      <dgm:spPr/>
      <dgm:t>
        <a:bodyPr/>
        <a:lstStyle/>
        <a:p>
          <a:endParaRPr lang="en-US"/>
        </a:p>
      </dgm:t>
    </dgm:pt>
    <dgm:pt modelId="{C72CE8E1-9B13-420E-93DF-562E7AACD347}">
      <dgm:prSet/>
      <dgm:spPr/>
      <dgm:t>
        <a:bodyPr/>
        <a:lstStyle/>
        <a:p>
          <a:r>
            <a:rPr lang="en-US" dirty="0"/>
            <a:t>Ext. 262</a:t>
          </a:r>
        </a:p>
      </dgm:t>
    </dgm:pt>
    <dgm:pt modelId="{1B21523E-9AD1-4C62-848B-774A02F5E0AB}" type="parTrans" cxnId="{24336290-88B7-4997-BECB-8FC43156B74D}">
      <dgm:prSet/>
      <dgm:spPr/>
      <dgm:t>
        <a:bodyPr/>
        <a:lstStyle/>
        <a:p>
          <a:endParaRPr lang="en-US"/>
        </a:p>
      </dgm:t>
    </dgm:pt>
    <dgm:pt modelId="{D2295D41-0FCE-4423-85D6-5CD8AE5F1815}" type="sibTrans" cxnId="{24336290-88B7-4997-BECB-8FC43156B74D}">
      <dgm:prSet/>
      <dgm:spPr/>
      <dgm:t>
        <a:bodyPr/>
        <a:lstStyle/>
        <a:p>
          <a:endParaRPr lang="en-US"/>
        </a:p>
      </dgm:t>
    </dgm:pt>
    <dgm:pt modelId="{8954F0F5-FA00-4F1A-9E2A-58E64C5E9A6B}">
      <dgm:prSet/>
      <dgm:spPr/>
      <dgm:t>
        <a:bodyPr/>
        <a:lstStyle/>
        <a:p>
          <a:r>
            <a:rPr lang="en-US" dirty="0"/>
            <a:t>District Epi: India Martinez</a:t>
          </a:r>
        </a:p>
      </dgm:t>
    </dgm:pt>
    <dgm:pt modelId="{A488331F-3DB9-4295-A057-200ED87B32CF}" type="parTrans" cxnId="{E5B1BE5F-A3D4-4A32-8A5C-17F20F3269DD}">
      <dgm:prSet/>
      <dgm:spPr/>
      <dgm:t>
        <a:bodyPr/>
        <a:lstStyle/>
        <a:p>
          <a:endParaRPr lang="en-US"/>
        </a:p>
      </dgm:t>
    </dgm:pt>
    <dgm:pt modelId="{28442F12-79EE-480B-8581-B09B7520FAF2}" type="sibTrans" cxnId="{E5B1BE5F-A3D4-4A32-8A5C-17F20F3269DD}">
      <dgm:prSet/>
      <dgm:spPr/>
      <dgm:t>
        <a:bodyPr/>
        <a:lstStyle/>
        <a:p>
          <a:endParaRPr lang="en-US"/>
        </a:p>
      </dgm:t>
    </dgm:pt>
    <dgm:pt modelId="{DD537BEB-05E7-4387-8F3E-3D5088CD66DE}">
      <dgm:prSet/>
      <dgm:spPr/>
      <dgm:t>
        <a:bodyPr/>
        <a:lstStyle/>
        <a:p>
          <a:r>
            <a:rPr lang="en-US" dirty="0">
              <a:hlinkClick xmlns:r="http://schemas.openxmlformats.org/officeDocument/2006/relationships" r:id="rId2"/>
            </a:rPr>
            <a:t>India.Martinez@barrenriverhealth.org</a:t>
          </a:r>
          <a:endParaRPr lang="en-US" dirty="0"/>
        </a:p>
      </dgm:t>
    </dgm:pt>
    <dgm:pt modelId="{295A35DF-F71E-43FD-B672-8BAFDE434769}" type="parTrans" cxnId="{27F5FCA0-C441-4FCC-8B3B-27DA0FCB0C58}">
      <dgm:prSet/>
      <dgm:spPr/>
      <dgm:t>
        <a:bodyPr/>
        <a:lstStyle/>
        <a:p>
          <a:endParaRPr lang="en-US"/>
        </a:p>
      </dgm:t>
    </dgm:pt>
    <dgm:pt modelId="{9284E3BE-A5FC-47F7-937A-C044F568C0ED}" type="sibTrans" cxnId="{27F5FCA0-C441-4FCC-8B3B-27DA0FCB0C58}">
      <dgm:prSet/>
      <dgm:spPr/>
      <dgm:t>
        <a:bodyPr/>
        <a:lstStyle/>
        <a:p>
          <a:endParaRPr lang="en-US"/>
        </a:p>
      </dgm:t>
    </dgm:pt>
    <dgm:pt modelId="{29B63B0E-2173-4C0A-825D-68EFB093B832}">
      <dgm:prSet/>
      <dgm:spPr/>
      <dgm:t>
        <a:bodyPr/>
        <a:lstStyle/>
        <a:p>
          <a:r>
            <a:rPr lang="en-US" dirty="0"/>
            <a:t>Ext. 105</a:t>
          </a:r>
        </a:p>
      </dgm:t>
    </dgm:pt>
    <dgm:pt modelId="{B7FF473B-D9E2-4775-8A81-A64454D1354D}" type="parTrans" cxnId="{CEB8B812-BF8F-487B-BD5B-2BDCA0498FA2}">
      <dgm:prSet/>
      <dgm:spPr/>
      <dgm:t>
        <a:bodyPr/>
        <a:lstStyle/>
        <a:p>
          <a:endParaRPr lang="en-US"/>
        </a:p>
      </dgm:t>
    </dgm:pt>
    <dgm:pt modelId="{B08A98A7-D47E-42C3-BE37-D59C40012C83}" type="sibTrans" cxnId="{CEB8B812-BF8F-487B-BD5B-2BDCA0498FA2}">
      <dgm:prSet/>
      <dgm:spPr/>
      <dgm:t>
        <a:bodyPr/>
        <a:lstStyle/>
        <a:p>
          <a:endParaRPr lang="en-US"/>
        </a:p>
      </dgm:t>
    </dgm:pt>
    <dgm:pt modelId="{63529F29-F144-495B-BD62-D9B6F2D7AE58}" type="pres">
      <dgm:prSet presAssocID="{E285CB2B-E1F8-457E-94CF-E14D919E6093}" presName="linear" presStyleCnt="0">
        <dgm:presLayoutVars>
          <dgm:dir/>
          <dgm:animLvl val="lvl"/>
          <dgm:resizeHandles val="exact"/>
        </dgm:presLayoutVars>
      </dgm:prSet>
      <dgm:spPr/>
    </dgm:pt>
    <dgm:pt modelId="{DDC0D550-35C7-40C7-B6C9-6EC6B8414D24}" type="pres">
      <dgm:prSet presAssocID="{1026868B-6B1E-40A5-9C20-9D196E2E7E18}" presName="parentLin" presStyleCnt="0"/>
      <dgm:spPr/>
    </dgm:pt>
    <dgm:pt modelId="{FC98EF43-16AD-495C-8826-C039E4579E87}" type="pres">
      <dgm:prSet presAssocID="{1026868B-6B1E-40A5-9C20-9D196E2E7E18}" presName="parentLeftMargin" presStyleLbl="node1" presStyleIdx="0" presStyleCnt="2"/>
      <dgm:spPr/>
    </dgm:pt>
    <dgm:pt modelId="{662761AC-C65D-4975-8CA9-1CD5F2332F78}" type="pres">
      <dgm:prSet presAssocID="{1026868B-6B1E-40A5-9C20-9D196E2E7E18}" presName="parentText" presStyleLbl="node1" presStyleIdx="0" presStyleCnt="2">
        <dgm:presLayoutVars>
          <dgm:chMax val="0"/>
          <dgm:bulletEnabled val="1"/>
        </dgm:presLayoutVars>
      </dgm:prSet>
      <dgm:spPr/>
    </dgm:pt>
    <dgm:pt modelId="{857B66D0-7944-4C19-BD14-243CA4E7655B}" type="pres">
      <dgm:prSet presAssocID="{1026868B-6B1E-40A5-9C20-9D196E2E7E18}" presName="negativeSpace" presStyleCnt="0"/>
      <dgm:spPr/>
    </dgm:pt>
    <dgm:pt modelId="{B4384C4A-6AB1-4A5D-9736-4E0C4D46D426}" type="pres">
      <dgm:prSet presAssocID="{1026868B-6B1E-40A5-9C20-9D196E2E7E18}" presName="childText" presStyleLbl="conFgAcc1" presStyleIdx="0" presStyleCnt="2">
        <dgm:presLayoutVars>
          <dgm:bulletEnabled val="1"/>
        </dgm:presLayoutVars>
      </dgm:prSet>
      <dgm:spPr/>
    </dgm:pt>
    <dgm:pt modelId="{4F24926C-34B1-44DC-A492-8B2CA71BD920}" type="pres">
      <dgm:prSet presAssocID="{FB6DF09D-86D8-4152-9A0B-7A41E1337A66}" presName="spaceBetweenRectangles" presStyleCnt="0"/>
      <dgm:spPr/>
    </dgm:pt>
    <dgm:pt modelId="{C73A3FCC-E37A-4AC9-9296-2EA2BF3B4ACC}" type="pres">
      <dgm:prSet presAssocID="{8954F0F5-FA00-4F1A-9E2A-58E64C5E9A6B}" presName="parentLin" presStyleCnt="0"/>
      <dgm:spPr/>
    </dgm:pt>
    <dgm:pt modelId="{E9A8DFE5-76F6-4DF0-A23A-90C98605988B}" type="pres">
      <dgm:prSet presAssocID="{8954F0F5-FA00-4F1A-9E2A-58E64C5E9A6B}" presName="parentLeftMargin" presStyleLbl="node1" presStyleIdx="0" presStyleCnt="2"/>
      <dgm:spPr/>
    </dgm:pt>
    <dgm:pt modelId="{0E855E36-B58B-45B8-A3D8-949B770DB796}" type="pres">
      <dgm:prSet presAssocID="{8954F0F5-FA00-4F1A-9E2A-58E64C5E9A6B}" presName="parentText" presStyleLbl="node1" presStyleIdx="1" presStyleCnt="2">
        <dgm:presLayoutVars>
          <dgm:chMax val="0"/>
          <dgm:bulletEnabled val="1"/>
        </dgm:presLayoutVars>
      </dgm:prSet>
      <dgm:spPr/>
    </dgm:pt>
    <dgm:pt modelId="{615C5AD1-C691-4279-BDDB-DE3065BA77A7}" type="pres">
      <dgm:prSet presAssocID="{8954F0F5-FA00-4F1A-9E2A-58E64C5E9A6B}" presName="negativeSpace" presStyleCnt="0"/>
      <dgm:spPr/>
    </dgm:pt>
    <dgm:pt modelId="{06CF2291-BEF1-4AD6-8D7B-804C25CCE3B4}" type="pres">
      <dgm:prSet presAssocID="{8954F0F5-FA00-4F1A-9E2A-58E64C5E9A6B}" presName="childText" presStyleLbl="conFgAcc1" presStyleIdx="1" presStyleCnt="2">
        <dgm:presLayoutVars>
          <dgm:bulletEnabled val="1"/>
        </dgm:presLayoutVars>
      </dgm:prSet>
      <dgm:spPr/>
    </dgm:pt>
  </dgm:ptLst>
  <dgm:cxnLst>
    <dgm:cxn modelId="{C4EA9605-143B-49B9-964C-229632549FBF}" type="presOf" srcId="{1026868B-6B1E-40A5-9C20-9D196E2E7E18}" destId="{662761AC-C65D-4975-8CA9-1CD5F2332F78}" srcOrd="1" destOrd="0" presId="urn:microsoft.com/office/officeart/2005/8/layout/list1"/>
    <dgm:cxn modelId="{CEB8B812-BF8F-487B-BD5B-2BDCA0498FA2}" srcId="{8954F0F5-FA00-4F1A-9E2A-58E64C5E9A6B}" destId="{29B63B0E-2173-4C0A-825D-68EFB093B832}" srcOrd="1" destOrd="0" parTransId="{B7FF473B-D9E2-4775-8A81-A64454D1354D}" sibTransId="{B08A98A7-D47E-42C3-BE37-D59C40012C83}"/>
    <dgm:cxn modelId="{7DF7AA24-F9EF-4B74-A714-53DD4BC01F52}" type="presOf" srcId="{8954F0F5-FA00-4F1A-9E2A-58E64C5E9A6B}" destId="{E9A8DFE5-76F6-4DF0-A23A-90C98605988B}" srcOrd="0" destOrd="0" presId="urn:microsoft.com/office/officeart/2005/8/layout/list1"/>
    <dgm:cxn modelId="{75843529-10B1-4240-B006-68D4D2CC374D}" type="presOf" srcId="{B8BCA8E6-63CF-47A9-88D9-4D16B58D282F}" destId="{B4384C4A-6AB1-4A5D-9736-4E0C4D46D426}" srcOrd="0" destOrd="0" presId="urn:microsoft.com/office/officeart/2005/8/layout/list1"/>
    <dgm:cxn modelId="{E5B1BE5F-A3D4-4A32-8A5C-17F20F3269DD}" srcId="{E285CB2B-E1F8-457E-94CF-E14D919E6093}" destId="{8954F0F5-FA00-4F1A-9E2A-58E64C5E9A6B}" srcOrd="1" destOrd="0" parTransId="{A488331F-3DB9-4295-A057-200ED87B32CF}" sibTransId="{28442F12-79EE-480B-8581-B09B7520FAF2}"/>
    <dgm:cxn modelId="{3BFE3849-4EAF-47FE-9024-FE8F6CF78BEF}" type="presOf" srcId="{29B63B0E-2173-4C0A-825D-68EFB093B832}" destId="{06CF2291-BEF1-4AD6-8D7B-804C25CCE3B4}" srcOrd="0" destOrd="1" presId="urn:microsoft.com/office/officeart/2005/8/layout/list1"/>
    <dgm:cxn modelId="{463DFF6D-7EE5-4EDD-95B9-ECFE3F93C29B}" type="presOf" srcId="{E285CB2B-E1F8-457E-94CF-E14D919E6093}" destId="{63529F29-F144-495B-BD62-D9B6F2D7AE58}" srcOrd="0" destOrd="0" presId="urn:microsoft.com/office/officeart/2005/8/layout/list1"/>
    <dgm:cxn modelId="{227C6C4E-53EB-4D7D-AB30-D80A26A52A1F}" srcId="{1026868B-6B1E-40A5-9C20-9D196E2E7E18}" destId="{B8BCA8E6-63CF-47A9-88D9-4D16B58D282F}" srcOrd="0" destOrd="0" parTransId="{3C4E0C04-DC6C-41F1-9606-41FB3160CC1A}" sibTransId="{78E7E44B-6F7B-4FBA-9B6F-1A4917C9DD05}"/>
    <dgm:cxn modelId="{24336290-88B7-4997-BECB-8FC43156B74D}" srcId="{1026868B-6B1E-40A5-9C20-9D196E2E7E18}" destId="{C72CE8E1-9B13-420E-93DF-562E7AACD347}" srcOrd="1" destOrd="0" parTransId="{1B21523E-9AD1-4C62-848B-774A02F5E0AB}" sibTransId="{D2295D41-0FCE-4423-85D6-5CD8AE5F1815}"/>
    <dgm:cxn modelId="{27F5FCA0-C441-4FCC-8B3B-27DA0FCB0C58}" srcId="{8954F0F5-FA00-4F1A-9E2A-58E64C5E9A6B}" destId="{DD537BEB-05E7-4387-8F3E-3D5088CD66DE}" srcOrd="0" destOrd="0" parTransId="{295A35DF-F71E-43FD-B672-8BAFDE434769}" sibTransId="{9284E3BE-A5FC-47F7-937A-C044F568C0ED}"/>
    <dgm:cxn modelId="{DD2654B4-EB9C-48BD-AA7F-DB8FCF1C0EEC}" type="presOf" srcId="{1026868B-6B1E-40A5-9C20-9D196E2E7E18}" destId="{FC98EF43-16AD-495C-8826-C039E4579E87}" srcOrd="0" destOrd="0" presId="urn:microsoft.com/office/officeart/2005/8/layout/list1"/>
    <dgm:cxn modelId="{5A24DBC2-9737-45AC-B74B-1F0551500855}" srcId="{E285CB2B-E1F8-457E-94CF-E14D919E6093}" destId="{1026868B-6B1E-40A5-9C20-9D196E2E7E18}" srcOrd="0" destOrd="0" parTransId="{1CE885E2-5EFA-4A28-8657-9EFEF8B44433}" sibTransId="{FB6DF09D-86D8-4152-9A0B-7A41E1337A66}"/>
    <dgm:cxn modelId="{0E800CD2-2661-498F-AA19-2E83C4AE89B1}" type="presOf" srcId="{DD537BEB-05E7-4387-8F3E-3D5088CD66DE}" destId="{06CF2291-BEF1-4AD6-8D7B-804C25CCE3B4}" srcOrd="0" destOrd="0" presId="urn:microsoft.com/office/officeart/2005/8/layout/list1"/>
    <dgm:cxn modelId="{5268E6DD-3351-4D84-89A0-0A931F0553BB}" type="presOf" srcId="{8954F0F5-FA00-4F1A-9E2A-58E64C5E9A6B}" destId="{0E855E36-B58B-45B8-A3D8-949B770DB796}" srcOrd="1" destOrd="0" presId="urn:microsoft.com/office/officeart/2005/8/layout/list1"/>
    <dgm:cxn modelId="{C78615F2-2F0B-4C16-ACF7-ED80EE1A62CE}" type="presOf" srcId="{C72CE8E1-9B13-420E-93DF-562E7AACD347}" destId="{B4384C4A-6AB1-4A5D-9736-4E0C4D46D426}" srcOrd="0" destOrd="1" presId="urn:microsoft.com/office/officeart/2005/8/layout/list1"/>
    <dgm:cxn modelId="{3CFA6322-847A-444C-AACF-E3B2B1D1EDE5}" type="presParOf" srcId="{63529F29-F144-495B-BD62-D9B6F2D7AE58}" destId="{DDC0D550-35C7-40C7-B6C9-6EC6B8414D24}" srcOrd="0" destOrd="0" presId="urn:microsoft.com/office/officeart/2005/8/layout/list1"/>
    <dgm:cxn modelId="{969046A6-B425-4F55-8435-DFD4232E275E}" type="presParOf" srcId="{DDC0D550-35C7-40C7-B6C9-6EC6B8414D24}" destId="{FC98EF43-16AD-495C-8826-C039E4579E87}" srcOrd="0" destOrd="0" presId="urn:microsoft.com/office/officeart/2005/8/layout/list1"/>
    <dgm:cxn modelId="{77703287-C628-48D0-BADE-0E5252A9E0D5}" type="presParOf" srcId="{DDC0D550-35C7-40C7-B6C9-6EC6B8414D24}" destId="{662761AC-C65D-4975-8CA9-1CD5F2332F78}" srcOrd="1" destOrd="0" presId="urn:microsoft.com/office/officeart/2005/8/layout/list1"/>
    <dgm:cxn modelId="{AF47AD3D-1CB3-4753-A312-32B4E9875F77}" type="presParOf" srcId="{63529F29-F144-495B-BD62-D9B6F2D7AE58}" destId="{857B66D0-7944-4C19-BD14-243CA4E7655B}" srcOrd="1" destOrd="0" presId="urn:microsoft.com/office/officeart/2005/8/layout/list1"/>
    <dgm:cxn modelId="{36D41C11-7461-4BA5-AEB7-9185437B4F5C}" type="presParOf" srcId="{63529F29-F144-495B-BD62-D9B6F2D7AE58}" destId="{B4384C4A-6AB1-4A5D-9736-4E0C4D46D426}" srcOrd="2" destOrd="0" presId="urn:microsoft.com/office/officeart/2005/8/layout/list1"/>
    <dgm:cxn modelId="{805E0F3E-EF2D-4067-8650-1BF1F99CF38F}" type="presParOf" srcId="{63529F29-F144-495B-BD62-D9B6F2D7AE58}" destId="{4F24926C-34B1-44DC-A492-8B2CA71BD920}" srcOrd="3" destOrd="0" presId="urn:microsoft.com/office/officeart/2005/8/layout/list1"/>
    <dgm:cxn modelId="{3C56C1A2-D669-4E31-935A-9096AEB94C5D}" type="presParOf" srcId="{63529F29-F144-495B-BD62-D9B6F2D7AE58}" destId="{C73A3FCC-E37A-4AC9-9296-2EA2BF3B4ACC}" srcOrd="4" destOrd="0" presId="urn:microsoft.com/office/officeart/2005/8/layout/list1"/>
    <dgm:cxn modelId="{BF34B3ED-FE2B-4279-9ECA-6A67948F2D4B}" type="presParOf" srcId="{C73A3FCC-E37A-4AC9-9296-2EA2BF3B4ACC}" destId="{E9A8DFE5-76F6-4DF0-A23A-90C98605988B}" srcOrd="0" destOrd="0" presId="urn:microsoft.com/office/officeart/2005/8/layout/list1"/>
    <dgm:cxn modelId="{C43449AE-B10B-40B9-8309-9931E95BA8CF}" type="presParOf" srcId="{C73A3FCC-E37A-4AC9-9296-2EA2BF3B4ACC}" destId="{0E855E36-B58B-45B8-A3D8-949B770DB796}" srcOrd="1" destOrd="0" presId="urn:microsoft.com/office/officeart/2005/8/layout/list1"/>
    <dgm:cxn modelId="{EB0077E0-2E89-4833-AF1A-1D5196B1B750}" type="presParOf" srcId="{63529F29-F144-495B-BD62-D9B6F2D7AE58}" destId="{615C5AD1-C691-4279-BDDB-DE3065BA77A7}" srcOrd="5" destOrd="0" presId="urn:microsoft.com/office/officeart/2005/8/layout/list1"/>
    <dgm:cxn modelId="{469851A3-0A6F-49B9-A323-FF44CCF432E5}" type="presParOf" srcId="{63529F29-F144-495B-BD62-D9B6F2D7AE58}" destId="{06CF2291-BEF1-4AD6-8D7B-804C25CCE3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BD36C-79EC-449F-98D2-D22DEA33DF1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B5384FE-681D-4F11-BD2D-E733927B7F4C}">
      <dgm:prSet/>
      <dgm:spPr/>
      <dgm:t>
        <a:bodyPr/>
        <a:lstStyle/>
        <a:p>
          <a:r>
            <a:rPr lang="en-US" dirty="0">
              <a:solidFill>
                <a:srgbClr val="FF0000"/>
              </a:solidFill>
            </a:rPr>
            <a:t>#1. Training/Exercise meals and supplies </a:t>
          </a:r>
          <a:r>
            <a:rPr lang="en-US" dirty="0"/>
            <a:t>– This is to cover expenses for food/materials for training and exercises – High estimate $1500 for all</a:t>
          </a:r>
        </a:p>
      </dgm:t>
    </dgm:pt>
    <dgm:pt modelId="{E051F4AC-A98D-4D7E-954E-0777E7A301A6}" type="parTrans" cxnId="{FD2D8A96-3CE6-4479-8AC8-324EE7396F86}">
      <dgm:prSet/>
      <dgm:spPr/>
      <dgm:t>
        <a:bodyPr/>
        <a:lstStyle/>
        <a:p>
          <a:endParaRPr lang="en-US"/>
        </a:p>
      </dgm:t>
    </dgm:pt>
    <dgm:pt modelId="{A345146F-3005-4F25-BF4F-393A3CF80FC2}" type="sibTrans" cxnId="{FD2D8A96-3CE6-4479-8AC8-324EE7396F86}">
      <dgm:prSet/>
      <dgm:spPr/>
      <dgm:t>
        <a:bodyPr/>
        <a:lstStyle/>
        <a:p>
          <a:endParaRPr lang="en-US"/>
        </a:p>
      </dgm:t>
    </dgm:pt>
    <dgm:pt modelId="{4503C302-4744-46E6-9C86-31FE37A78569}">
      <dgm:prSet/>
      <dgm:spPr/>
      <dgm:t>
        <a:bodyPr/>
        <a:lstStyle/>
        <a:p>
          <a:r>
            <a:rPr lang="en-US" dirty="0">
              <a:solidFill>
                <a:srgbClr val="FF0000"/>
              </a:solidFill>
            </a:rPr>
            <a:t>#2. HCC Brother Printer </a:t>
          </a:r>
          <a:r>
            <a:rPr lang="en-US" dirty="0"/>
            <a:t>– Current printer is HP Envy Photo.  $400-$700 price range.</a:t>
          </a:r>
        </a:p>
        <a:p>
          <a:endParaRPr lang="en-US" dirty="0"/>
        </a:p>
        <a:p>
          <a:r>
            <a:rPr lang="en-US" dirty="0"/>
            <a:t>*There will be additional items that we will need to vote on by email due to not meeting in April.</a:t>
          </a:r>
        </a:p>
      </dgm:t>
    </dgm:pt>
    <dgm:pt modelId="{3EDF7B80-A6A0-4713-B7CD-334900BB28E7}" type="parTrans" cxnId="{33EAB003-B2D0-4706-BF10-943BA6478FD5}">
      <dgm:prSet/>
      <dgm:spPr/>
      <dgm:t>
        <a:bodyPr/>
        <a:lstStyle/>
        <a:p>
          <a:endParaRPr lang="en-US"/>
        </a:p>
      </dgm:t>
    </dgm:pt>
    <dgm:pt modelId="{10F9A09A-E65A-48BE-89D2-5C2734257300}" type="sibTrans" cxnId="{33EAB003-B2D0-4706-BF10-943BA6478FD5}">
      <dgm:prSet/>
      <dgm:spPr/>
      <dgm:t>
        <a:bodyPr/>
        <a:lstStyle/>
        <a:p>
          <a:endParaRPr lang="en-US"/>
        </a:p>
      </dgm:t>
    </dgm:pt>
    <dgm:pt modelId="{85FF358A-9473-443D-B6F1-CB2B9CE62457}" type="pres">
      <dgm:prSet presAssocID="{169BD36C-79EC-449F-98D2-D22DEA33DF10}" presName="vert0" presStyleCnt="0">
        <dgm:presLayoutVars>
          <dgm:dir/>
          <dgm:animOne val="branch"/>
          <dgm:animLvl val="lvl"/>
        </dgm:presLayoutVars>
      </dgm:prSet>
      <dgm:spPr/>
    </dgm:pt>
    <dgm:pt modelId="{0C722B60-2BF7-4AD7-ADC1-D8BCD364FE53}" type="pres">
      <dgm:prSet presAssocID="{2B5384FE-681D-4F11-BD2D-E733927B7F4C}" presName="thickLine" presStyleLbl="alignNode1" presStyleIdx="0" presStyleCnt="2"/>
      <dgm:spPr/>
    </dgm:pt>
    <dgm:pt modelId="{52F3D63D-4B2C-4424-9BA4-4CE723FC4A5B}" type="pres">
      <dgm:prSet presAssocID="{2B5384FE-681D-4F11-BD2D-E733927B7F4C}" presName="horz1" presStyleCnt="0"/>
      <dgm:spPr/>
    </dgm:pt>
    <dgm:pt modelId="{6365EB80-3503-484A-B727-F68F6A811F6D}" type="pres">
      <dgm:prSet presAssocID="{2B5384FE-681D-4F11-BD2D-E733927B7F4C}" presName="tx1" presStyleLbl="revTx" presStyleIdx="0" presStyleCnt="2" custScaleY="50679"/>
      <dgm:spPr/>
    </dgm:pt>
    <dgm:pt modelId="{C0219E9B-AC0F-4311-88EC-0B7D72FE5D9C}" type="pres">
      <dgm:prSet presAssocID="{2B5384FE-681D-4F11-BD2D-E733927B7F4C}" presName="vert1" presStyleCnt="0"/>
      <dgm:spPr/>
    </dgm:pt>
    <dgm:pt modelId="{007ACAA0-4A52-4A55-A170-E849C6C79238}" type="pres">
      <dgm:prSet presAssocID="{4503C302-4744-46E6-9C86-31FE37A78569}" presName="thickLine" presStyleLbl="alignNode1" presStyleIdx="1" presStyleCnt="2"/>
      <dgm:spPr/>
    </dgm:pt>
    <dgm:pt modelId="{7A926726-DA11-4685-9034-BB7452949AE4}" type="pres">
      <dgm:prSet presAssocID="{4503C302-4744-46E6-9C86-31FE37A78569}" presName="horz1" presStyleCnt="0"/>
      <dgm:spPr/>
    </dgm:pt>
    <dgm:pt modelId="{6D951461-25C2-448B-84E9-5F2537088C91}" type="pres">
      <dgm:prSet presAssocID="{4503C302-4744-46E6-9C86-31FE37A78569}" presName="tx1" presStyleLbl="revTx" presStyleIdx="1" presStyleCnt="2" custScaleY="103598"/>
      <dgm:spPr/>
    </dgm:pt>
    <dgm:pt modelId="{BBFA1894-ECB4-4A2F-99ED-EA25CD3D70E0}" type="pres">
      <dgm:prSet presAssocID="{4503C302-4744-46E6-9C86-31FE37A78569}" presName="vert1" presStyleCnt="0"/>
      <dgm:spPr/>
    </dgm:pt>
  </dgm:ptLst>
  <dgm:cxnLst>
    <dgm:cxn modelId="{33EAB003-B2D0-4706-BF10-943BA6478FD5}" srcId="{169BD36C-79EC-449F-98D2-D22DEA33DF10}" destId="{4503C302-4744-46E6-9C86-31FE37A78569}" srcOrd="1" destOrd="0" parTransId="{3EDF7B80-A6A0-4713-B7CD-334900BB28E7}" sibTransId="{10F9A09A-E65A-48BE-89D2-5C2734257300}"/>
    <dgm:cxn modelId="{8467874F-F910-4485-B098-524D3A4B913C}" type="presOf" srcId="{4503C302-4744-46E6-9C86-31FE37A78569}" destId="{6D951461-25C2-448B-84E9-5F2537088C91}" srcOrd="0" destOrd="0" presId="urn:microsoft.com/office/officeart/2008/layout/LinedList"/>
    <dgm:cxn modelId="{7C65AD8B-3972-4293-B32F-E76E12A86958}" type="presOf" srcId="{2B5384FE-681D-4F11-BD2D-E733927B7F4C}" destId="{6365EB80-3503-484A-B727-F68F6A811F6D}" srcOrd="0" destOrd="0" presId="urn:microsoft.com/office/officeart/2008/layout/LinedList"/>
    <dgm:cxn modelId="{4C6B2D93-623D-48AF-A1C6-335053842895}" type="presOf" srcId="{169BD36C-79EC-449F-98D2-D22DEA33DF10}" destId="{85FF358A-9473-443D-B6F1-CB2B9CE62457}" srcOrd="0" destOrd="0" presId="urn:microsoft.com/office/officeart/2008/layout/LinedList"/>
    <dgm:cxn modelId="{FD2D8A96-3CE6-4479-8AC8-324EE7396F86}" srcId="{169BD36C-79EC-449F-98D2-D22DEA33DF10}" destId="{2B5384FE-681D-4F11-BD2D-E733927B7F4C}" srcOrd="0" destOrd="0" parTransId="{E051F4AC-A98D-4D7E-954E-0777E7A301A6}" sibTransId="{A345146F-3005-4F25-BF4F-393A3CF80FC2}"/>
    <dgm:cxn modelId="{B4BAABF7-1925-4DE2-8282-7B3E31F24EDC}" type="presParOf" srcId="{85FF358A-9473-443D-B6F1-CB2B9CE62457}" destId="{0C722B60-2BF7-4AD7-ADC1-D8BCD364FE53}" srcOrd="0" destOrd="0" presId="urn:microsoft.com/office/officeart/2008/layout/LinedList"/>
    <dgm:cxn modelId="{D0F79FE4-2136-4B74-85E3-59D710FF7779}" type="presParOf" srcId="{85FF358A-9473-443D-B6F1-CB2B9CE62457}" destId="{52F3D63D-4B2C-4424-9BA4-4CE723FC4A5B}" srcOrd="1" destOrd="0" presId="urn:microsoft.com/office/officeart/2008/layout/LinedList"/>
    <dgm:cxn modelId="{DD2E15E6-70B5-451D-B662-0C6881B41283}" type="presParOf" srcId="{52F3D63D-4B2C-4424-9BA4-4CE723FC4A5B}" destId="{6365EB80-3503-484A-B727-F68F6A811F6D}" srcOrd="0" destOrd="0" presId="urn:microsoft.com/office/officeart/2008/layout/LinedList"/>
    <dgm:cxn modelId="{14096E20-B42F-4322-840F-4F3F8CA0A870}" type="presParOf" srcId="{52F3D63D-4B2C-4424-9BA4-4CE723FC4A5B}" destId="{C0219E9B-AC0F-4311-88EC-0B7D72FE5D9C}" srcOrd="1" destOrd="0" presId="urn:microsoft.com/office/officeart/2008/layout/LinedList"/>
    <dgm:cxn modelId="{56616765-4CCD-46DB-BBA5-009003EE9EC4}" type="presParOf" srcId="{85FF358A-9473-443D-B6F1-CB2B9CE62457}" destId="{007ACAA0-4A52-4A55-A170-E849C6C79238}" srcOrd="2" destOrd="0" presId="urn:microsoft.com/office/officeart/2008/layout/LinedList"/>
    <dgm:cxn modelId="{B15DD337-DFF5-460F-BDFB-D17EEB75C236}" type="presParOf" srcId="{85FF358A-9473-443D-B6F1-CB2B9CE62457}" destId="{7A926726-DA11-4685-9034-BB7452949AE4}" srcOrd="3" destOrd="0" presId="urn:microsoft.com/office/officeart/2008/layout/LinedList"/>
    <dgm:cxn modelId="{549D403D-E691-43AF-B81F-70406F49E8F4}" type="presParOf" srcId="{7A926726-DA11-4685-9034-BB7452949AE4}" destId="{6D951461-25C2-448B-84E9-5F2537088C91}" srcOrd="0" destOrd="0" presId="urn:microsoft.com/office/officeart/2008/layout/LinedList"/>
    <dgm:cxn modelId="{257F09C4-FF51-4203-82DE-FDAA46FEB3C6}" type="presParOf" srcId="{7A926726-DA11-4685-9034-BB7452949AE4}" destId="{BBFA1894-ECB4-4A2F-99ED-EA25CD3D70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84C4A-6AB1-4A5D-9736-4E0C4D46D426}">
      <dsp:nvSpPr>
        <dsp:cNvPr id="0" name=""/>
        <dsp:cNvSpPr/>
      </dsp:nvSpPr>
      <dsp:spPr>
        <a:xfrm>
          <a:off x="0" y="1240992"/>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1"/>
            </a:rPr>
            <a:t>Kristen.Eggles@ky.gov</a:t>
          </a:r>
          <a:endParaRPr lang="en-US" sz="2500" kern="1200" dirty="0"/>
        </a:p>
        <a:p>
          <a:pPr marL="228600" lvl="1" indent="-228600" algn="l" defTabSz="1111250">
            <a:lnSpc>
              <a:spcPct val="90000"/>
            </a:lnSpc>
            <a:spcBef>
              <a:spcPct val="0"/>
            </a:spcBef>
            <a:spcAft>
              <a:spcPct val="15000"/>
            </a:spcAft>
            <a:buChar char="•"/>
          </a:pPr>
          <a:r>
            <a:rPr lang="en-US" sz="2500" kern="1200" dirty="0"/>
            <a:t>Ext. 262</a:t>
          </a:r>
        </a:p>
      </dsp:txBody>
      <dsp:txXfrm>
        <a:off x="0" y="1240992"/>
        <a:ext cx="6291714" cy="1456875"/>
      </dsp:txXfrm>
    </dsp:sp>
    <dsp:sp modelId="{662761AC-C65D-4975-8CA9-1CD5F2332F78}">
      <dsp:nvSpPr>
        <dsp:cNvPr id="0" name=""/>
        <dsp:cNvSpPr/>
      </dsp:nvSpPr>
      <dsp:spPr>
        <a:xfrm>
          <a:off x="314585" y="871992"/>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Regional Epi: Kristen Eggles </a:t>
          </a:r>
        </a:p>
      </dsp:txBody>
      <dsp:txXfrm>
        <a:off x="350611" y="908018"/>
        <a:ext cx="4332147" cy="665948"/>
      </dsp:txXfrm>
    </dsp:sp>
    <dsp:sp modelId="{06CF2291-BEF1-4AD6-8D7B-804C25CCE3B4}">
      <dsp:nvSpPr>
        <dsp:cNvPr id="0" name=""/>
        <dsp:cNvSpPr/>
      </dsp:nvSpPr>
      <dsp:spPr>
        <a:xfrm>
          <a:off x="0" y="3201867"/>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2"/>
            </a:rPr>
            <a:t>India.Martinez@barrenriverhealth.org</a:t>
          </a:r>
          <a:endParaRPr lang="en-US" sz="2500" kern="1200" dirty="0"/>
        </a:p>
        <a:p>
          <a:pPr marL="228600" lvl="1" indent="-228600" algn="l" defTabSz="1111250">
            <a:lnSpc>
              <a:spcPct val="90000"/>
            </a:lnSpc>
            <a:spcBef>
              <a:spcPct val="0"/>
            </a:spcBef>
            <a:spcAft>
              <a:spcPct val="15000"/>
            </a:spcAft>
            <a:buChar char="•"/>
          </a:pPr>
          <a:r>
            <a:rPr lang="en-US" sz="2500" kern="1200" dirty="0"/>
            <a:t>Ext. 105</a:t>
          </a:r>
        </a:p>
      </dsp:txBody>
      <dsp:txXfrm>
        <a:off x="0" y="3201867"/>
        <a:ext cx="6291714" cy="1456875"/>
      </dsp:txXfrm>
    </dsp:sp>
    <dsp:sp modelId="{0E855E36-B58B-45B8-A3D8-949B770DB796}">
      <dsp:nvSpPr>
        <dsp:cNvPr id="0" name=""/>
        <dsp:cNvSpPr/>
      </dsp:nvSpPr>
      <dsp:spPr>
        <a:xfrm>
          <a:off x="314585" y="2832867"/>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District Epi: India Martinez</a:t>
          </a:r>
        </a:p>
      </dsp:txBody>
      <dsp:txXfrm>
        <a:off x="350611" y="2868893"/>
        <a:ext cx="4332147"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22B60-2BF7-4AD7-ADC1-D8BCD364FE53}">
      <dsp:nvSpPr>
        <dsp:cNvPr id="0" name=""/>
        <dsp:cNvSpPr/>
      </dsp:nvSpPr>
      <dsp:spPr>
        <a:xfrm>
          <a:off x="0" y="3079"/>
          <a:ext cx="61515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5EB80-3503-484A-B727-F68F6A811F6D}">
      <dsp:nvSpPr>
        <dsp:cNvPr id="0" name=""/>
        <dsp:cNvSpPr/>
      </dsp:nvSpPr>
      <dsp:spPr>
        <a:xfrm>
          <a:off x="0" y="3079"/>
          <a:ext cx="6151562" cy="181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rgbClr val="FF0000"/>
              </a:solidFill>
            </a:rPr>
            <a:t>#1. Training/Exercise meals and supplies </a:t>
          </a:r>
          <a:r>
            <a:rPr lang="en-US" sz="2900" kern="1200" dirty="0"/>
            <a:t>– This is to cover expenses for food/materials for training and exercises – High estimate $1500 for all</a:t>
          </a:r>
        </a:p>
      </dsp:txBody>
      <dsp:txXfrm>
        <a:off x="0" y="3079"/>
        <a:ext cx="6151562" cy="1810036"/>
      </dsp:txXfrm>
    </dsp:sp>
    <dsp:sp modelId="{007ACAA0-4A52-4A55-A170-E849C6C79238}">
      <dsp:nvSpPr>
        <dsp:cNvPr id="0" name=""/>
        <dsp:cNvSpPr/>
      </dsp:nvSpPr>
      <dsp:spPr>
        <a:xfrm>
          <a:off x="0" y="1813116"/>
          <a:ext cx="61515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51461-25C2-448B-84E9-5F2537088C91}">
      <dsp:nvSpPr>
        <dsp:cNvPr id="0" name=""/>
        <dsp:cNvSpPr/>
      </dsp:nvSpPr>
      <dsp:spPr>
        <a:xfrm>
          <a:off x="0" y="1813116"/>
          <a:ext cx="6145555" cy="3700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rgbClr val="FF0000"/>
              </a:solidFill>
            </a:rPr>
            <a:t>#2. HCC Brother Printer </a:t>
          </a:r>
          <a:r>
            <a:rPr lang="en-US" sz="2900" kern="1200" dirty="0"/>
            <a:t>– Current printer is HP Envy Photo.  $400-$700 price range.</a:t>
          </a:r>
        </a:p>
        <a:p>
          <a:pPr marL="0" lvl="0" indent="0" algn="l" defTabSz="1289050">
            <a:lnSpc>
              <a:spcPct val="90000"/>
            </a:lnSpc>
            <a:spcBef>
              <a:spcPct val="0"/>
            </a:spcBef>
            <a:spcAft>
              <a:spcPct val="35000"/>
            </a:spcAft>
            <a:buNone/>
          </a:pPr>
          <a:endParaRPr lang="en-US" sz="2900" kern="1200" dirty="0"/>
        </a:p>
        <a:p>
          <a:pPr marL="0" lvl="0" indent="0" algn="l" defTabSz="1289050">
            <a:lnSpc>
              <a:spcPct val="90000"/>
            </a:lnSpc>
            <a:spcBef>
              <a:spcPct val="0"/>
            </a:spcBef>
            <a:spcAft>
              <a:spcPct val="35000"/>
            </a:spcAft>
            <a:buNone/>
          </a:pPr>
          <a:r>
            <a:rPr lang="en-US" sz="2900" kern="1200" dirty="0"/>
            <a:t>*There will be additional items that we will need to vote on by email due to not meeting in April.</a:t>
          </a:r>
        </a:p>
      </dsp:txBody>
      <dsp:txXfrm>
        <a:off x="0" y="1813116"/>
        <a:ext cx="6145555" cy="37000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8CA3B-4F8E-4581-AED6-D5BA5B9C090E}" type="datetimeFigureOut">
              <a:rPr lang="en-US" smtClean="0"/>
              <a:t>3/8/2023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11978-8C19-4339-9CA6-E9123CA0E39B}" type="slidenum">
              <a:rPr lang="en-US" smtClean="0"/>
              <a:t>‹#›</a:t>
            </a:fld>
            <a:endParaRPr lang="en-US" dirty="0"/>
          </a:p>
        </p:txBody>
      </p:sp>
    </p:spTree>
    <p:extLst>
      <p:ext uri="{BB962C8B-B14F-4D97-AF65-F5344CB8AC3E}">
        <p14:creationId xmlns:p14="http://schemas.microsoft.com/office/powerpoint/2010/main" val="34067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data presented is for situational awareness and is not to be shared with the general public.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data is from KDPH COVID dashboard.</a:t>
            </a:r>
          </a:p>
          <a:p>
            <a:r>
              <a:rPr lang="en-US" dirty="0"/>
              <a:t>February to March</a:t>
            </a:r>
          </a:p>
          <a:p>
            <a:r>
              <a:rPr lang="en-US" dirty="0"/>
              <a:t>+1,720 cases</a:t>
            </a:r>
          </a:p>
          <a:p>
            <a:r>
              <a:rPr lang="en-US" dirty="0"/>
              <a:t>+8 deaths</a:t>
            </a:r>
          </a:p>
          <a:p>
            <a:endParaRPr lang="en-US" dirty="0"/>
          </a:p>
          <a:p>
            <a:r>
              <a:rPr lang="en-US" dirty="0"/>
              <a:t>January to February</a:t>
            </a:r>
          </a:p>
          <a:p>
            <a:r>
              <a:rPr lang="en-US" dirty="0"/>
              <a:t>+2,487 cases</a:t>
            </a:r>
          </a:p>
          <a:p>
            <a:r>
              <a:rPr lang="en-US" dirty="0"/>
              <a:t>+21 deaths</a:t>
            </a:r>
          </a:p>
          <a:p>
            <a:endParaRPr lang="en-US" dirty="0"/>
          </a:p>
          <a:p>
            <a:r>
              <a:rPr lang="en-US" dirty="0"/>
              <a:t>December to January:</a:t>
            </a:r>
          </a:p>
          <a:p>
            <a:r>
              <a:rPr lang="en-US" dirty="0"/>
              <a:t>+ 3,281 cases</a:t>
            </a:r>
          </a:p>
          <a:p>
            <a:r>
              <a:rPr lang="en-US" dirty="0"/>
              <a:t>+ 18 deaths </a:t>
            </a:r>
          </a:p>
          <a:p>
            <a:endParaRPr lang="en-US" dirty="0"/>
          </a:p>
          <a:p>
            <a:r>
              <a:rPr lang="en-US" dirty="0"/>
              <a:t>November to December:</a:t>
            </a:r>
          </a:p>
          <a:p>
            <a:r>
              <a:rPr lang="en-US" dirty="0"/>
              <a:t>+2,011 cases</a:t>
            </a:r>
          </a:p>
          <a:p>
            <a:r>
              <a:rPr lang="en-US" dirty="0"/>
              <a:t>+ 13 deaths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99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**2020-2021 data may not be representative of true numbers of cases due to COVID-19.</a:t>
            </a:r>
          </a:p>
          <a:p>
            <a:endParaRPr lang="en-US" dirty="0"/>
          </a:p>
          <a:p>
            <a:r>
              <a:rPr lang="en-US" dirty="0"/>
              <a:t>MMWR week 51, flu types shifted to flu B. Although MMWR week 5 only had 8 cases, 6 of them were flu B. </a:t>
            </a:r>
          </a:p>
          <a:p>
            <a:endParaRPr lang="en-US" dirty="0"/>
          </a:p>
          <a:p>
            <a:r>
              <a:rPr lang="en-US" dirty="0"/>
              <a:t>There are been 11 flu related deaths in the Region. 1 more death is pending review.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79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2022: 344 Reportable Diseases, investigations are still under review.</a:t>
            </a:r>
          </a:p>
          <a:p>
            <a:endParaRPr lang="en-US" dirty="0"/>
          </a:p>
          <a:p>
            <a:r>
              <a:rPr lang="en-US" dirty="0"/>
              <a:t>2023: 14 Reportable Diseases</a:t>
            </a:r>
          </a:p>
          <a:p>
            <a:endParaRPr lang="en-US" dirty="0"/>
          </a:p>
          <a:p>
            <a:endParaRPr lang="en-US" dirty="0"/>
          </a:p>
          <a:p>
            <a:r>
              <a:rPr lang="en-US" dirty="0"/>
              <a:t>**Numbers are not finalized and are subject to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7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968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131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0415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EB0-C2A5-4FAB-B283-B9A69E55D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3F938-A448-42A8-A818-28BBE343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D1BDF-06E2-4025-ACC0-78AC8FFCB187}"/>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5" name="Footer Placeholder 4">
            <a:extLst>
              <a:ext uri="{FF2B5EF4-FFF2-40B4-BE49-F238E27FC236}">
                <a16:creationId xmlns:a16="http://schemas.microsoft.com/office/drawing/2014/main" id="{95B94617-1290-4C19-9943-F916AB92E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CD3FA-34D6-4B23-ABA6-81D1E593A39E}"/>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582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9BF-E533-4EF0-9F4E-18F12565C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C8FE-0332-4D3F-860A-D44C9AA29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5A0E0-36F8-489A-B0DC-432387E8B6B7}"/>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5" name="Footer Placeholder 4">
            <a:extLst>
              <a:ext uri="{FF2B5EF4-FFF2-40B4-BE49-F238E27FC236}">
                <a16:creationId xmlns:a16="http://schemas.microsoft.com/office/drawing/2014/main" id="{A270FA13-A6FC-4290-B241-CB35A9092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589AD-86C8-4E58-AB7C-7F05E24B58B3}"/>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29627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D181-B9D1-4307-8252-278FD08A2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6145E-33A5-4E1D-BA2F-C5E0C45B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7A0C-0687-47EB-AD8F-D0319CFC7557}"/>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5" name="Footer Placeholder 4">
            <a:extLst>
              <a:ext uri="{FF2B5EF4-FFF2-40B4-BE49-F238E27FC236}">
                <a16:creationId xmlns:a16="http://schemas.microsoft.com/office/drawing/2014/main" id="{1ABA19AC-8FBA-4564-9D41-E7DF8FA51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D9D69-6EF9-414D-B4A9-803546FAC14F}"/>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8107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F8F-71A0-4358-9B66-64B7B5DC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2FCBF-FD46-4F75-953E-FD7C2253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4A159-0090-4700-B1BB-C3173CF0B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790C2-ADE7-4D62-80F2-2CCC3E0B8E52}"/>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6" name="Footer Placeholder 5">
            <a:extLst>
              <a:ext uri="{FF2B5EF4-FFF2-40B4-BE49-F238E27FC236}">
                <a16:creationId xmlns:a16="http://schemas.microsoft.com/office/drawing/2014/main" id="{5E8D0943-4225-4521-A132-AC9857BC5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8CE44-65D5-4818-91BF-FD6ACD9410A8}"/>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61667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F54-B346-45C1-A647-333D71B1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447CB-10A4-40AB-9E6C-31D1F1083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C865-C19C-4343-A030-97DFD1935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14890-0EE2-4A29-B544-EEF935B5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08F76-B76A-4D4D-96EF-93A0F1B19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0DC0F-0F0A-4D5D-9C12-E6581FB38FE6}"/>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8" name="Footer Placeholder 7">
            <a:extLst>
              <a:ext uri="{FF2B5EF4-FFF2-40B4-BE49-F238E27FC236}">
                <a16:creationId xmlns:a16="http://schemas.microsoft.com/office/drawing/2014/main" id="{B801BB20-6A4B-4CA7-BABC-1CE53DDB8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53AF35-BF3C-40FD-BC76-C296FE196850}"/>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1156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D02-4726-4CB0-BB10-B648CB3F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8454D-BD27-4E3A-98D1-BB266942675F}"/>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4" name="Footer Placeholder 3">
            <a:extLst>
              <a:ext uri="{FF2B5EF4-FFF2-40B4-BE49-F238E27FC236}">
                <a16:creationId xmlns:a16="http://schemas.microsoft.com/office/drawing/2014/main" id="{72C435D9-EFF1-47E1-8449-0173EEC9A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D504DC-65F3-466A-A1A0-B2C471DABAD4}"/>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9279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DD750-E22A-48E7-99B1-C07E48FE63B3}"/>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3" name="Footer Placeholder 2">
            <a:extLst>
              <a:ext uri="{FF2B5EF4-FFF2-40B4-BE49-F238E27FC236}">
                <a16:creationId xmlns:a16="http://schemas.microsoft.com/office/drawing/2014/main" id="{0509553F-95D0-4FAE-83BA-EBAB10AAC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EEE5E-9332-4BF1-A72F-21E422814D47}"/>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956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09950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3B8D-1935-4695-913B-E6999D45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90B2A-E847-4D32-B845-7E8C59959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7A239-A2C6-4D7D-AFFA-FFA0B282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72E8-163B-4405-90E2-14C970998890}"/>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6" name="Footer Placeholder 5">
            <a:extLst>
              <a:ext uri="{FF2B5EF4-FFF2-40B4-BE49-F238E27FC236}">
                <a16:creationId xmlns:a16="http://schemas.microsoft.com/office/drawing/2014/main" id="{1D8A8ACE-3970-4881-9571-161B9F9ED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A55E8-6C0C-4659-9194-1EC75306F8F8}"/>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11489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3BFC-0917-48B6-8D5A-675D1A95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8B515-C63B-4540-AE75-0430E077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3CA482-8D59-4A44-B25D-A16AAFA9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0B2C-8F68-43AF-B3BB-9E5DED9B7148}"/>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6" name="Footer Placeholder 5">
            <a:extLst>
              <a:ext uri="{FF2B5EF4-FFF2-40B4-BE49-F238E27FC236}">
                <a16:creationId xmlns:a16="http://schemas.microsoft.com/office/drawing/2014/main" id="{C33F24D5-3855-4D50-BB8F-97FCE1849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B32A9-027B-47C3-B9A6-7071E78BD1C1}"/>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16462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8155-35C2-42AA-9A33-55C8698EB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64B1D-2655-4616-9F71-C23CF8F6C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842C4-6AB1-4BF3-AB8D-25C75DA07B0F}"/>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5" name="Footer Placeholder 4">
            <a:extLst>
              <a:ext uri="{FF2B5EF4-FFF2-40B4-BE49-F238E27FC236}">
                <a16:creationId xmlns:a16="http://schemas.microsoft.com/office/drawing/2014/main" id="{3EC19EBD-3DF6-45F6-811D-999ECB976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CF962-7B77-4E03-9EFC-D7259569008C}"/>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179446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87A35-2557-49DC-8828-21DF4487D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5E322-593C-42F9-B85E-D1DEF3951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C67F-23BF-47D8-9ACB-ED927F2C6A11}"/>
              </a:ext>
            </a:extLst>
          </p:cNvPr>
          <p:cNvSpPr>
            <a:spLocks noGrp="1"/>
          </p:cNvSpPr>
          <p:nvPr>
            <p:ph type="dt" sz="half" idx="10"/>
          </p:nvPr>
        </p:nvSpPr>
        <p:spPr/>
        <p:txBody>
          <a:bodyPr/>
          <a:lstStyle/>
          <a:p>
            <a:fld id="{3630F844-BA5A-4B4F-B00B-674A956FE743}" type="datetimeFigureOut">
              <a:rPr lang="en-US" smtClean="0"/>
              <a:t>3/8/2023</a:t>
            </a:fld>
            <a:endParaRPr lang="en-US"/>
          </a:p>
        </p:txBody>
      </p:sp>
      <p:sp>
        <p:nvSpPr>
          <p:cNvPr id="5" name="Footer Placeholder 4">
            <a:extLst>
              <a:ext uri="{FF2B5EF4-FFF2-40B4-BE49-F238E27FC236}">
                <a16:creationId xmlns:a16="http://schemas.microsoft.com/office/drawing/2014/main" id="{F05520F5-80BB-48AE-84EB-26410A5E4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3D5A3-0C27-4123-A3CC-1D9A4842CEE7}"/>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04032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203D-F5DD-4C11-867A-07589E43251A}"/>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A2A6DFB-35A6-4113-8F91-49BB2D8A6974}"/>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DA1B-23EB-4428-86BF-86B72366605B}"/>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3/8/2023</a:t>
            </a:fld>
            <a:endParaRPr lang="en-US" dirty="0"/>
          </a:p>
        </p:txBody>
      </p:sp>
      <p:sp>
        <p:nvSpPr>
          <p:cNvPr id="5" name="Footer Placeholder 4">
            <a:extLst>
              <a:ext uri="{FF2B5EF4-FFF2-40B4-BE49-F238E27FC236}">
                <a16:creationId xmlns:a16="http://schemas.microsoft.com/office/drawing/2014/main" id="{B06BFB42-9589-483C-AEF9-6EBDB7DE16BD}"/>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F1878-EEE0-4FC8-9D47-66C9EAC92640}"/>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59E-521B-4FDF-BAEB-537189CC1B4B}"/>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5BA07A-33F3-4E60-ADAE-A12DA44D8673}"/>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2F73D-9E14-47CF-946A-CB3DC5DC40C4}"/>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3/8/2023</a:t>
            </a:fld>
            <a:endParaRPr lang="en-US" dirty="0"/>
          </a:p>
        </p:txBody>
      </p:sp>
      <p:sp>
        <p:nvSpPr>
          <p:cNvPr id="5" name="Footer Placeholder 4">
            <a:extLst>
              <a:ext uri="{FF2B5EF4-FFF2-40B4-BE49-F238E27FC236}">
                <a16:creationId xmlns:a16="http://schemas.microsoft.com/office/drawing/2014/main" id="{EF04D24F-BE08-4D5D-B280-EAE0A6986A33}"/>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A7A33D-A9FB-4414-BF20-B64E36B607AB}"/>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00-8572-4980-9DD1-BC8375058CF8}"/>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A6B5B9-9617-41EE-BB7F-9C3733C17810}"/>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03F7A-42BA-47B4-9D1A-B713BB49E4FA}"/>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3/8/2023</a:t>
            </a:fld>
            <a:endParaRPr lang="en-US" dirty="0"/>
          </a:p>
        </p:txBody>
      </p:sp>
      <p:sp>
        <p:nvSpPr>
          <p:cNvPr id="5" name="Footer Placeholder 4">
            <a:extLst>
              <a:ext uri="{FF2B5EF4-FFF2-40B4-BE49-F238E27FC236}">
                <a16:creationId xmlns:a16="http://schemas.microsoft.com/office/drawing/2014/main" id="{0673C9C3-C080-42D9-8072-7A1A9F64A287}"/>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CC5DC-7BB0-44A2-ABF6-0CBE65E629CE}"/>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8994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039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29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130113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7655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157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027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11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0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32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4023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418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3072">
          <p15:clr>
            <a:srgbClr val="FBAE40"/>
          </p15:clr>
        </p15:guide>
        <p15:guide id="3"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52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2863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86804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5155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3/8/2023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528591199"/>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60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B2-31C1-4D09-B85E-8B50C4AA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43271-8674-403F-BA7F-A344D0C6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A5A24-0736-4257-A1F9-98A9DBCBF706}"/>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5" name="Footer Placeholder 4">
            <a:extLst>
              <a:ext uri="{FF2B5EF4-FFF2-40B4-BE49-F238E27FC236}">
                <a16:creationId xmlns:a16="http://schemas.microsoft.com/office/drawing/2014/main" id="{8281001D-3F7A-403B-AC65-07EB3A4AC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A7C9A-5379-4F33-BA29-336773130865}"/>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316316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FA32-9120-4EDD-A322-8F559AE1E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AF5B-3C65-45B0-A418-3001BF3CD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4B50-C124-4971-A122-A7473063078C}"/>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5" name="Footer Placeholder 4">
            <a:extLst>
              <a:ext uri="{FF2B5EF4-FFF2-40B4-BE49-F238E27FC236}">
                <a16:creationId xmlns:a16="http://schemas.microsoft.com/office/drawing/2014/main" id="{2BB3E794-3D34-4694-9D73-26BFF61524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5194F-65DC-42D9-BAE1-DA97F32A6AF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155623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F6F1-C1E1-4DCF-A04F-7227E1C8D45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C0C24-CE44-4323-BE1D-E259585362C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AB87A-B980-4262-9D5D-98FF0657A622}"/>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5" name="Footer Placeholder 4">
            <a:extLst>
              <a:ext uri="{FF2B5EF4-FFF2-40B4-BE49-F238E27FC236}">
                <a16:creationId xmlns:a16="http://schemas.microsoft.com/office/drawing/2014/main" id="{01D9B1E3-7287-4F65-B556-6C48576FB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C87F3-59D5-423D-AD44-43A3B08C61B4}"/>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041996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4F85-F7F8-400A-BEF1-A2CB3108F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930B-1007-48E0-A27F-CFEE4DC9E4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6658-DC75-4D01-8C2F-38AB3CA1BB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3D3A-3A27-4DF0-822C-3420D5545E00}"/>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6" name="Footer Placeholder 5">
            <a:extLst>
              <a:ext uri="{FF2B5EF4-FFF2-40B4-BE49-F238E27FC236}">
                <a16:creationId xmlns:a16="http://schemas.microsoft.com/office/drawing/2014/main" id="{E211D44A-B0C0-426C-BE6C-D75B1E4337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D1B51F-E2DB-4846-892E-1CE42B1A1ED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407852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42E3-BBCE-43E8-AD4F-28921F8A9D4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47744-7BD1-4B83-9007-942D3902D6C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07E6-9421-46D2-A7F1-3F6AF27DDA77}"/>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5F65B-53F3-48E1-950C-94FC04041AC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5F445-7454-49E3-8EEB-8D0C62EA2E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A0B3-72A1-4251-A5F4-8B708A075351}"/>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8" name="Footer Placeholder 7">
            <a:extLst>
              <a:ext uri="{FF2B5EF4-FFF2-40B4-BE49-F238E27FC236}">
                <a16:creationId xmlns:a16="http://schemas.microsoft.com/office/drawing/2014/main" id="{5BC2781C-E45E-42E9-B602-6A23CC127F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C43195-400C-4F6B-88C5-668755C3F58C}"/>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306739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AC62-3D1D-4269-9D4C-FD9203028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AE70C-59EB-44F0-ABC6-FB3320BCCFBD}"/>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4" name="Footer Placeholder 3">
            <a:extLst>
              <a:ext uri="{FF2B5EF4-FFF2-40B4-BE49-F238E27FC236}">
                <a16:creationId xmlns:a16="http://schemas.microsoft.com/office/drawing/2014/main" id="{5E04CAB7-5477-4060-A744-2D4319CDF0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841185-B717-4023-866F-1CC15308FDB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903157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517-DCB2-49F1-87A9-68B5AC55CC85}"/>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3" name="Footer Placeholder 2">
            <a:extLst>
              <a:ext uri="{FF2B5EF4-FFF2-40B4-BE49-F238E27FC236}">
                <a16:creationId xmlns:a16="http://schemas.microsoft.com/office/drawing/2014/main" id="{1D264E31-2F24-40CA-8A40-7147774F25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9A9B52-5549-4188-871E-390DD084175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889530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032-3C87-4894-8785-FDA7AEF6E7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9F5A5-9255-443B-B1E8-7149AB0C0A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6C1B3-89B8-4719-9CC1-6AB5D5194A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7D390-634F-40C5-A088-B095A65DC70B}"/>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6" name="Footer Placeholder 5">
            <a:extLst>
              <a:ext uri="{FF2B5EF4-FFF2-40B4-BE49-F238E27FC236}">
                <a16:creationId xmlns:a16="http://schemas.microsoft.com/office/drawing/2014/main" id="{C09794C9-7360-4F02-B157-70E4A4257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5EE1A0-5E5D-4D97-BB3C-117DBA1D0AE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25103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246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36E-0837-4FED-A96A-8422D3A599B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0ABE-4D50-431C-BD86-364E19D8F37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C4402394-A887-4BEA-ABFC-82DD43D5EE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85D9-CAC1-471A-BFC3-519BAC3E89BA}"/>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6" name="Footer Placeholder 5">
            <a:extLst>
              <a:ext uri="{FF2B5EF4-FFF2-40B4-BE49-F238E27FC236}">
                <a16:creationId xmlns:a16="http://schemas.microsoft.com/office/drawing/2014/main" id="{CEB14CAC-FAE8-400E-94CB-C0BE6E3885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493A5-370D-48DB-9048-6D5D0B04F0F6}"/>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514682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422-B1E5-4CF2-A259-EA9576AB7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04B-3B31-4D1F-9BAC-551652E89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00DC-B3F7-438C-9A8D-C630838D9C00}"/>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5" name="Footer Placeholder 4">
            <a:extLst>
              <a:ext uri="{FF2B5EF4-FFF2-40B4-BE49-F238E27FC236}">
                <a16:creationId xmlns:a16="http://schemas.microsoft.com/office/drawing/2014/main" id="{F3DF2054-2682-4006-ABD6-4B8AAD4200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74C663-1C49-4D84-9099-F2BE9CF25FC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078470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8B112-7F6E-4C59-88FB-2CA7449A2C52}"/>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5401-E8D3-4D87-B6D5-B9CA564A8BF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5C3-6754-405D-A10D-15D037C20AB8}"/>
              </a:ext>
            </a:extLst>
          </p:cNvPr>
          <p:cNvSpPr>
            <a:spLocks noGrp="1"/>
          </p:cNvSpPr>
          <p:nvPr>
            <p:ph type="dt" sz="half" idx="10"/>
          </p:nvPr>
        </p:nvSpPr>
        <p:spPr/>
        <p:txBody>
          <a:bodyPr/>
          <a:lstStyle/>
          <a:p>
            <a:fld id="{6BD45B0E-6E6E-47DF-8B91-D7E8A2E3AD78}" type="datetimeFigureOut">
              <a:rPr lang="en-US" smtClean="0"/>
              <a:t>3/8/2023</a:t>
            </a:fld>
            <a:endParaRPr lang="en-US" dirty="0"/>
          </a:p>
        </p:txBody>
      </p:sp>
      <p:sp>
        <p:nvSpPr>
          <p:cNvPr id="5" name="Footer Placeholder 4">
            <a:extLst>
              <a:ext uri="{FF2B5EF4-FFF2-40B4-BE49-F238E27FC236}">
                <a16:creationId xmlns:a16="http://schemas.microsoft.com/office/drawing/2014/main" id="{8C20D30D-94DE-4EF8-B7E2-AC08B98030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E45F1-C0BD-49C4-862D-BCBA1A1DFCA2}"/>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17314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65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75804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D0F58F-385B-4E3B-AE98-0AABC052F2D7}" type="datetimeFigureOut">
              <a:rPr lang="en-US" smtClean="0"/>
              <a:t>3/8/2023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85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D0F58F-385B-4E3B-AE98-0AABC052F2D7}" type="datetimeFigureOut">
              <a:rPr lang="en-US" smtClean="0"/>
              <a:t>3/8/2023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408519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g"/><Relationship Id="rId2" Type="http://schemas.openxmlformats.org/officeDocument/2006/relationships/slideLayout" Target="../slideLayouts/slideLayout28.xml"/><Relationship Id="rId16"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D0F58F-385B-4E3B-AE98-0AABC052F2D7}" type="datetimeFigureOut">
              <a:rPr lang="en-US" smtClean="0"/>
              <a:t>3/8/2023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4905BC-13E0-4616-9D49-8892E4B0D9AD}" type="slidenum">
              <a:rPr lang="en-US" smtClean="0"/>
              <a:t>‹#›</a:t>
            </a:fld>
            <a:endParaRPr lang="en-US" dirty="0"/>
          </a:p>
        </p:txBody>
      </p:sp>
    </p:spTree>
    <p:extLst>
      <p:ext uri="{BB962C8B-B14F-4D97-AF65-F5344CB8AC3E}">
        <p14:creationId xmlns:p14="http://schemas.microsoft.com/office/powerpoint/2010/main" val="257341554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37"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6712999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17"/>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DF1C-4E44-4474-A278-C568F02BF3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B1CD9-C28E-4FB6-8944-81B7A7D44EB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45D5-A572-4EAD-96B5-32F0406A1FF8}"/>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45B0E-6E6E-47DF-8B91-D7E8A2E3AD78}" type="datetimeFigureOut">
              <a:rPr lang="en-US" smtClean="0"/>
              <a:t>3/8/2023</a:t>
            </a:fld>
            <a:endParaRPr lang="en-US" dirty="0"/>
          </a:p>
        </p:txBody>
      </p:sp>
      <p:sp>
        <p:nvSpPr>
          <p:cNvPr id="5" name="Footer Placeholder 4">
            <a:extLst>
              <a:ext uri="{FF2B5EF4-FFF2-40B4-BE49-F238E27FC236}">
                <a16:creationId xmlns:a16="http://schemas.microsoft.com/office/drawing/2014/main" id="{A46EF7F8-162F-43CD-94C5-95F37532A7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68D6E6-71B0-4003-949A-A53B70535D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2835C-421D-435E-A372-FB9F7EA38EE1}" type="slidenum">
              <a:rPr lang="en-US" smtClean="0"/>
              <a:t>‹#›</a:t>
            </a:fld>
            <a:endParaRPr lang="en-US" dirty="0"/>
          </a:p>
        </p:txBody>
      </p:sp>
    </p:spTree>
    <p:extLst>
      <p:ext uri="{BB962C8B-B14F-4D97-AF65-F5344CB8AC3E}">
        <p14:creationId xmlns:p14="http://schemas.microsoft.com/office/powerpoint/2010/main" val="361013285"/>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F46F5-6D10-49B1-8D07-ED16C2147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38617-5670-4739-873C-E72A26F1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3D6F-7094-48B7-82DB-7A82C98A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F844-BA5A-4B4F-B00B-674A956FE743}" type="datetimeFigureOut">
              <a:rPr lang="en-US" smtClean="0"/>
              <a:t>3/8/2023</a:t>
            </a:fld>
            <a:endParaRPr lang="en-US"/>
          </a:p>
        </p:txBody>
      </p:sp>
      <p:sp>
        <p:nvSpPr>
          <p:cNvPr id="5" name="Footer Placeholder 4">
            <a:extLst>
              <a:ext uri="{FF2B5EF4-FFF2-40B4-BE49-F238E27FC236}">
                <a16:creationId xmlns:a16="http://schemas.microsoft.com/office/drawing/2014/main" id="{8064000E-F72B-44C3-8137-B99C1B0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97FA88-9059-4613-9C83-489C051F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273-E8B1-481C-AFDA-B96181A1415E}" type="slidenum">
              <a:rPr lang="en-US" smtClean="0"/>
              <a:t>‹#›</a:t>
            </a:fld>
            <a:endParaRPr lang="en-US"/>
          </a:p>
        </p:txBody>
      </p:sp>
    </p:spTree>
    <p:extLst>
      <p:ext uri="{BB962C8B-B14F-4D97-AF65-F5344CB8AC3E}">
        <p14:creationId xmlns:p14="http://schemas.microsoft.com/office/powerpoint/2010/main" val="1024866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fs.ky.gov/agencies/dph/dehp/idb/Documents/KDPHMeaslesTestingGuidance.pdf" TargetMode="External"/><Relationship Id="rId2" Type="http://schemas.openxmlformats.org/officeDocument/2006/relationships/hyperlink" Target="https://www.chfs.ky.gov/agencies/dph/dehp/idb/Pages/measle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ms.gov/coronavirus-waivers" TargetMode="External"/><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rldefense.com/v3/__https:/nam12.safelinks.protection.outlook.com/?url=https*3A*2F*2Fmy.teex.org*2FTeexPortal*2FDefault.aspx*3FMO*3DmCourseCatalog*26D*3DFP*26C*3DMGT439*26S*3D461&amp;data=05*7C01*7CJohn.Rinard*40teex.tamu.edu*7C6196b77000184a4482a108daccad8189*7C1bfb74d807bd44a486a7e3a569230669*7C0*7C0*7C638047342823248187*7CUnknown*7CTWFpbGZsb3d8eyJWIjoiMC4wLjAwMDAiLCJQIjoiV2luMzIiLCJBTiI6Ik1haWwiLCJXVCI6Mn0*3D*7C3000*7C*7C*7C&amp;sdata=sQMSh7*2BKZQAfFo0i3n3QKrUXyQNt6llTbJwOPsY6zyw*3D&amp;reserved=0__;JSUlJSUlJSUlJSUlJSUlJSUlJSUlJSUlJSUlJSUl!!Db6frn15oIvDD3UI!hPHhOYnPLMEZY7hZiI8k0NRc97CJzEJJyIEJj_oe2yBFDsHhk0mouvv3DYlxJfWtmFjXlbzhgoGSCjSuABokmGMuZBN9QvAH$"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rldefense.com/v3/__https:/my.teex.org/TeexPortal/?MO=mClassRegistration&amp;D=EU&amp;C=MGT345&amp;S=294__;!!Db6frn15oIvDD3UI!g7IQz3awnxFxvWxfW1s6eZ7IQCaBkulxXsiX6rw9rL3aCkhZo9JOzDIvUL9jv2UgmZWRBEA3cpCw4voCOVCkEtihZ4raWYW4$" TargetMode="External"/><Relationship Id="rId7" Type="http://schemas.openxmlformats.org/officeDocument/2006/relationships/image" Target="../media/image8.png"/><Relationship Id="rId2" Type="http://schemas.openxmlformats.org/officeDocument/2006/relationships/hyperlink" Target="https://urldefense.com/v3/__https:/my.teex.org/TeexPortal/?MO=mClassRegistration&amp;D=EU&amp;C=MGT317&amp;S=545__;!!Db6frn15oIvDD3UI!g7IQz3awnxFxvWxfW1s6eZ7IQCaBkulxXsiX6rw9rL3aCkhZo9JOzDIvUL9jv2UgmZWRBEA3cpCw4voCOVCkEtihZyk9UrXG$"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urldefense.com/v3/__https:/my.teex.org/TeexPortal/?MO=mClassRegistration&amp;D=EU&amp;C=MGT341&amp;S=509__;!!Db6frn15oIvDD3UI!g7IQz3awnxFxvWxfW1s6eZ7IQCaBkulxXsiX6rw9rL3aCkhZo9JOzDIvUL9jv2UgmZWRBEA3cpCw4voCOVCkEtihZ5b5iR6R$" TargetMode="External"/><Relationship Id="rId4" Type="http://schemas.openxmlformats.org/officeDocument/2006/relationships/hyperlink" Target="https://urldefense.com/v3/__https:/my.teex.org/TeexPortal/?MO=mClassRegistration&amp;D=EU&amp;C=MGT343&amp;S=670__;!!Db6frn15oIvDD3UI!g7IQz3awnxFxvWxfW1s6eZ7IQCaBkulxXsiX6rw9rL3aCkhZo9JOzDIvUL9jv2UgmZWRBEA3cpCw4voCOVCkEtihZ2C7V77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3CE4A-3738-4902-A039-06568C4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065" y="2011999"/>
            <a:ext cx="2007870" cy="2007870"/>
          </a:xfrm>
          <a:prstGeom prst="rect">
            <a:avLst/>
          </a:prstGeom>
        </p:spPr>
      </p:pic>
      <p:sp>
        <p:nvSpPr>
          <p:cNvPr id="8" name="TextBox 7">
            <a:extLst>
              <a:ext uri="{FF2B5EF4-FFF2-40B4-BE49-F238E27FC236}">
                <a16:creationId xmlns:a16="http://schemas.microsoft.com/office/drawing/2014/main" id="{FC40D6C9-BCA9-451F-A317-8E3F6690B486}"/>
              </a:ext>
            </a:extLst>
          </p:cNvPr>
          <p:cNvSpPr txBox="1"/>
          <p:nvPr/>
        </p:nvSpPr>
        <p:spPr>
          <a:xfrm>
            <a:off x="1738884" y="716688"/>
            <a:ext cx="8714232" cy="769441"/>
          </a:xfrm>
          <a:prstGeom prst="rect">
            <a:avLst/>
          </a:prstGeom>
          <a:noFill/>
        </p:spPr>
        <p:txBody>
          <a:bodyPr wrap="square" rtlCol="0">
            <a:spAutoFit/>
          </a:bodyPr>
          <a:lstStyle/>
          <a:p>
            <a:r>
              <a:rPr lang="en-US" sz="4400" dirty="0"/>
              <a:t>PLEASE SIGN IN WITH QR CODE</a:t>
            </a:r>
          </a:p>
        </p:txBody>
      </p:sp>
      <p:pic>
        <p:nvPicPr>
          <p:cNvPr id="9" name="Picture 8">
            <a:extLst>
              <a:ext uri="{FF2B5EF4-FFF2-40B4-BE49-F238E27FC236}">
                <a16:creationId xmlns:a16="http://schemas.microsoft.com/office/drawing/2014/main" id="{B89C9527-504A-4B20-A453-0F01A9694545}"/>
              </a:ext>
            </a:extLst>
          </p:cNvPr>
          <p:cNvPicPr>
            <a:picLocks noChangeAspect="1"/>
          </p:cNvPicPr>
          <p:nvPr/>
        </p:nvPicPr>
        <p:blipFill>
          <a:blip r:embed="rId3"/>
          <a:stretch>
            <a:fillRect/>
          </a:stretch>
        </p:blipFill>
        <p:spPr>
          <a:xfrm>
            <a:off x="1034796" y="4430393"/>
            <a:ext cx="10122408" cy="950338"/>
          </a:xfrm>
          <a:prstGeom prst="rect">
            <a:avLst/>
          </a:prstGeom>
        </p:spPr>
      </p:pic>
      <p:pic>
        <p:nvPicPr>
          <p:cNvPr id="10" name="Picture 9">
            <a:extLst>
              <a:ext uri="{FF2B5EF4-FFF2-40B4-BE49-F238E27FC236}">
                <a16:creationId xmlns:a16="http://schemas.microsoft.com/office/drawing/2014/main" id="{820C7BF6-64EA-4201-8A25-A11DAADBD923}"/>
              </a:ext>
            </a:extLst>
          </p:cNvPr>
          <p:cNvPicPr>
            <a:picLocks noChangeAspect="1"/>
          </p:cNvPicPr>
          <p:nvPr/>
        </p:nvPicPr>
        <p:blipFill>
          <a:blip r:embed="rId4"/>
          <a:stretch>
            <a:fillRect/>
          </a:stretch>
        </p:blipFill>
        <p:spPr>
          <a:xfrm>
            <a:off x="10753224" y="5756591"/>
            <a:ext cx="1390008" cy="1036410"/>
          </a:xfrm>
          <a:prstGeom prst="rect">
            <a:avLst/>
          </a:prstGeom>
        </p:spPr>
      </p:pic>
    </p:spTree>
    <p:extLst>
      <p:ext uri="{BB962C8B-B14F-4D97-AF65-F5344CB8AC3E}">
        <p14:creationId xmlns:p14="http://schemas.microsoft.com/office/powerpoint/2010/main" val="35751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185DC-C7B1-4FD3-A328-B6BFF2CA0D85}"/>
              </a:ext>
            </a:extLst>
          </p:cNvPr>
          <p:cNvSpPr>
            <a:spLocks noGrp="1"/>
          </p:cNvSpPr>
          <p:nvPr>
            <p:ph type="title"/>
          </p:nvPr>
        </p:nvSpPr>
        <p:spPr>
          <a:xfrm>
            <a:off x="556953" y="990848"/>
            <a:ext cx="3401568" cy="1495794"/>
          </a:xfrm>
          <a:prstGeom prst="ellipse">
            <a:avLst/>
          </a:prstGeom>
          <a:solidFill>
            <a:srgbClr val="FFFFFF"/>
          </a:solidFill>
          <a:ln>
            <a:solidFill>
              <a:srgbClr val="404040"/>
            </a:solidFill>
          </a:ln>
        </p:spPr>
        <p:txBody>
          <a:bodyPr vert="horz" lIns="182880" tIns="182880" rIns="182880" bIns="182880" rtlCol="0" anchor="ctr">
            <a:normAutofit/>
          </a:bodyPr>
          <a:lstStyle/>
          <a:p>
            <a:r>
              <a:rPr lang="en-US" sz="2400" dirty="0">
                <a:solidFill>
                  <a:srgbClr val="0D0D0D"/>
                </a:solidFill>
              </a:rPr>
              <a:t>Budget FY22-23</a:t>
            </a:r>
          </a:p>
        </p:txBody>
      </p:sp>
      <p:sp useBgFill="1">
        <p:nvSpPr>
          <p:cNvPr id="22" name="Rectangle 21">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extBox 4">
            <a:extLst>
              <a:ext uri="{FF2B5EF4-FFF2-40B4-BE49-F238E27FC236}">
                <a16:creationId xmlns:a16="http://schemas.microsoft.com/office/drawing/2014/main" id="{0D4649F7-3C26-8EB5-58F2-ACB843F7F201}"/>
              </a:ext>
            </a:extLst>
          </p:cNvPr>
          <p:cNvGraphicFramePr/>
          <p:nvPr>
            <p:extLst>
              <p:ext uri="{D42A27DB-BD31-4B8C-83A1-F6EECF244321}">
                <p14:modId xmlns:p14="http://schemas.microsoft.com/office/powerpoint/2010/main" val="357470808"/>
              </p:ext>
            </p:extLst>
          </p:nvPr>
        </p:nvGraphicFramePr>
        <p:xfrm>
          <a:off x="5397500" y="639763"/>
          <a:ext cx="6151563" cy="551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Qr code&#10;&#10;Description automatically generated">
            <a:extLst>
              <a:ext uri="{FF2B5EF4-FFF2-40B4-BE49-F238E27FC236}">
                <a16:creationId xmlns:a16="http://schemas.microsoft.com/office/drawing/2014/main" id="{2E11BD45-0ED5-0E5A-1808-973F66A72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987" y="3178419"/>
            <a:ext cx="2857500" cy="2857500"/>
          </a:xfrm>
          <a:prstGeom prst="rect">
            <a:avLst/>
          </a:prstGeom>
        </p:spPr>
      </p:pic>
    </p:spTree>
    <p:extLst>
      <p:ext uri="{BB962C8B-B14F-4D97-AF65-F5344CB8AC3E}">
        <p14:creationId xmlns:p14="http://schemas.microsoft.com/office/powerpoint/2010/main" val="92624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3111-692A-ECD9-D98A-C68B193130B0}"/>
              </a:ext>
            </a:extLst>
          </p:cNvPr>
          <p:cNvSpPr>
            <a:spLocks noGrp="1"/>
          </p:cNvSpPr>
          <p:nvPr>
            <p:ph type="title"/>
          </p:nvPr>
        </p:nvSpPr>
        <p:spPr>
          <a:xfrm>
            <a:off x="2231136" y="780054"/>
            <a:ext cx="7729728" cy="1188720"/>
          </a:xfrm>
        </p:spPr>
        <p:txBody>
          <a:bodyPr/>
          <a:lstStyle/>
          <a:p>
            <a:r>
              <a:rPr lang="en-US" dirty="0"/>
              <a:t>Infectious Disease Communication/Testing Gap</a:t>
            </a:r>
          </a:p>
        </p:txBody>
      </p:sp>
      <p:sp>
        <p:nvSpPr>
          <p:cNvPr id="3" name="Content Placeholder 2">
            <a:extLst>
              <a:ext uri="{FF2B5EF4-FFF2-40B4-BE49-F238E27FC236}">
                <a16:creationId xmlns:a16="http://schemas.microsoft.com/office/drawing/2014/main" id="{C3F5E027-3D1A-6A2D-1E56-3DB1ACAFCB48}"/>
              </a:ext>
            </a:extLst>
          </p:cNvPr>
          <p:cNvSpPr>
            <a:spLocks noGrp="1"/>
          </p:cNvSpPr>
          <p:nvPr>
            <p:ph idx="1"/>
          </p:nvPr>
        </p:nvSpPr>
        <p:spPr>
          <a:xfrm>
            <a:off x="2231136" y="2057400"/>
            <a:ext cx="7729728" cy="4123592"/>
          </a:xfrm>
        </p:spPr>
        <p:txBody>
          <a:bodyPr>
            <a:normAutofit/>
          </a:bodyPr>
          <a:lstStyle/>
          <a:p>
            <a:r>
              <a:rPr lang="en-US" dirty="0"/>
              <a:t>Issue:</a:t>
            </a:r>
          </a:p>
          <a:p>
            <a:pPr lvl="1"/>
            <a:r>
              <a:rPr lang="en-US" dirty="0"/>
              <a:t>Some LTC Residents discharged from the hospital have returned to facilities with early signs of COVID-19 or other infectious disease</a:t>
            </a:r>
          </a:p>
          <a:p>
            <a:pPr lvl="1"/>
            <a:r>
              <a:rPr lang="en-US" dirty="0"/>
              <a:t>Residents are tested once they arrive at LTC facility and found to be positive for COVID</a:t>
            </a:r>
          </a:p>
          <a:p>
            <a:pPr lvl="1"/>
            <a:r>
              <a:rPr lang="en-US" dirty="0"/>
              <a:t>Residents have potentially exposed other residents</a:t>
            </a:r>
          </a:p>
          <a:p>
            <a:r>
              <a:rPr lang="en-US" dirty="0"/>
              <a:t>Solution: </a:t>
            </a:r>
          </a:p>
          <a:p>
            <a:pPr lvl="1"/>
            <a:r>
              <a:rPr lang="en-US" dirty="0"/>
              <a:t>KHA small groups/work groups to promote practice of testing residents prior to discharge to LTC </a:t>
            </a:r>
          </a:p>
          <a:p>
            <a:pPr lvl="1"/>
            <a:r>
              <a:rPr lang="en-US" dirty="0"/>
              <a:t>Communicate results with LTC facilities prior to residents </a:t>
            </a:r>
          </a:p>
          <a:p>
            <a:pPr lvl="1"/>
            <a:r>
              <a:rPr lang="en-US" dirty="0"/>
              <a:t>LTC facilities can isolate positive residents</a:t>
            </a:r>
          </a:p>
          <a:p>
            <a:pPr lvl="1"/>
            <a:endParaRPr lang="en-US" dirty="0"/>
          </a:p>
          <a:p>
            <a:pPr marL="228600"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65191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2295-1C26-6B65-F4D9-4D41A05F1E4F}"/>
              </a:ext>
            </a:extLst>
          </p:cNvPr>
          <p:cNvSpPr>
            <a:spLocks noGrp="1"/>
          </p:cNvSpPr>
          <p:nvPr>
            <p:ph type="title"/>
          </p:nvPr>
        </p:nvSpPr>
        <p:spPr/>
        <p:txBody>
          <a:bodyPr/>
          <a:lstStyle/>
          <a:p>
            <a:r>
              <a:rPr lang="en-US" dirty="0"/>
              <a:t>Measles public call center</a:t>
            </a:r>
          </a:p>
        </p:txBody>
      </p:sp>
      <p:sp>
        <p:nvSpPr>
          <p:cNvPr id="3" name="Content Placeholder 2">
            <a:extLst>
              <a:ext uri="{FF2B5EF4-FFF2-40B4-BE49-F238E27FC236}">
                <a16:creationId xmlns:a16="http://schemas.microsoft.com/office/drawing/2014/main" id="{55B1E106-25B2-4418-7B51-A0765EC96967}"/>
              </a:ext>
            </a:extLst>
          </p:cNvPr>
          <p:cNvSpPr>
            <a:spLocks noGrp="1"/>
          </p:cNvSpPr>
          <p:nvPr>
            <p:ph idx="1"/>
          </p:nvPr>
        </p:nvSpPr>
        <p:spPr/>
        <p:txBody>
          <a:bodyPr/>
          <a:lstStyle/>
          <a:p>
            <a:r>
              <a:rPr lang="en-US" dirty="0"/>
              <a:t>Call Center Hours 8am-4:30pm</a:t>
            </a:r>
          </a:p>
          <a:p>
            <a:r>
              <a:rPr lang="en-US" sz="1800" dirty="0">
                <a:effectLst/>
                <a:latin typeface="+mj-lt"/>
                <a:ea typeface="Calibri" panose="020F0502020204030204" pitchFamily="34" charset="0"/>
              </a:rPr>
              <a:t>855-598-2246</a:t>
            </a:r>
          </a:p>
          <a:p>
            <a:r>
              <a:rPr lang="en-US" dirty="0">
                <a:latin typeface="+mj-lt"/>
              </a:rPr>
              <a:t>Healthcare Provider Resources can be found at </a:t>
            </a:r>
            <a:r>
              <a:rPr lang="en-US" dirty="0">
                <a:latin typeface="+mj-lt"/>
                <a:hlinkClick r:id="rId2"/>
              </a:rPr>
              <a:t>https://www.chfs.ky.gov/agencies/dph/dehp/idb/Pages/measles.aspx</a:t>
            </a:r>
            <a:r>
              <a:rPr lang="en-US" dirty="0">
                <a:latin typeface="+mj-lt"/>
              </a:rPr>
              <a:t> </a:t>
            </a:r>
          </a:p>
          <a:p>
            <a:r>
              <a:rPr lang="en-US" dirty="0">
                <a:latin typeface="+mj-lt"/>
              </a:rPr>
              <a:t>KDPH Measles Testing Guidance</a:t>
            </a:r>
          </a:p>
          <a:p>
            <a:pPr lvl="2"/>
            <a:r>
              <a:rPr lang="en-US" dirty="0">
                <a:latin typeface="+mj-lt"/>
                <a:hlinkClick r:id="rId3"/>
              </a:rPr>
              <a:t>https://www.chfs.ky.gov/agencies/dph/dehp/idb/Documents/KDPHMeaslesTestingGuidance.pdf</a:t>
            </a:r>
            <a:r>
              <a:rPr lang="en-US" dirty="0">
                <a:latin typeface="+mj-lt"/>
              </a:rPr>
              <a:t> </a:t>
            </a:r>
          </a:p>
        </p:txBody>
      </p:sp>
    </p:spTree>
    <p:extLst>
      <p:ext uri="{BB962C8B-B14F-4D97-AF65-F5344CB8AC3E}">
        <p14:creationId xmlns:p14="http://schemas.microsoft.com/office/powerpoint/2010/main" val="83671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0A3A-69A8-81F4-26D0-B502CE7EFD07}"/>
              </a:ext>
            </a:extLst>
          </p:cNvPr>
          <p:cNvSpPr>
            <a:spLocks noGrp="1"/>
          </p:cNvSpPr>
          <p:nvPr>
            <p:ph type="title"/>
          </p:nvPr>
        </p:nvSpPr>
        <p:spPr/>
        <p:txBody>
          <a:bodyPr/>
          <a:lstStyle/>
          <a:p>
            <a:r>
              <a:rPr lang="en-US" dirty="0"/>
              <a:t>Meeting Changes!</a:t>
            </a:r>
          </a:p>
        </p:txBody>
      </p:sp>
      <p:sp>
        <p:nvSpPr>
          <p:cNvPr id="3" name="Content Placeholder 2">
            <a:extLst>
              <a:ext uri="{FF2B5EF4-FFF2-40B4-BE49-F238E27FC236}">
                <a16:creationId xmlns:a16="http://schemas.microsoft.com/office/drawing/2014/main" id="{33C0EC61-C82F-2AB4-FC88-D38D7FA96E88}"/>
              </a:ext>
            </a:extLst>
          </p:cNvPr>
          <p:cNvSpPr>
            <a:spLocks noGrp="1"/>
          </p:cNvSpPr>
          <p:nvPr>
            <p:ph idx="1"/>
          </p:nvPr>
        </p:nvSpPr>
        <p:spPr/>
        <p:txBody>
          <a:bodyPr>
            <a:normAutofit/>
          </a:bodyPr>
          <a:lstStyle/>
          <a:p>
            <a:pPr algn="ctr"/>
            <a:r>
              <a:rPr lang="en-US" sz="3200" dirty="0"/>
              <a:t>NO meeting in April</a:t>
            </a:r>
          </a:p>
          <a:p>
            <a:pPr algn="ctr"/>
            <a:r>
              <a:rPr lang="en-US" sz="3200" dirty="0"/>
              <a:t>September 14 meeting is Zoom ONLY</a:t>
            </a:r>
          </a:p>
        </p:txBody>
      </p:sp>
    </p:spTree>
    <p:extLst>
      <p:ext uri="{BB962C8B-B14F-4D97-AF65-F5344CB8AC3E}">
        <p14:creationId xmlns:p14="http://schemas.microsoft.com/office/powerpoint/2010/main" val="81837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3108-368A-F735-36CE-29D88CBD1081}"/>
              </a:ext>
            </a:extLst>
          </p:cNvPr>
          <p:cNvSpPr>
            <a:spLocks noGrp="1"/>
          </p:cNvSpPr>
          <p:nvPr>
            <p:ph type="title"/>
          </p:nvPr>
        </p:nvSpPr>
        <p:spPr/>
        <p:txBody>
          <a:bodyPr/>
          <a:lstStyle/>
          <a:p>
            <a:r>
              <a:rPr lang="en-US" dirty="0"/>
              <a:t>By-Laws Workgroup</a:t>
            </a:r>
          </a:p>
        </p:txBody>
      </p:sp>
      <p:sp>
        <p:nvSpPr>
          <p:cNvPr id="3" name="Content Placeholder 2">
            <a:extLst>
              <a:ext uri="{FF2B5EF4-FFF2-40B4-BE49-F238E27FC236}">
                <a16:creationId xmlns:a16="http://schemas.microsoft.com/office/drawing/2014/main" id="{A74D5ADC-DED9-CC53-E21B-E03FF7A6E538}"/>
              </a:ext>
            </a:extLst>
          </p:cNvPr>
          <p:cNvSpPr>
            <a:spLocks noGrp="1"/>
          </p:cNvSpPr>
          <p:nvPr>
            <p:ph idx="1"/>
          </p:nvPr>
        </p:nvSpPr>
        <p:spPr/>
        <p:txBody>
          <a:bodyPr/>
          <a:lstStyle/>
          <a:p>
            <a:pPr marL="0" indent="0" algn="ctr">
              <a:buNone/>
            </a:pPr>
            <a:r>
              <a:rPr lang="en-US" dirty="0"/>
              <a:t>Tony Keithley – Hart Co. EMA</a:t>
            </a:r>
          </a:p>
          <a:p>
            <a:pPr marL="0" indent="0" algn="ctr">
              <a:buNone/>
            </a:pPr>
            <a:r>
              <a:rPr lang="en-US" dirty="0"/>
              <a:t>Joyce Noe – Logan Memorial Hospital</a:t>
            </a:r>
          </a:p>
          <a:p>
            <a:pPr marL="0" indent="0" algn="ctr">
              <a:buNone/>
            </a:pPr>
            <a:r>
              <a:rPr lang="en-US" dirty="0"/>
              <a:t>Garland Gilliam – Barren Co. EMA</a:t>
            </a:r>
          </a:p>
          <a:p>
            <a:pPr marL="0" indent="0" algn="ctr">
              <a:buNone/>
            </a:pPr>
            <a:r>
              <a:rPr lang="en-US" dirty="0"/>
              <a:t>Karen Wilson – Greenview Surgery Center</a:t>
            </a:r>
          </a:p>
          <a:p>
            <a:pPr marL="0" indent="0" algn="ctr">
              <a:buNone/>
            </a:pPr>
            <a:r>
              <a:rPr lang="en-US" dirty="0"/>
              <a:t>Amanda Allen – Glasgow State</a:t>
            </a:r>
          </a:p>
          <a:p>
            <a:pPr marL="0" indent="0" algn="ctr">
              <a:buNone/>
            </a:pPr>
            <a:r>
              <a:rPr lang="en-US" dirty="0"/>
              <a:t>Keith Sanders – Edmonson EMS</a:t>
            </a:r>
          </a:p>
        </p:txBody>
      </p:sp>
    </p:spTree>
    <p:extLst>
      <p:ext uri="{BB962C8B-B14F-4D97-AF65-F5344CB8AC3E}">
        <p14:creationId xmlns:p14="http://schemas.microsoft.com/office/powerpoint/2010/main" val="401139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38D5-323B-6F25-28A9-520B1CD590F8}"/>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D3C6E863-ACA5-A217-E6B1-7B76FD24D60C}"/>
              </a:ext>
            </a:extLst>
          </p:cNvPr>
          <p:cNvSpPr>
            <a:spLocks noGrp="1"/>
          </p:cNvSpPr>
          <p:nvPr>
            <p:ph idx="1"/>
          </p:nvPr>
        </p:nvSpPr>
        <p:spPr/>
        <p:txBody>
          <a:bodyPr/>
          <a:lstStyle/>
          <a:p>
            <a:pPr marL="0" indent="0">
              <a:buNone/>
            </a:pPr>
            <a:r>
              <a:rPr lang="en-US" dirty="0"/>
              <a:t>What?	Executive Breakfast</a:t>
            </a:r>
          </a:p>
          <a:p>
            <a:pPr marL="0" indent="0">
              <a:buNone/>
            </a:pPr>
            <a:r>
              <a:rPr lang="en-US" dirty="0"/>
              <a:t>Who?	Member and Prospective Member Executives and Elected Officials</a:t>
            </a:r>
          </a:p>
          <a:p>
            <a:pPr marL="0" indent="0">
              <a:buNone/>
            </a:pPr>
            <a:r>
              <a:rPr lang="en-US" dirty="0"/>
              <a:t>When?	May 3, 9am-11am</a:t>
            </a:r>
          </a:p>
          <a:p>
            <a:pPr marL="0" indent="0">
              <a:buNone/>
            </a:pPr>
            <a:r>
              <a:rPr lang="en-US" dirty="0"/>
              <a:t>Where?	Barren River Area Development District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6661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0"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108" name="Rectangle 107">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3FD6B-6163-4519-B1EA-4094C065E389}"/>
              </a:ext>
            </a:extLst>
          </p:cNvPr>
          <p:cNvSpPr>
            <a:spLocks noGrp="1"/>
          </p:cNvSpPr>
          <p:nvPr>
            <p:ph type="title"/>
          </p:nvPr>
        </p:nvSpPr>
        <p:spPr>
          <a:xfrm>
            <a:off x="2125765" y="251974"/>
            <a:ext cx="8743271" cy="2871224"/>
          </a:xfrm>
        </p:spPr>
        <p:txBody>
          <a:bodyPr anchor="t">
            <a:noAutofit/>
          </a:bodyPr>
          <a:lstStyle/>
          <a:p>
            <a:pPr algn="ctr"/>
            <a:r>
              <a:rPr lang="en-US" sz="5400" dirty="0">
                <a:solidFill>
                  <a:schemeClr val="accent1"/>
                </a:solidFill>
              </a:rPr>
              <a:t>MACH 5 -</a:t>
            </a:r>
            <a:br>
              <a:rPr lang="en-US" sz="5400" dirty="0">
                <a:solidFill>
                  <a:schemeClr val="accent1"/>
                </a:solidFill>
              </a:rPr>
            </a:br>
            <a:r>
              <a:rPr lang="en-US" sz="5400" dirty="0">
                <a:solidFill>
                  <a:schemeClr val="accent1"/>
                </a:solidFill>
              </a:rPr>
              <a:t>5 Minutes to Preparedness</a:t>
            </a:r>
          </a:p>
        </p:txBody>
      </p:sp>
      <p:sp>
        <p:nvSpPr>
          <p:cNvPr id="110" name="Isosceles Triangle 109">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82" name="Picture 81" descr="Shape&#10;&#10;Description automatically generated with medium confidence">
            <a:extLst>
              <a:ext uri="{FF2B5EF4-FFF2-40B4-BE49-F238E27FC236}">
                <a16:creationId xmlns:a16="http://schemas.microsoft.com/office/drawing/2014/main" id="{E730C414-955A-4DA2-B009-BDD060724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5144766"/>
            <a:ext cx="1943216" cy="1454794"/>
          </a:xfrm>
          <a:prstGeom prst="rect">
            <a:avLst/>
          </a:prstGeom>
        </p:spPr>
      </p:pic>
      <p:pic>
        <p:nvPicPr>
          <p:cNvPr id="84" name="Picture 83" descr="Shape&#10;&#10;Description automatically generated with medium confidence">
            <a:extLst>
              <a:ext uri="{FF2B5EF4-FFF2-40B4-BE49-F238E27FC236}">
                <a16:creationId xmlns:a16="http://schemas.microsoft.com/office/drawing/2014/main" id="{72734A84-EDE0-4EC5-AE1C-FAA036D79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797" y="5126459"/>
            <a:ext cx="1943216" cy="1454794"/>
          </a:xfrm>
          <a:prstGeom prst="rect">
            <a:avLst/>
          </a:prstGeom>
        </p:spPr>
      </p:pic>
      <p:pic>
        <p:nvPicPr>
          <p:cNvPr id="107" name="Picture 106" descr="Shape&#10;&#10;Description automatically generated with medium confidence">
            <a:extLst>
              <a:ext uri="{FF2B5EF4-FFF2-40B4-BE49-F238E27FC236}">
                <a16:creationId xmlns:a16="http://schemas.microsoft.com/office/drawing/2014/main" id="{6A3458B2-5A60-4285-AAFB-884B0282F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197" y="5278859"/>
            <a:ext cx="1943216" cy="1454794"/>
          </a:xfrm>
          <a:prstGeom prst="rect">
            <a:avLst/>
          </a:prstGeom>
        </p:spPr>
      </p:pic>
      <p:pic>
        <p:nvPicPr>
          <p:cNvPr id="109" name="Picture 108" descr="Shape&#10;&#10;Description automatically generated with medium confidence">
            <a:extLst>
              <a:ext uri="{FF2B5EF4-FFF2-40B4-BE49-F238E27FC236}">
                <a16:creationId xmlns:a16="http://schemas.microsoft.com/office/drawing/2014/main" id="{3BF791C3-4956-44D1-B682-2C3CA172B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597" y="5431259"/>
            <a:ext cx="1943216" cy="1454794"/>
          </a:xfrm>
          <a:prstGeom prst="rect">
            <a:avLst/>
          </a:prstGeom>
        </p:spPr>
      </p:pic>
      <p:sp>
        <p:nvSpPr>
          <p:cNvPr id="3" name="TextBox 2">
            <a:extLst>
              <a:ext uri="{FF2B5EF4-FFF2-40B4-BE49-F238E27FC236}">
                <a16:creationId xmlns:a16="http://schemas.microsoft.com/office/drawing/2014/main" id="{F59BA0E6-1C56-8ADD-D167-B1F8F0CDDCA2}"/>
              </a:ext>
            </a:extLst>
          </p:cNvPr>
          <p:cNvSpPr txBox="1"/>
          <p:nvPr/>
        </p:nvSpPr>
        <p:spPr>
          <a:xfrm>
            <a:off x="2399096" y="1969908"/>
            <a:ext cx="9327707" cy="4058162"/>
          </a:xfrm>
          <a:prstGeom prst="rect">
            <a:avLst/>
          </a:prstGeom>
          <a:noFill/>
        </p:spPr>
        <p:txBody>
          <a:bodyPr wrap="square" rtlCol="0">
            <a:spAutoFit/>
          </a:bodyPr>
          <a:lstStyle/>
          <a:p>
            <a:pPr marL="0" marR="0">
              <a:lnSpc>
                <a:spcPct val="107000"/>
              </a:lnSpc>
              <a:spcBef>
                <a:spcPts val="0"/>
              </a:spcBef>
              <a:spcAft>
                <a:spcPts val="0"/>
              </a:spcAft>
            </a:pPr>
            <a:r>
              <a:rPr lang="en-US" sz="2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your way to the EOC/DOC you passed many residences and businesses that were obviously damaged by the earthquake.  You saw people standing around outside of their homes and buildings.  You arrived at the EOC/DOC and set it up.  No one else has yet arrived. </a:t>
            </a: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are alone in the EOC/DOC.  What should you do now?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r>
              <a:rPr lang="en-US" sz="2400" b="1" dirty="0"/>
              <a:t>Keep responses to 25 to 30 seconds.</a:t>
            </a:r>
          </a:p>
        </p:txBody>
      </p:sp>
    </p:spTree>
    <p:extLst>
      <p:ext uri="{BB962C8B-B14F-4D97-AF65-F5344CB8AC3E}">
        <p14:creationId xmlns:p14="http://schemas.microsoft.com/office/powerpoint/2010/main" val="278012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494CF-0BEA-4094-87B3-D61184AD19E3}"/>
              </a:ext>
            </a:extLst>
          </p:cNvPr>
          <p:cNvSpPr>
            <a:spLocks noGrp="1"/>
          </p:cNvSpPr>
          <p:nvPr>
            <p:ph idx="1"/>
          </p:nvPr>
        </p:nvSpPr>
        <p:spPr>
          <a:xfrm>
            <a:off x="335560" y="395654"/>
            <a:ext cx="11018240" cy="6223260"/>
          </a:xfrm>
        </p:spPr>
        <p:txBody>
          <a:bodyPr>
            <a:normAutofit/>
          </a:bodyPr>
          <a:lstStyle/>
          <a:p>
            <a:pPr marL="0" marR="0">
              <a:lnSpc>
                <a:spcPct val="90000"/>
              </a:lnSpc>
              <a:spcBef>
                <a:spcPts val="100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addition to the ideas mentioned, you may also want to consider the following:</a:t>
            </a:r>
            <a:endParaRPr lang="en-US" sz="24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Tune to EAS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Every EOC/DOC needs to have access to a battery operated radio.  Immediately tune to your areas EAS stations.  These stations have back-up generators and should be on the air.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Check in with Dispatch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any phones are working, Dispatch would be able to fill you </a:t>
            </a:r>
            <a:r>
              <a:rPr lang="en-US" sz="24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inon</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types of calls coming in.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Access the Internet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internet is functioning, you may be able to get all of the information you need.  Make sure that you </a:t>
            </a:r>
            <a:r>
              <a:rPr lang="en-US" sz="24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hae</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bookmarked all of the sites that would provide pertinent information during a disaster.  Visit the State’s Response Information Management System, or the County’s website to see if anything has been posted.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Radio Amateur Civil Emergency Services Radio (RACES) Base Station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Does your EOC/DOC have a RACES base station?  If so, turn it on and monitor the information .  The RACES members should be starting a communications net.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Satellite Capabilities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Has your jurisdiction recently purchased a satellite phone?  Who else has the satellite phones in the area that you could communicate with to gather information  If possible, set up a satellite phone group callout before a disaster.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94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1623549" y="832679"/>
            <a:ext cx="8944897" cy="1325563"/>
          </a:xfrm>
        </p:spPr>
        <p:txBody>
          <a:bodyPr>
            <a:normAutofit/>
          </a:bodyPr>
          <a:lstStyle/>
          <a:p>
            <a:r>
              <a:rPr lang="en-US" sz="6600" dirty="0"/>
              <a:t>Miscellaneous/Questions</a:t>
            </a:r>
          </a:p>
        </p:txBody>
      </p:sp>
      <p:pic>
        <p:nvPicPr>
          <p:cNvPr id="3" name="Picture 2">
            <a:extLst>
              <a:ext uri="{FF2B5EF4-FFF2-40B4-BE49-F238E27FC236}">
                <a16:creationId xmlns:a16="http://schemas.microsoft.com/office/drawing/2014/main" id="{6B0E9719-ECD6-4282-9D8F-04321BE5C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73" y="5731876"/>
            <a:ext cx="1015289" cy="1015289"/>
          </a:xfrm>
          <a:prstGeom prst="rect">
            <a:avLst/>
          </a:prstGeom>
        </p:spPr>
      </p:pic>
      <p:sp>
        <p:nvSpPr>
          <p:cNvPr id="5" name="TextBox 4">
            <a:extLst>
              <a:ext uri="{FF2B5EF4-FFF2-40B4-BE49-F238E27FC236}">
                <a16:creationId xmlns:a16="http://schemas.microsoft.com/office/drawing/2014/main" id="{49C61A5F-05AB-4A57-B135-69D4D6DE08B7}"/>
              </a:ext>
            </a:extLst>
          </p:cNvPr>
          <p:cNvSpPr txBox="1"/>
          <p:nvPr/>
        </p:nvSpPr>
        <p:spPr>
          <a:xfrm>
            <a:off x="1156662" y="6054854"/>
            <a:ext cx="880107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
        <p:nvSpPr>
          <p:cNvPr id="4" name="TextBox 3">
            <a:extLst>
              <a:ext uri="{FF2B5EF4-FFF2-40B4-BE49-F238E27FC236}">
                <a16:creationId xmlns:a16="http://schemas.microsoft.com/office/drawing/2014/main" id="{56D70F60-6212-42FD-8F4D-740578BA1422}"/>
              </a:ext>
            </a:extLst>
          </p:cNvPr>
          <p:cNvSpPr txBox="1"/>
          <p:nvPr/>
        </p:nvSpPr>
        <p:spPr>
          <a:xfrm>
            <a:off x="1484430" y="4668729"/>
            <a:ext cx="9223131" cy="954107"/>
          </a:xfrm>
          <a:prstGeom prst="rect">
            <a:avLst/>
          </a:prstGeom>
          <a:noFill/>
        </p:spPr>
        <p:txBody>
          <a:bodyPr wrap="square" rtlCol="0">
            <a:spAutoFit/>
          </a:bodyPr>
          <a:lstStyle/>
          <a:p>
            <a:r>
              <a:rPr lang="en-US" sz="2800" i="1" dirty="0">
                <a:solidFill>
                  <a:srgbClr val="9E0000"/>
                </a:solidFill>
              </a:rPr>
              <a:t>Did you sign in?  Please sign in via </a:t>
            </a:r>
            <a:r>
              <a:rPr lang="en-US" sz="2800" i="1" dirty="0" err="1">
                <a:solidFill>
                  <a:srgbClr val="9E0000"/>
                </a:solidFill>
              </a:rPr>
              <a:t>ReadyOp</a:t>
            </a:r>
            <a:r>
              <a:rPr lang="en-US" sz="2800" i="1" dirty="0">
                <a:solidFill>
                  <a:srgbClr val="9E0000"/>
                </a:solidFill>
              </a:rPr>
              <a:t> to be sure the agency/agencies you represent are included in the attendance.</a:t>
            </a:r>
          </a:p>
        </p:txBody>
      </p:sp>
      <p:sp>
        <p:nvSpPr>
          <p:cNvPr id="8" name="TextBox 7">
            <a:extLst>
              <a:ext uri="{FF2B5EF4-FFF2-40B4-BE49-F238E27FC236}">
                <a16:creationId xmlns:a16="http://schemas.microsoft.com/office/drawing/2014/main" id="{0E6B1B88-A3E0-5004-0F8E-20796FCFED14}"/>
              </a:ext>
            </a:extLst>
          </p:cNvPr>
          <p:cNvSpPr txBox="1"/>
          <p:nvPr/>
        </p:nvSpPr>
        <p:spPr>
          <a:xfrm>
            <a:off x="1293304" y="2145296"/>
            <a:ext cx="9605382" cy="2124428"/>
          </a:xfrm>
          <a:prstGeom prst="rect">
            <a:avLst/>
          </a:prstGeom>
          <a:noFill/>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mj-lt"/>
                <a:ea typeface="Times New Roman" panose="02020603050405020304" pitchFamily="18" charset="0"/>
              </a:rPr>
              <a:t>Public Health Emergency (PHE) for COVID-19 will end on May 11, 2023</a:t>
            </a:r>
          </a:p>
          <a:p>
            <a:pPr marL="1200150" lvl="2" indent="-285750">
              <a:lnSpc>
                <a:spcPct val="115000"/>
              </a:lnSpc>
              <a:buFont typeface="Courier New" panose="02070309020205020404" pitchFamily="49" charset="0"/>
              <a:buChar char="o"/>
            </a:pPr>
            <a:r>
              <a:rPr lang="en-US" sz="2400" dirty="0">
                <a:effectLst/>
                <a:latin typeface="+mj-lt"/>
                <a:ea typeface="Times New Roman" panose="02020603050405020304" pitchFamily="18" charset="0"/>
              </a:rPr>
              <a:t>Provider specific fact sheets can be found at </a:t>
            </a:r>
            <a:r>
              <a:rPr lang="en-US" sz="2400" u="sng" dirty="0">
                <a:solidFill>
                  <a:srgbClr val="0563C1"/>
                </a:solidFill>
                <a:effectLst/>
                <a:latin typeface="+mj-lt"/>
                <a:ea typeface="Times New Roman" panose="02020603050405020304" pitchFamily="18" charset="0"/>
                <a:hlinkClick r:id="rId3"/>
              </a:rPr>
              <a:t>https://www.cms.gov/coronavirus-waivers</a:t>
            </a:r>
            <a:r>
              <a:rPr lang="en-US" sz="2400" dirty="0">
                <a:effectLst/>
                <a:latin typeface="+mj-lt"/>
                <a:ea typeface="Times New Roman" panose="02020603050405020304" pitchFamily="18" charset="0"/>
              </a:rPr>
              <a:t> </a:t>
            </a:r>
          </a:p>
          <a:p>
            <a:pPr marL="742950" lvl="1" indent="-285750">
              <a:lnSpc>
                <a:spcPct val="115000"/>
              </a:lnSpc>
              <a:buFont typeface="Courier New" panose="02070309020205020404" pitchFamily="49" charset="0"/>
              <a:buChar char="o"/>
            </a:pPr>
            <a:r>
              <a:rPr lang="en-US" sz="2400" dirty="0">
                <a:effectLst/>
                <a:latin typeface="+mj-lt"/>
                <a:ea typeface="Times New Roman" panose="02020603050405020304" pitchFamily="18" charset="0"/>
              </a:rPr>
              <a:t>Unmet Needs?</a:t>
            </a:r>
          </a:p>
          <a:p>
            <a:pPr marR="0" lvl="1">
              <a:lnSpc>
                <a:spcPct val="115000"/>
              </a:lnSpc>
              <a:spcBef>
                <a:spcPts val="0"/>
              </a:spcBef>
              <a:spcAft>
                <a:spcPts val="0"/>
              </a:spcAft>
            </a:pP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192103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0AA297-2043-4BCF-B2AB-CE3E3CEDD299}"/>
              </a:ext>
            </a:extLst>
          </p:cNvPr>
          <p:cNvSpPr txBox="1"/>
          <p:nvPr/>
        </p:nvSpPr>
        <p:spPr>
          <a:xfrm>
            <a:off x="5248883" y="5891173"/>
            <a:ext cx="5559899" cy="959119"/>
          </a:xfrm>
          <a:prstGeom prst="rect">
            <a:avLst/>
          </a:prstGeom>
        </p:spPr>
        <p:txBody>
          <a:bodyPr vert="horz" lIns="91440" tIns="45720" rIns="91440" bIns="45720" rtlCol="0" anchor="ctr">
            <a:normAutofit/>
          </a:bodyPr>
          <a:lstStyle/>
          <a:p>
            <a:pPr algn="ctr" defTabSz="914400">
              <a:spcBef>
                <a:spcPts val="1000"/>
              </a:spcBef>
              <a:buClr>
                <a:schemeClr val="accent2"/>
              </a:buClr>
            </a:pPr>
            <a:r>
              <a:rPr lang="en-US" sz="1400" dirty="0">
                <a:solidFill>
                  <a:schemeClr val="tx1">
                    <a:lumMod val="85000"/>
                    <a:lumOff val="15000"/>
                  </a:schemeClr>
                </a:solidFill>
              </a:rPr>
              <a:t>*Core Partners are defined by the Assistant Secretary for Preparedness and Response as Hospitals, EMS, EMA, and Public Health</a:t>
            </a:r>
          </a:p>
        </p:txBody>
      </p:sp>
      <p:sp>
        <p:nvSpPr>
          <p:cNvPr id="13" name="TextBox 12">
            <a:extLst>
              <a:ext uri="{FF2B5EF4-FFF2-40B4-BE49-F238E27FC236}">
                <a16:creationId xmlns:a16="http://schemas.microsoft.com/office/drawing/2014/main" id="{54E6A400-A63D-44CB-9CBA-69123C0147FC}"/>
              </a:ext>
            </a:extLst>
          </p:cNvPr>
          <p:cNvSpPr txBox="1"/>
          <p:nvPr/>
        </p:nvSpPr>
        <p:spPr>
          <a:xfrm>
            <a:off x="5248883" y="1136871"/>
            <a:ext cx="6330585" cy="4278094"/>
          </a:xfrm>
          <a:prstGeom prst="rect">
            <a:avLst/>
          </a:prstGeom>
          <a:noFill/>
        </p:spPr>
        <p:txBody>
          <a:bodyPr wrap="square">
            <a:spAutoFit/>
          </a:bodyPr>
          <a:lstStyle/>
          <a:p>
            <a:pPr marL="342900" indent="-342900">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The drill was sent by TEXT and EMAIL.  This exercise served as </a:t>
            </a:r>
            <a:r>
              <a:rPr lang="en-US" sz="2000" dirty="0">
                <a:ea typeface="Calibri" panose="020F0502020204030204" pitchFamily="34" charset="0"/>
                <a:cs typeface="Calibri" panose="020F0502020204030204" pitchFamily="34" charset="0"/>
              </a:rPr>
              <a:t>a required redundant communications drill and the RSVP for this coalition meeting. </a:t>
            </a:r>
          </a:p>
          <a:p>
            <a:pPr marL="342900" indent="-342900">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Two components were responding YES (attending in person) or NO (not attending) or ZOOM (attending via Zoom) through BOTH text AND email. </a:t>
            </a:r>
          </a:p>
          <a:p>
            <a:pPr marL="342900" indent="-342900">
              <a:buFont typeface="Arial" panose="020B0604020202020204" pitchFamily="34" charset="0"/>
              <a:buChar char="•"/>
            </a:pPr>
            <a:endParaRPr lang="en-US" sz="2000" dirty="0">
              <a:cs typeface="Calibri" panose="020F0502020204030204" pitchFamily="34" charset="0"/>
            </a:endParaRPr>
          </a:p>
          <a:p>
            <a:pPr marL="0" indent="0" algn="ctr">
              <a:buNone/>
            </a:pPr>
            <a:r>
              <a:rPr lang="en-US" sz="2200" u="sng" dirty="0">
                <a:cs typeface="Calibri" panose="020F0502020204030204" pitchFamily="34" charset="0"/>
              </a:rPr>
              <a:t>Response from All Partners:</a:t>
            </a:r>
          </a:p>
          <a:p>
            <a:pPr marL="0" indent="0" algn="ctr">
              <a:buNone/>
            </a:pPr>
            <a:r>
              <a:rPr lang="en-US" sz="2200" dirty="0">
                <a:cs typeface="Calibri" panose="020F0502020204030204" pitchFamily="34" charset="0"/>
              </a:rPr>
              <a:t>	80.88% completed at least one portion of the drill</a:t>
            </a:r>
          </a:p>
          <a:p>
            <a:pPr marL="0" indent="0" algn="ctr">
              <a:buNone/>
            </a:pPr>
            <a:endParaRPr lang="en-US" sz="2200" u="sng" dirty="0">
              <a:cs typeface="Calibri" panose="020F0502020204030204" pitchFamily="34" charset="0"/>
            </a:endParaRPr>
          </a:p>
          <a:p>
            <a:pPr marL="0" indent="0" algn="ctr">
              <a:buNone/>
            </a:pPr>
            <a:r>
              <a:rPr lang="en-US" sz="2200" u="sng" dirty="0">
                <a:cs typeface="Calibri" panose="020F0502020204030204" pitchFamily="34" charset="0"/>
              </a:rPr>
              <a:t>Response from Core* Partners:</a:t>
            </a:r>
          </a:p>
          <a:p>
            <a:pPr marL="0" indent="0" algn="ctr">
              <a:buNone/>
            </a:pPr>
            <a:r>
              <a:rPr lang="en-US" sz="2200" dirty="0">
                <a:cs typeface="Calibri" panose="020F0502020204030204" pitchFamily="34" charset="0"/>
              </a:rPr>
              <a:t>	93.75% completed at least one portion of the drill</a:t>
            </a:r>
          </a:p>
          <a:p>
            <a:pPr marL="0" indent="0" algn="ctr">
              <a:buNone/>
            </a:pPr>
            <a:r>
              <a:rPr lang="en-US" sz="2200" dirty="0">
                <a:cs typeface="Calibri" panose="020F0502020204030204" pitchFamily="34" charset="0"/>
              </a:rPr>
              <a:t>	90.6% completed both portions of the drill</a:t>
            </a:r>
          </a:p>
        </p:txBody>
      </p:sp>
      <p:sp>
        <p:nvSpPr>
          <p:cNvPr id="15" name="TextBox 14">
            <a:extLst>
              <a:ext uri="{FF2B5EF4-FFF2-40B4-BE49-F238E27FC236}">
                <a16:creationId xmlns:a16="http://schemas.microsoft.com/office/drawing/2014/main" id="{9F3A5474-611E-40B0-8110-207667C9D6C5}"/>
              </a:ext>
            </a:extLst>
          </p:cNvPr>
          <p:cNvSpPr txBox="1"/>
          <p:nvPr/>
        </p:nvSpPr>
        <p:spPr>
          <a:xfrm>
            <a:off x="1118678" y="2213282"/>
            <a:ext cx="3902985" cy="2431435"/>
          </a:xfrm>
          <a:prstGeom prst="rect">
            <a:avLst/>
          </a:prstGeom>
          <a:noFill/>
        </p:spPr>
        <p:txBody>
          <a:bodyPr wrap="square">
            <a:spAutoFit/>
          </a:bodyPr>
          <a:lstStyle/>
          <a:p>
            <a:pPr algn="ctr"/>
            <a:r>
              <a:rPr lang="en-US" sz="3800" b="1" dirty="0">
                <a:cs typeface="Calibri" panose="020F0502020204030204" pitchFamily="34" charset="0"/>
              </a:rPr>
              <a:t>March 6 Redundant Communication Drill Results</a:t>
            </a:r>
          </a:p>
        </p:txBody>
      </p:sp>
      <p:pic>
        <p:nvPicPr>
          <p:cNvPr id="17" name="Picture 16" descr="Shape&#10;&#10;Description automatically generated with medium confidence">
            <a:extLst>
              <a:ext uri="{FF2B5EF4-FFF2-40B4-BE49-F238E27FC236}">
                <a16:creationId xmlns:a16="http://schemas.microsoft.com/office/drawing/2014/main" id="{B2AFA8D0-C810-43A8-851F-39F90C0DF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783" y="5812767"/>
            <a:ext cx="1283103" cy="959119"/>
          </a:xfrm>
          <a:prstGeom prst="rect">
            <a:avLst/>
          </a:prstGeom>
        </p:spPr>
      </p:pic>
      <p:pic>
        <p:nvPicPr>
          <p:cNvPr id="9" name="Picture 8">
            <a:extLst>
              <a:ext uri="{FF2B5EF4-FFF2-40B4-BE49-F238E27FC236}">
                <a16:creationId xmlns:a16="http://schemas.microsoft.com/office/drawing/2014/main" id="{4F34669A-583A-463C-A1AE-95D48C0BC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4" y="5730320"/>
            <a:ext cx="909782" cy="909782"/>
          </a:xfrm>
          <a:prstGeom prst="rect">
            <a:avLst/>
          </a:prstGeom>
        </p:spPr>
      </p:pic>
      <p:sp>
        <p:nvSpPr>
          <p:cNvPr id="11" name="TextBox 10">
            <a:extLst>
              <a:ext uri="{FF2B5EF4-FFF2-40B4-BE49-F238E27FC236}">
                <a16:creationId xmlns:a16="http://schemas.microsoft.com/office/drawing/2014/main" id="{74CDEF1B-2319-412D-916E-27A614ED8379}"/>
              </a:ext>
            </a:extLst>
          </p:cNvPr>
          <p:cNvSpPr txBox="1"/>
          <p:nvPr/>
        </p:nvSpPr>
        <p:spPr>
          <a:xfrm>
            <a:off x="1044381" y="5585046"/>
            <a:ext cx="199130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318178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34F24-0696-4BB4-AA78-1CCC50AEE4F4}"/>
              </a:ext>
            </a:extLst>
          </p:cNvPr>
          <p:cNvSpPr>
            <a:spLocks noGrp="1"/>
          </p:cNvSpPr>
          <p:nvPr>
            <p:ph idx="1"/>
          </p:nvPr>
        </p:nvSpPr>
        <p:spPr>
          <a:xfrm>
            <a:off x="967562" y="2773931"/>
            <a:ext cx="9932379" cy="1740878"/>
          </a:xfrm>
        </p:spPr>
        <p:txBody>
          <a:bodyPr>
            <a:normAutofit/>
          </a:bodyPr>
          <a:lstStyle/>
          <a:p>
            <a:pPr marL="0" indent="0" algn="ctr">
              <a:buNone/>
            </a:pPr>
            <a:r>
              <a:rPr lang="en-US" sz="2200" b="1" dirty="0"/>
              <a:t>REQUIRES VOTE</a:t>
            </a:r>
          </a:p>
          <a:p>
            <a:pPr marL="0" indent="0" algn="ctr">
              <a:buNone/>
            </a:pPr>
            <a:r>
              <a:rPr lang="en-US" sz="2200" dirty="0"/>
              <a:t>Discussion/Corrections? - Motion – Second</a:t>
            </a:r>
          </a:p>
          <a:p>
            <a:pPr marL="0" indent="0" algn="ctr">
              <a:buNone/>
            </a:pPr>
            <a:r>
              <a:rPr lang="en-US" sz="2200" dirty="0"/>
              <a:t>Vote – </a:t>
            </a:r>
            <a:r>
              <a:rPr lang="en-US" sz="2200" i="1" u="sng" dirty="0"/>
              <a:t>You MUST list the agency you are voting for! You may represent more than one agency for attendance, but ONLY vote as a representative for ONE agency. </a:t>
            </a:r>
          </a:p>
        </p:txBody>
      </p:sp>
      <p:sp>
        <p:nvSpPr>
          <p:cNvPr id="11" name="TextBox 10">
            <a:extLst>
              <a:ext uri="{FF2B5EF4-FFF2-40B4-BE49-F238E27FC236}">
                <a16:creationId xmlns:a16="http://schemas.microsoft.com/office/drawing/2014/main" id="{53838B3F-04D7-4D5A-A2E9-3D01C62945FA}"/>
              </a:ext>
            </a:extLst>
          </p:cNvPr>
          <p:cNvSpPr txBox="1"/>
          <p:nvPr/>
        </p:nvSpPr>
        <p:spPr>
          <a:xfrm>
            <a:off x="2432171" y="1316647"/>
            <a:ext cx="7327655" cy="1200329"/>
          </a:xfrm>
          <a:prstGeom prst="rect">
            <a:avLst/>
          </a:prstGeom>
          <a:noFill/>
        </p:spPr>
        <p:txBody>
          <a:bodyPr wrap="square">
            <a:spAutoFit/>
          </a:bodyPr>
          <a:lstStyle/>
          <a:p>
            <a:pPr algn="ctr"/>
            <a:r>
              <a:rPr lang="en-US" sz="3600" dirty="0"/>
              <a:t>MINUTES APPROVAL for </a:t>
            </a:r>
          </a:p>
          <a:p>
            <a:pPr algn="ctr"/>
            <a:r>
              <a:rPr lang="en-US" sz="3600" dirty="0"/>
              <a:t>February 9, 2023 Meeting</a:t>
            </a:r>
          </a:p>
        </p:txBody>
      </p:sp>
      <p:pic>
        <p:nvPicPr>
          <p:cNvPr id="5" name="Picture 4" descr="Shape&#10;&#10;Description automatically generated with medium confidence">
            <a:extLst>
              <a:ext uri="{FF2B5EF4-FFF2-40B4-BE49-F238E27FC236}">
                <a16:creationId xmlns:a16="http://schemas.microsoft.com/office/drawing/2014/main" id="{3679BC78-4B46-4CF5-AA70-A510A2C78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sp>
        <p:nvSpPr>
          <p:cNvPr id="2" name="TextBox 1">
            <a:extLst>
              <a:ext uri="{FF2B5EF4-FFF2-40B4-BE49-F238E27FC236}">
                <a16:creationId xmlns:a16="http://schemas.microsoft.com/office/drawing/2014/main" id="{DDE942B1-689D-409F-8228-3718C68028CE}"/>
              </a:ext>
            </a:extLst>
          </p:cNvPr>
          <p:cNvSpPr txBox="1"/>
          <p:nvPr/>
        </p:nvSpPr>
        <p:spPr>
          <a:xfrm>
            <a:off x="4437126" y="326722"/>
            <a:ext cx="3317747" cy="830997"/>
          </a:xfrm>
          <a:prstGeom prst="rect">
            <a:avLst/>
          </a:prstGeom>
          <a:noFill/>
        </p:spPr>
        <p:txBody>
          <a:bodyPr wrap="square" rtlCol="0">
            <a:spAutoFit/>
          </a:bodyPr>
          <a:lstStyle/>
          <a:p>
            <a:r>
              <a:rPr lang="en-US" sz="4800" dirty="0"/>
              <a:t>WELCOME!  </a:t>
            </a:r>
          </a:p>
        </p:txBody>
      </p:sp>
      <p:sp>
        <p:nvSpPr>
          <p:cNvPr id="4" name="TextBox 3">
            <a:extLst>
              <a:ext uri="{FF2B5EF4-FFF2-40B4-BE49-F238E27FC236}">
                <a16:creationId xmlns:a16="http://schemas.microsoft.com/office/drawing/2014/main" id="{E1DBFE30-A11E-4A9C-A7A8-5E2207EDD195}"/>
              </a:ext>
            </a:extLst>
          </p:cNvPr>
          <p:cNvSpPr txBox="1"/>
          <p:nvPr/>
        </p:nvSpPr>
        <p:spPr>
          <a:xfrm>
            <a:off x="2218590" y="4555577"/>
            <a:ext cx="7754816" cy="369332"/>
          </a:xfrm>
          <a:prstGeom prst="rect">
            <a:avLst/>
          </a:prstGeom>
          <a:noFill/>
        </p:spPr>
        <p:txBody>
          <a:bodyPr wrap="square" rtlCol="0">
            <a:spAutoFit/>
          </a:bodyPr>
          <a:lstStyle/>
          <a:p>
            <a:r>
              <a:rPr lang="en-US" dirty="0">
                <a:solidFill>
                  <a:srgbClr val="9E0000"/>
                </a:solidFill>
              </a:rPr>
              <a:t>Use this QR Code to vote.  Be sure to vote your primary agency ONLY!  </a:t>
            </a:r>
          </a:p>
        </p:txBody>
      </p:sp>
      <p:cxnSp>
        <p:nvCxnSpPr>
          <p:cNvPr id="8" name="Straight Arrow Connector 7">
            <a:extLst>
              <a:ext uri="{FF2B5EF4-FFF2-40B4-BE49-F238E27FC236}">
                <a16:creationId xmlns:a16="http://schemas.microsoft.com/office/drawing/2014/main" id="{5DA575F2-DCA0-4C1B-B5C0-A05D0A9BF23E}"/>
              </a:ext>
            </a:extLst>
          </p:cNvPr>
          <p:cNvCxnSpPr/>
          <p:nvPr/>
        </p:nvCxnSpPr>
        <p:spPr>
          <a:xfrm>
            <a:off x="1894098" y="2560937"/>
            <a:ext cx="80793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D1F00D3-0F6F-4B61-8F5A-50C9FD537DB1}"/>
              </a:ext>
            </a:extLst>
          </p:cNvPr>
          <p:cNvPicPr>
            <a:picLocks noChangeAspect="1"/>
          </p:cNvPicPr>
          <p:nvPr/>
        </p:nvPicPr>
        <p:blipFill>
          <a:blip r:embed="rId3"/>
          <a:stretch>
            <a:fillRect/>
          </a:stretch>
        </p:blipFill>
        <p:spPr>
          <a:xfrm>
            <a:off x="5103988" y="4998608"/>
            <a:ext cx="1659525" cy="1659525"/>
          </a:xfrm>
          <a:prstGeom prst="rect">
            <a:avLst/>
          </a:prstGeom>
        </p:spPr>
      </p:pic>
    </p:spTree>
    <p:extLst>
      <p:ext uri="{BB962C8B-B14F-4D97-AF65-F5344CB8AC3E}">
        <p14:creationId xmlns:p14="http://schemas.microsoft.com/office/powerpoint/2010/main" val="304655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327CF0-0B81-4A78-AA3F-0CBF32B9804E}"/>
              </a:ext>
            </a:extLst>
          </p:cNvPr>
          <p:cNvPicPr>
            <a:picLocks noChangeAspect="1"/>
          </p:cNvPicPr>
          <p:nvPr/>
        </p:nvPicPr>
        <p:blipFill>
          <a:blip r:embed="rId2"/>
          <a:stretch>
            <a:fillRect/>
          </a:stretch>
        </p:blipFill>
        <p:spPr>
          <a:xfrm>
            <a:off x="5214556" y="1089850"/>
            <a:ext cx="6353175" cy="5172075"/>
          </a:xfrm>
          <a:prstGeom prst="rect">
            <a:avLst/>
          </a:prstGeom>
        </p:spPr>
      </p:pic>
      <p:sp>
        <p:nvSpPr>
          <p:cNvPr id="7" name="TextBox 6">
            <a:extLst>
              <a:ext uri="{FF2B5EF4-FFF2-40B4-BE49-F238E27FC236}">
                <a16:creationId xmlns:a16="http://schemas.microsoft.com/office/drawing/2014/main" id="{27994EAC-A121-4BEE-A7B2-494D3165BFD3}"/>
              </a:ext>
            </a:extLst>
          </p:cNvPr>
          <p:cNvSpPr txBox="1"/>
          <p:nvPr/>
        </p:nvSpPr>
        <p:spPr>
          <a:xfrm>
            <a:off x="769620" y="308800"/>
            <a:ext cx="10652760" cy="584775"/>
          </a:xfrm>
          <a:prstGeom prst="rect">
            <a:avLst/>
          </a:prstGeom>
          <a:noFill/>
        </p:spPr>
        <p:txBody>
          <a:bodyPr wrap="square" rtlCol="0">
            <a:spAutoFit/>
          </a:bodyPr>
          <a:lstStyle/>
          <a:p>
            <a:r>
              <a:rPr lang="en-US" sz="2800" dirty="0"/>
              <a:t>MGT-439 </a:t>
            </a:r>
            <a:r>
              <a:rPr lang="en-US" sz="3200" dirty="0"/>
              <a:t>Pediatric</a:t>
            </a:r>
            <a:r>
              <a:rPr lang="en-US" sz="2800" dirty="0"/>
              <a:t> Disaster Response and Emergency Preparedness</a:t>
            </a:r>
          </a:p>
        </p:txBody>
      </p:sp>
      <p:sp>
        <p:nvSpPr>
          <p:cNvPr id="8" name="TextBox 7">
            <a:extLst>
              <a:ext uri="{FF2B5EF4-FFF2-40B4-BE49-F238E27FC236}">
                <a16:creationId xmlns:a16="http://schemas.microsoft.com/office/drawing/2014/main" id="{8506108E-7A78-488E-BF77-620A3DEEAFBD}"/>
              </a:ext>
            </a:extLst>
          </p:cNvPr>
          <p:cNvSpPr txBox="1"/>
          <p:nvPr/>
        </p:nvSpPr>
        <p:spPr>
          <a:xfrm>
            <a:off x="569404" y="1045196"/>
            <a:ext cx="4645152" cy="1200329"/>
          </a:xfrm>
          <a:prstGeom prst="rect">
            <a:avLst/>
          </a:prstGeom>
          <a:noFill/>
        </p:spPr>
        <p:txBody>
          <a:bodyPr wrap="square" rtlCol="0">
            <a:spAutoFit/>
          </a:bodyPr>
          <a:lstStyle/>
          <a:p>
            <a:r>
              <a:rPr lang="en-US" b="1" dirty="0"/>
              <a:t>March 21-22, 2023</a:t>
            </a:r>
          </a:p>
          <a:p>
            <a:endParaRPr lang="en-US" dirty="0"/>
          </a:p>
          <a:p>
            <a:r>
              <a:rPr lang="en-US" dirty="0"/>
              <a:t>WKU Center for Research &amp; Development</a:t>
            </a:r>
          </a:p>
          <a:p>
            <a:r>
              <a:rPr lang="en-US" dirty="0"/>
              <a:t>Room 129</a:t>
            </a:r>
          </a:p>
        </p:txBody>
      </p:sp>
      <p:sp>
        <p:nvSpPr>
          <p:cNvPr id="9" name="TextBox 8">
            <a:extLst>
              <a:ext uri="{FF2B5EF4-FFF2-40B4-BE49-F238E27FC236}">
                <a16:creationId xmlns:a16="http://schemas.microsoft.com/office/drawing/2014/main" id="{4A2FB44A-7048-4CB2-9E1F-C0A7D8571D40}"/>
              </a:ext>
            </a:extLst>
          </p:cNvPr>
          <p:cNvSpPr txBox="1"/>
          <p:nvPr/>
        </p:nvSpPr>
        <p:spPr>
          <a:xfrm>
            <a:off x="569404" y="2479755"/>
            <a:ext cx="4334256" cy="3416320"/>
          </a:xfrm>
          <a:prstGeom prst="rect">
            <a:avLst/>
          </a:prstGeom>
          <a:noFill/>
        </p:spPr>
        <p:txBody>
          <a:bodyPr wrap="square" rtlCol="0">
            <a:spAutoFit/>
          </a:bodyPr>
          <a:lstStyle/>
          <a:p>
            <a:r>
              <a:rPr lang="en-US" dirty="0"/>
              <a:t>Recommended participants:</a:t>
            </a:r>
          </a:p>
          <a:p>
            <a:pPr marL="285750" indent="-285750">
              <a:buFont typeface="Arial" panose="020B0604020202020204" pitchFamily="34" charset="0"/>
              <a:buChar char="•"/>
            </a:pPr>
            <a:r>
              <a:rPr lang="en-US" dirty="0"/>
              <a:t>Community and Hospital based Emergency Managers</a:t>
            </a:r>
          </a:p>
          <a:p>
            <a:pPr marL="285750" indent="-285750">
              <a:buFont typeface="Arial" panose="020B0604020202020204" pitchFamily="34" charset="0"/>
              <a:buChar char="•"/>
            </a:pPr>
            <a:r>
              <a:rPr lang="en-US" dirty="0"/>
              <a:t>EMS Personnel</a:t>
            </a:r>
          </a:p>
          <a:p>
            <a:pPr marL="285750" indent="-285750">
              <a:buFont typeface="Arial" panose="020B0604020202020204" pitchFamily="34" charset="0"/>
              <a:buChar char="•"/>
            </a:pPr>
            <a:r>
              <a:rPr lang="en-US" dirty="0"/>
              <a:t>Hospital Administration and Emergency Room Personnel</a:t>
            </a:r>
          </a:p>
          <a:p>
            <a:pPr marL="285750" indent="-285750">
              <a:buFont typeface="Arial" panose="020B0604020202020204" pitchFamily="34" charset="0"/>
              <a:buChar char="•"/>
            </a:pPr>
            <a:r>
              <a:rPr lang="en-US" dirty="0"/>
              <a:t>Public Safety/Public Health Personnel</a:t>
            </a:r>
          </a:p>
          <a:p>
            <a:pPr marL="285750" indent="-285750">
              <a:buFont typeface="Arial" panose="020B0604020202020204" pitchFamily="34" charset="0"/>
              <a:buChar char="•"/>
            </a:pPr>
            <a:r>
              <a:rPr lang="en-US" dirty="0"/>
              <a:t>School Administrators</a:t>
            </a:r>
          </a:p>
          <a:p>
            <a:pPr marL="285750" indent="-285750">
              <a:buFont typeface="Arial" panose="020B0604020202020204" pitchFamily="34" charset="0"/>
              <a:buChar char="•"/>
            </a:pPr>
            <a:r>
              <a:rPr lang="en-US" dirty="0"/>
              <a:t>MRC Personnel</a:t>
            </a:r>
          </a:p>
          <a:p>
            <a:pPr marL="285750" indent="-285750">
              <a:buFont typeface="Arial" panose="020B0604020202020204" pitchFamily="34" charset="0"/>
              <a:buChar char="•"/>
            </a:pPr>
            <a:r>
              <a:rPr lang="en-US" dirty="0"/>
              <a:t>Private Sector</a:t>
            </a:r>
          </a:p>
          <a:p>
            <a:pPr marL="285750" indent="-285750">
              <a:buFont typeface="Arial" panose="020B0604020202020204" pitchFamily="34" charset="0"/>
              <a:buChar char="•"/>
            </a:pPr>
            <a:r>
              <a:rPr lang="en-US" dirty="0"/>
              <a:t>Law Enforcement</a:t>
            </a:r>
          </a:p>
          <a:p>
            <a:pPr marL="285750" indent="-285750">
              <a:buFont typeface="Arial" panose="020B0604020202020204" pitchFamily="34" charset="0"/>
              <a:buChar char="•"/>
            </a:pPr>
            <a:r>
              <a:rPr lang="en-US" dirty="0"/>
              <a:t>Disaster Response/Relief personnel</a:t>
            </a:r>
          </a:p>
        </p:txBody>
      </p:sp>
      <p:sp>
        <p:nvSpPr>
          <p:cNvPr id="10" name="TextBox 9">
            <a:extLst>
              <a:ext uri="{FF2B5EF4-FFF2-40B4-BE49-F238E27FC236}">
                <a16:creationId xmlns:a16="http://schemas.microsoft.com/office/drawing/2014/main" id="{3F7436A2-0CA5-4597-B18B-0CC0F1D9B945}"/>
              </a:ext>
            </a:extLst>
          </p:cNvPr>
          <p:cNvSpPr txBox="1"/>
          <p:nvPr/>
        </p:nvSpPr>
        <p:spPr>
          <a:xfrm>
            <a:off x="569404" y="6364534"/>
            <a:ext cx="1141451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dirty="0">
                <a:solidFill>
                  <a:schemeClr val="accent2">
                    <a:lumMod val="60000"/>
                    <a:lumOff val="40000"/>
                  </a:schemeClr>
                </a:solidFill>
                <a:effectLst/>
                <a:latin typeface="Verdana" panose="020B060403050404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https://my.teex.org/TeexPortal/Default.aspx?MO=mCourseCatalog&amp;D=FP&amp;C=MGT439&amp;S=461</a:t>
            </a:r>
            <a:endParaRPr kumimoji="0" lang="en-US" sz="1800" b="0" i="0" u="none" strike="noStrike" kern="1200" cap="none" spc="0" normalizeH="0" baseline="0" noProof="0" dirty="0">
              <a:ln>
                <a:noFill/>
              </a:ln>
              <a:solidFill>
                <a:schemeClr val="accent2">
                  <a:lumMod val="60000"/>
                  <a:lumOff val="40000"/>
                </a:scheme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1879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3496A-13D2-45DF-A905-485C9448783B}"/>
              </a:ext>
            </a:extLst>
          </p:cNvPr>
          <p:cNvSpPr>
            <a:spLocks noGrp="1"/>
          </p:cNvSpPr>
          <p:nvPr>
            <p:ph idx="1"/>
          </p:nvPr>
        </p:nvSpPr>
        <p:spPr>
          <a:xfrm>
            <a:off x="694592" y="2943474"/>
            <a:ext cx="10533185" cy="1785010"/>
          </a:xfrm>
        </p:spPr>
        <p:txBody>
          <a:bodyPr>
            <a:normAutofit fontScale="85000" lnSpcReduction="10000"/>
          </a:bodyPr>
          <a:lstStyle/>
          <a:p>
            <a:pPr lvl="0">
              <a:buClr>
                <a:srgbClr val="002166"/>
              </a:buClr>
            </a:pPr>
            <a:r>
              <a:rPr lang="en-US" sz="2000" dirty="0">
                <a:solidFill>
                  <a:srgbClr val="000000">
                    <a:lumMod val="85000"/>
                    <a:lumOff val="15000"/>
                  </a:srgbClr>
                </a:solidFill>
              </a:rPr>
              <a:t>MGT-317 (16hr) Disaster Management for Public Services – March 15-16,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endParaRPr>
          </a:p>
          <a:p>
            <a:pPr>
              <a:buClr>
                <a:srgbClr val="002166"/>
              </a:buClr>
            </a:pPr>
            <a:r>
              <a:rPr lang="en-US" sz="2000" dirty="0">
                <a:solidFill>
                  <a:srgbClr val="000000">
                    <a:lumMod val="85000"/>
                    <a:lumOff val="15000"/>
                  </a:srgbClr>
                </a:solidFill>
                <a:latin typeface="Gill Sans MT" panose="020B0502020104020203" pitchFamily="34" charset="0"/>
              </a:rPr>
              <a:t>MGT-345 (16hr) Disaster Management for Electric Power systems – June 21-22,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pPr>
              <a:buClr>
                <a:srgbClr val="002166"/>
              </a:buClr>
            </a:pPr>
            <a:r>
              <a:rPr lang="en-US" sz="2000" dirty="0">
                <a:solidFill>
                  <a:schemeClr val="accent6">
                    <a:lumMod val="50000"/>
                  </a:schemeClr>
                </a:solidFill>
                <a:latin typeface="Gill Sans MT" panose="020B0502020104020203" pitchFamily="34" charset="0"/>
              </a:rPr>
              <a:t>MGT-343 (16hr</a:t>
            </a:r>
            <a:r>
              <a:rPr lang="en-US" sz="2000" dirty="0">
                <a:solidFill>
                  <a:schemeClr val="tx1"/>
                </a:solidFill>
                <a:latin typeface="Gill Sans MT" panose="020B0502020104020203" pitchFamily="34" charset="0"/>
              </a:rPr>
              <a:t>)</a:t>
            </a:r>
            <a:r>
              <a:rPr lang="en-US" sz="2000" dirty="0">
                <a:solidFill>
                  <a:schemeClr val="accent6">
                    <a:lumMod val="50000"/>
                  </a:schemeClr>
                </a:solidFill>
                <a:latin typeface="Gill Sans MT" panose="020B0502020104020203" pitchFamily="34" charset="0"/>
              </a:rPr>
              <a:t> Disaster Management for Water and Wastewater Utilities – Sept. 13-14,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pPr lvl="0">
              <a:buClr>
                <a:srgbClr val="002166"/>
              </a:buClr>
            </a:pPr>
            <a:r>
              <a:rPr lang="en-US" sz="2000" dirty="0">
                <a:solidFill>
                  <a:schemeClr val="accent6">
                    <a:lumMod val="50000"/>
                  </a:schemeClr>
                </a:solidFill>
                <a:latin typeface="Gill Sans MT" panose="020B0502020104020203" pitchFamily="34" charset="0"/>
              </a:rPr>
              <a:t>MGT-341 (16hr) Disaster Preparedness for Healthcare Organizations within the Community Infrastructure – December 13-14,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endParaRPr lang="en-US" dirty="0"/>
          </a:p>
        </p:txBody>
      </p:sp>
      <p:sp>
        <p:nvSpPr>
          <p:cNvPr id="2" name="TextBox 1">
            <a:extLst>
              <a:ext uri="{FF2B5EF4-FFF2-40B4-BE49-F238E27FC236}">
                <a16:creationId xmlns:a16="http://schemas.microsoft.com/office/drawing/2014/main" id="{6C053FA8-721C-49BC-AFA2-E09712CCB260}"/>
              </a:ext>
            </a:extLst>
          </p:cNvPr>
          <p:cNvSpPr txBox="1"/>
          <p:nvPr/>
        </p:nvSpPr>
        <p:spPr>
          <a:xfrm>
            <a:off x="3009900" y="2356736"/>
            <a:ext cx="6172200" cy="400110"/>
          </a:xfrm>
          <a:prstGeom prst="rect">
            <a:avLst/>
          </a:prstGeom>
          <a:noFill/>
        </p:spPr>
        <p:txBody>
          <a:bodyPr wrap="square" rtlCol="0">
            <a:spAutoFit/>
          </a:bodyPr>
          <a:lstStyle/>
          <a:p>
            <a:r>
              <a:rPr lang="en-US" sz="2000" dirty="0"/>
              <a:t>Infrastructure Disaster Management Certificate Program</a:t>
            </a:r>
          </a:p>
        </p:txBody>
      </p:sp>
      <p:pic>
        <p:nvPicPr>
          <p:cNvPr id="6" name="Picture 5">
            <a:extLst>
              <a:ext uri="{FF2B5EF4-FFF2-40B4-BE49-F238E27FC236}">
                <a16:creationId xmlns:a16="http://schemas.microsoft.com/office/drawing/2014/main" id="{4ED1E8B5-B82D-4524-87E9-5E5E318418B7}"/>
              </a:ext>
            </a:extLst>
          </p:cNvPr>
          <p:cNvPicPr>
            <a:picLocks noChangeAspect="1"/>
          </p:cNvPicPr>
          <p:nvPr/>
        </p:nvPicPr>
        <p:blipFill>
          <a:blip r:embed="rId6"/>
          <a:stretch>
            <a:fillRect/>
          </a:stretch>
        </p:blipFill>
        <p:spPr>
          <a:xfrm>
            <a:off x="10668002" y="5740027"/>
            <a:ext cx="1429764" cy="1063853"/>
          </a:xfrm>
          <a:prstGeom prst="rect">
            <a:avLst/>
          </a:prstGeom>
        </p:spPr>
      </p:pic>
      <p:sp>
        <p:nvSpPr>
          <p:cNvPr id="10" name="Title 1">
            <a:extLst>
              <a:ext uri="{FF2B5EF4-FFF2-40B4-BE49-F238E27FC236}">
                <a16:creationId xmlns:a16="http://schemas.microsoft.com/office/drawing/2014/main" id="{5A28406C-79C7-4C0F-9506-75065B248248}"/>
              </a:ext>
            </a:extLst>
          </p:cNvPr>
          <p:cNvSpPr>
            <a:spLocks noGrp="1"/>
          </p:cNvSpPr>
          <p:nvPr>
            <p:ph type="title"/>
          </p:nvPr>
        </p:nvSpPr>
        <p:spPr>
          <a:xfrm>
            <a:off x="1977084" y="802927"/>
            <a:ext cx="7729728" cy="769150"/>
          </a:xfrm>
        </p:spPr>
        <p:txBody>
          <a:bodyPr/>
          <a:lstStyle/>
          <a:p>
            <a:r>
              <a:rPr lang="en-US" dirty="0"/>
              <a:t>In-Person Training at BRADD	</a:t>
            </a:r>
          </a:p>
        </p:txBody>
      </p:sp>
      <p:pic>
        <p:nvPicPr>
          <p:cNvPr id="7" name="Picture 6">
            <a:extLst>
              <a:ext uri="{FF2B5EF4-FFF2-40B4-BE49-F238E27FC236}">
                <a16:creationId xmlns:a16="http://schemas.microsoft.com/office/drawing/2014/main" id="{E06E20CB-F2C0-45C7-ADE9-6F58A6B586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8" name="TextBox 7">
            <a:extLst>
              <a:ext uri="{FF2B5EF4-FFF2-40B4-BE49-F238E27FC236}">
                <a16:creationId xmlns:a16="http://schemas.microsoft.com/office/drawing/2014/main" id="{E4749EC3-9199-46A9-A094-B26DF4AC8197}"/>
              </a:ext>
            </a:extLst>
          </p:cNvPr>
          <p:cNvSpPr txBox="1"/>
          <p:nvPr/>
        </p:nvSpPr>
        <p:spPr>
          <a:xfrm>
            <a:off x="1085068" y="6055073"/>
            <a:ext cx="755528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39820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3E5-32E6-4941-BA46-19FD0AFCA3FC}"/>
              </a:ext>
            </a:extLst>
          </p:cNvPr>
          <p:cNvSpPr>
            <a:spLocks noGrp="1"/>
          </p:cNvSpPr>
          <p:nvPr>
            <p:ph type="title"/>
          </p:nvPr>
        </p:nvSpPr>
        <p:spPr>
          <a:xfrm>
            <a:off x="1428909" y="1643854"/>
            <a:ext cx="2289283" cy="1627792"/>
          </a:xfrm>
        </p:spPr>
        <p:txBody>
          <a:bodyPr vert="horz" lIns="274320" tIns="182880" rIns="274320" bIns="182880" rtlCol="0" anchor="ctr" anchorCtr="1">
            <a:normAutofit/>
          </a:bodyPr>
          <a:lstStyle/>
          <a:p>
            <a:r>
              <a:rPr lang="en-US" dirty="0">
                <a:solidFill>
                  <a:srgbClr val="262626"/>
                </a:solidFill>
              </a:rPr>
              <a:t>Next  Meeting	</a:t>
            </a:r>
          </a:p>
        </p:txBody>
      </p:sp>
      <p:sp>
        <p:nvSpPr>
          <p:cNvPr id="3" name="Content Placeholder 2">
            <a:extLst>
              <a:ext uri="{FF2B5EF4-FFF2-40B4-BE49-F238E27FC236}">
                <a16:creationId xmlns:a16="http://schemas.microsoft.com/office/drawing/2014/main" id="{A9136C23-6C28-42D6-982A-0791B685BDBF}"/>
              </a:ext>
            </a:extLst>
          </p:cNvPr>
          <p:cNvSpPr>
            <a:spLocks noGrp="1"/>
          </p:cNvSpPr>
          <p:nvPr>
            <p:ph idx="1"/>
          </p:nvPr>
        </p:nvSpPr>
        <p:spPr>
          <a:xfrm>
            <a:off x="369830" y="3586354"/>
            <a:ext cx="4407443" cy="1488136"/>
          </a:xfrm>
        </p:spPr>
        <p:txBody>
          <a:bodyPr vert="horz" lIns="91440" tIns="45720" rIns="91440" bIns="45720" rtlCol="0">
            <a:normAutofit fontScale="92500"/>
          </a:bodyPr>
          <a:lstStyle/>
          <a:p>
            <a:pPr marL="0" indent="0" algn="ctr">
              <a:buNone/>
            </a:pPr>
            <a:r>
              <a:rPr lang="en-US" sz="2400" b="1" dirty="0">
                <a:solidFill>
                  <a:schemeClr val="tx1">
                    <a:lumMod val="75000"/>
                    <a:lumOff val="25000"/>
                  </a:schemeClr>
                </a:solidFill>
              </a:rPr>
              <a:t>Thursday,  May 11, 2023</a:t>
            </a:r>
          </a:p>
          <a:p>
            <a:pPr marL="0" indent="0" algn="ctr">
              <a:buNone/>
            </a:pPr>
            <a:r>
              <a:rPr lang="en-US" sz="2400" dirty="0">
                <a:solidFill>
                  <a:schemeClr val="tx1">
                    <a:lumMod val="75000"/>
                    <a:lumOff val="25000"/>
                  </a:schemeClr>
                </a:solidFill>
              </a:rPr>
              <a:t>11:30am Lunch available/Networking</a:t>
            </a:r>
          </a:p>
          <a:p>
            <a:pPr marL="0" indent="0" algn="ctr">
              <a:buNone/>
            </a:pPr>
            <a:r>
              <a:rPr lang="en-US" sz="2400" dirty="0">
                <a:solidFill>
                  <a:schemeClr val="tx1">
                    <a:lumMod val="75000"/>
                    <a:lumOff val="25000"/>
                  </a:schemeClr>
                </a:solidFill>
              </a:rPr>
              <a:t>12:00pm Meeting time</a:t>
            </a:r>
          </a:p>
          <a:p>
            <a:pPr marL="0" indent="0" algn="ctr">
              <a:buNone/>
            </a:pPr>
            <a:endParaRPr lang="en-US" sz="2400" dirty="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14" name="Picture 13" descr="Shape&#10;&#10;Description automatically generated with medium confidence">
            <a:extLst>
              <a:ext uri="{FF2B5EF4-FFF2-40B4-BE49-F238E27FC236}">
                <a16:creationId xmlns:a16="http://schemas.microsoft.com/office/drawing/2014/main" id="{08CC4A1F-22D7-4E9D-8DE6-E55DB0B0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932890"/>
            <a:ext cx="6257544" cy="4677514"/>
          </a:xfrm>
          <a:prstGeom prst="rect">
            <a:avLst/>
          </a:prstGeom>
        </p:spPr>
      </p:pic>
      <p:pic>
        <p:nvPicPr>
          <p:cNvPr id="5" name="Picture 4">
            <a:extLst>
              <a:ext uri="{FF2B5EF4-FFF2-40B4-BE49-F238E27FC236}">
                <a16:creationId xmlns:a16="http://schemas.microsoft.com/office/drawing/2014/main" id="{E722D8FE-0DEC-42AA-BC69-C3DC46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0F939769-49BC-4F8F-92B8-D6F18DD4035B}"/>
              </a:ext>
            </a:extLst>
          </p:cNvPr>
          <p:cNvSpPr txBox="1"/>
          <p:nvPr/>
        </p:nvSpPr>
        <p:spPr>
          <a:xfrm>
            <a:off x="1078865" y="6142449"/>
            <a:ext cx="71855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146308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F36FF-6AE9-4516-93CC-74A53DD9842B}"/>
              </a:ext>
            </a:extLst>
          </p:cNvPr>
          <p:cNvSpPr>
            <a:spLocks noGrp="1"/>
          </p:cNvSpPr>
          <p:nvPr>
            <p:ph type="ctrTitle"/>
          </p:nvPr>
        </p:nvSpPr>
        <p:spPr>
          <a:xfrm>
            <a:off x="1524003" y="1999615"/>
            <a:ext cx="9144000" cy="2764028"/>
          </a:xfrm>
        </p:spPr>
        <p:txBody>
          <a:bodyPr anchor="ctr">
            <a:normAutofit/>
          </a:bodyPr>
          <a:lstStyle/>
          <a:p>
            <a:r>
              <a:rPr lang="en-US" sz="7200" dirty="0"/>
              <a:t>HEART Coalition EPI Report</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76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Region 4 COVID-19 Numbers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20AED214-7798-4002-AAF4-B36235B1F7A1}"/>
              </a:ext>
            </a:extLst>
          </p:cNvPr>
          <p:cNvGraphicFramePr>
            <a:graphicFrameLocks/>
          </p:cNvGraphicFramePr>
          <p:nvPr/>
        </p:nvGraphicFramePr>
        <p:xfrm>
          <a:off x="2585455" y="2139484"/>
          <a:ext cx="7021091" cy="4096512"/>
        </p:xfrm>
        <a:graphic>
          <a:graphicData uri="http://schemas.openxmlformats.org/drawingml/2006/table">
            <a:tbl>
              <a:tblPr firstRow="1" bandRow="1">
                <a:tableStyleId>{8799B23B-EC83-4686-B30A-512413B5E67A}</a:tableStyleId>
              </a:tblPr>
              <a:tblGrid>
                <a:gridCol w="2228784">
                  <a:extLst>
                    <a:ext uri="{9D8B030D-6E8A-4147-A177-3AD203B41FA5}">
                      <a16:colId xmlns:a16="http://schemas.microsoft.com/office/drawing/2014/main" val="128951652"/>
                    </a:ext>
                  </a:extLst>
                </a:gridCol>
                <a:gridCol w="2555856">
                  <a:extLst>
                    <a:ext uri="{9D8B030D-6E8A-4147-A177-3AD203B41FA5}">
                      <a16:colId xmlns:a16="http://schemas.microsoft.com/office/drawing/2014/main" val="1738123873"/>
                    </a:ext>
                  </a:extLst>
                </a:gridCol>
                <a:gridCol w="2236451">
                  <a:extLst>
                    <a:ext uri="{9D8B030D-6E8A-4147-A177-3AD203B41FA5}">
                      <a16:colId xmlns:a16="http://schemas.microsoft.com/office/drawing/2014/main" val="1107288883"/>
                    </a:ext>
                  </a:extLst>
                </a:gridCol>
              </a:tblGrid>
              <a:tr h="341376">
                <a:tc>
                  <a:txBody>
                    <a:bodyPr/>
                    <a:lstStyle/>
                    <a:p>
                      <a:pPr algn="l" fontAlgn="b"/>
                      <a:r>
                        <a:rPr lang="en-US" sz="1900" b="1" u="none" strike="noStrike" dirty="0">
                          <a:effectLst/>
                        </a:rPr>
                        <a:t>County</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Cases</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Deaths</a:t>
                      </a:r>
                      <a:endParaRPr lang="en-US" sz="1900" b="1" i="0" u="none" strike="noStrike" dirty="0">
                        <a:solidFill>
                          <a:srgbClr val="FFFFFF"/>
                        </a:solidFill>
                        <a:effectLst/>
                        <a:latin typeface="Arial" panose="020B0604020202020204" pitchFamily="34" charset="0"/>
                      </a:endParaRPr>
                    </a:p>
                  </a:txBody>
                  <a:tcPr marL="10148" marR="10148" marT="10148" marB="0" anchor="b"/>
                </a:tc>
                <a:extLst>
                  <a:ext uri="{0D108BD9-81ED-4DB2-BD59-A6C34878D82A}">
                    <a16:rowId xmlns:a16="http://schemas.microsoft.com/office/drawing/2014/main" val="4102872554"/>
                  </a:ext>
                </a:extLst>
              </a:tr>
              <a:tr h="341376">
                <a:tc>
                  <a:txBody>
                    <a:bodyPr/>
                    <a:lstStyle/>
                    <a:p>
                      <a:pPr algn="l" fontAlgn="b"/>
                      <a:r>
                        <a:rPr lang="en-US" sz="1900" u="none" strike="noStrike" dirty="0">
                          <a:effectLst/>
                        </a:rPr>
                        <a:t>Allen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8,543</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125</a:t>
                      </a:r>
                    </a:p>
                  </a:txBody>
                  <a:tcPr marL="9525" marR="9525" marT="9525" marB="0" anchor="b"/>
                </a:tc>
                <a:extLst>
                  <a:ext uri="{0D108BD9-81ED-4DB2-BD59-A6C34878D82A}">
                    <a16:rowId xmlns:a16="http://schemas.microsoft.com/office/drawing/2014/main" val="4038580345"/>
                  </a:ext>
                </a:extLst>
              </a:tr>
              <a:tr h="341376">
                <a:tc>
                  <a:txBody>
                    <a:bodyPr/>
                    <a:lstStyle/>
                    <a:p>
                      <a:pPr algn="l" fontAlgn="b"/>
                      <a:r>
                        <a:rPr lang="en-US" sz="1900" u="none" strike="noStrike" dirty="0">
                          <a:effectLst/>
                        </a:rPr>
                        <a:t>Barren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17,377</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239</a:t>
                      </a:r>
                    </a:p>
                  </a:txBody>
                  <a:tcPr marL="9525" marR="9525" marT="9525" marB="0" anchor="b"/>
                </a:tc>
                <a:extLst>
                  <a:ext uri="{0D108BD9-81ED-4DB2-BD59-A6C34878D82A}">
                    <a16:rowId xmlns:a16="http://schemas.microsoft.com/office/drawing/2014/main" val="3226754246"/>
                  </a:ext>
                </a:extLst>
              </a:tr>
              <a:tr h="341376">
                <a:tc>
                  <a:txBody>
                    <a:bodyPr/>
                    <a:lstStyle/>
                    <a:p>
                      <a:pPr algn="l" fontAlgn="b"/>
                      <a:r>
                        <a:rPr lang="en-US" sz="1900" u="none" strike="noStrike" dirty="0">
                          <a:effectLst/>
                        </a:rPr>
                        <a:t>Butler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4,769</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58</a:t>
                      </a:r>
                    </a:p>
                  </a:txBody>
                  <a:tcPr marL="9525" marR="9525" marT="9525" marB="0" anchor="b"/>
                </a:tc>
                <a:extLst>
                  <a:ext uri="{0D108BD9-81ED-4DB2-BD59-A6C34878D82A}">
                    <a16:rowId xmlns:a16="http://schemas.microsoft.com/office/drawing/2014/main" val="3869662931"/>
                  </a:ext>
                </a:extLst>
              </a:tr>
              <a:tr h="341376">
                <a:tc>
                  <a:txBody>
                    <a:bodyPr/>
                    <a:lstStyle/>
                    <a:p>
                      <a:pPr algn="l" fontAlgn="b"/>
                      <a:r>
                        <a:rPr lang="en-US" sz="1900" u="none" strike="noStrike" dirty="0">
                          <a:effectLst/>
                        </a:rPr>
                        <a:t>Edmonson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3,299</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57</a:t>
                      </a:r>
                    </a:p>
                  </a:txBody>
                  <a:tcPr marL="9525" marR="9525" marT="9525" marB="0" anchor="b"/>
                </a:tc>
                <a:extLst>
                  <a:ext uri="{0D108BD9-81ED-4DB2-BD59-A6C34878D82A}">
                    <a16:rowId xmlns:a16="http://schemas.microsoft.com/office/drawing/2014/main" val="1362805033"/>
                  </a:ext>
                </a:extLst>
              </a:tr>
              <a:tr h="341376">
                <a:tc>
                  <a:txBody>
                    <a:bodyPr/>
                    <a:lstStyle/>
                    <a:p>
                      <a:pPr algn="l" fontAlgn="b"/>
                      <a:r>
                        <a:rPr lang="en-US" sz="1900" u="none" strike="noStrike" dirty="0">
                          <a:effectLst/>
                        </a:rPr>
                        <a:t>Hart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6,908</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110</a:t>
                      </a:r>
                    </a:p>
                  </a:txBody>
                  <a:tcPr marL="9525" marR="9525" marT="9525" marB="0" anchor="b"/>
                </a:tc>
                <a:extLst>
                  <a:ext uri="{0D108BD9-81ED-4DB2-BD59-A6C34878D82A}">
                    <a16:rowId xmlns:a16="http://schemas.microsoft.com/office/drawing/2014/main" val="1644093784"/>
                  </a:ext>
                </a:extLst>
              </a:tr>
              <a:tr h="341376">
                <a:tc>
                  <a:txBody>
                    <a:bodyPr/>
                    <a:lstStyle/>
                    <a:p>
                      <a:pPr algn="l" fontAlgn="b"/>
                      <a:r>
                        <a:rPr lang="en-US" sz="1900" u="none" strike="noStrike" dirty="0">
                          <a:effectLst/>
                        </a:rPr>
                        <a:t>Logan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10,360</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140</a:t>
                      </a:r>
                    </a:p>
                  </a:txBody>
                  <a:tcPr marL="9525" marR="9525" marT="9525" marB="0" anchor="b"/>
                </a:tc>
                <a:extLst>
                  <a:ext uri="{0D108BD9-81ED-4DB2-BD59-A6C34878D82A}">
                    <a16:rowId xmlns:a16="http://schemas.microsoft.com/office/drawing/2014/main" val="3143942933"/>
                  </a:ext>
                </a:extLst>
              </a:tr>
              <a:tr h="341376">
                <a:tc>
                  <a:txBody>
                    <a:bodyPr/>
                    <a:lstStyle/>
                    <a:p>
                      <a:pPr algn="l" fontAlgn="b"/>
                      <a:r>
                        <a:rPr lang="en-US" sz="1900" u="none" strike="noStrike" dirty="0">
                          <a:effectLst/>
                        </a:rPr>
                        <a:t>Metcalfe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3,739</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77</a:t>
                      </a:r>
                    </a:p>
                  </a:txBody>
                  <a:tcPr marL="9525" marR="9525" marT="9525" marB="0" anchor="b"/>
                </a:tc>
                <a:extLst>
                  <a:ext uri="{0D108BD9-81ED-4DB2-BD59-A6C34878D82A}">
                    <a16:rowId xmlns:a16="http://schemas.microsoft.com/office/drawing/2014/main" val="994029740"/>
                  </a:ext>
                </a:extLst>
              </a:tr>
              <a:tr h="341376">
                <a:tc>
                  <a:txBody>
                    <a:bodyPr/>
                    <a:lstStyle/>
                    <a:p>
                      <a:pPr algn="l" fontAlgn="b"/>
                      <a:r>
                        <a:rPr lang="en-US" sz="1900" u="none" strike="noStrike" dirty="0">
                          <a:effectLst/>
                        </a:rPr>
                        <a:t>Monroe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4,508</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90</a:t>
                      </a:r>
                    </a:p>
                  </a:txBody>
                  <a:tcPr marL="9525" marR="9525" marT="9525" marB="0" anchor="b"/>
                </a:tc>
                <a:extLst>
                  <a:ext uri="{0D108BD9-81ED-4DB2-BD59-A6C34878D82A}">
                    <a16:rowId xmlns:a16="http://schemas.microsoft.com/office/drawing/2014/main" val="2467080400"/>
                  </a:ext>
                </a:extLst>
              </a:tr>
              <a:tr h="341376">
                <a:tc>
                  <a:txBody>
                    <a:bodyPr/>
                    <a:lstStyle/>
                    <a:p>
                      <a:pPr algn="l" fontAlgn="b"/>
                      <a:r>
                        <a:rPr lang="en-US" sz="1900" u="none" strike="noStrike" dirty="0">
                          <a:effectLst/>
                        </a:rPr>
                        <a:t>Simpson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7,547</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104</a:t>
                      </a:r>
                    </a:p>
                  </a:txBody>
                  <a:tcPr marL="9525" marR="9525" marT="9525" marB="0" anchor="b"/>
                </a:tc>
                <a:extLst>
                  <a:ext uri="{0D108BD9-81ED-4DB2-BD59-A6C34878D82A}">
                    <a16:rowId xmlns:a16="http://schemas.microsoft.com/office/drawing/2014/main" val="1683268989"/>
                  </a:ext>
                </a:extLst>
              </a:tr>
              <a:tr h="341376">
                <a:tc>
                  <a:txBody>
                    <a:bodyPr/>
                    <a:lstStyle/>
                    <a:p>
                      <a:pPr algn="l" fontAlgn="b"/>
                      <a:r>
                        <a:rPr lang="en-US" sz="1900" u="none" strike="noStrike" dirty="0">
                          <a:effectLst/>
                        </a:rPr>
                        <a:t>Warren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55,374</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428</a:t>
                      </a:r>
                    </a:p>
                  </a:txBody>
                  <a:tcPr marL="9525" marR="9525" marT="9525" marB="0" anchor="b"/>
                </a:tc>
                <a:extLst>
                  <a:ext uri="{0D108BD9-81ED-4DB2-BD59-A6C34878D82A}">
                    <a16:rowId xmlns:a16="http://schemas.microsoft.com/office/drawing/2014/main" val="1085448084"/>
                  </a:ext>
                </a:extLst>
              </a:tr>
              <a:tr h="341376">
                <a:tc>
                  <a:txBody>
                    <a:bodyPr/>
                    <a:lstStyle/>
                    <a:p>
                      <a:pPr algn="l" fontAlgn="b"/>
                      <a:r>
                        <a:rPr lang="en-US" sz="1900" b="1" u="none" strike="noStrike" dirty="0">
                          <a:effectLst/>
                        </a:rPr>
                        <a:t>Total:</a:t>
                      </a:r>
                      <a:endParaRPr lang="en-US" sz="1900" b="1"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122,424</a:t>
                      </a:r>
                    </a:p>
                  </a:txBody>
                  <a:tcPr marL="9525" marR="9525" marT="9525"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1,428</a:t>
                      </a:r>
                    </a:p>
                  </a:txBody>
                  <a:tcPr marL="9525" marR="9525" marT="9525" marB="0" anchor="b"/>
                </a:tc>
                <a:extLst>
                  <a:ext uri="{0D108BD9-81ED-4DB2-BD59-A6C34878D82A}">
                    <a16:rowId xmlns:a16="http://schemas.microsoft.com/office/drawing/2014/main" val="2233246492"/>
                  </a:ext>
                </a:extLst>
              </a:tr>
            </a:tbl>
          </a:graphicData>
        </a:graphic>
      </p:graphicFrame>
    </p:spTree>
    <p:extLst>
      <p:ext uri="{BB962C8B-B14F-4D97-AF65-F5344CB8AC3E}">
        <p14:creationId xmlns:p14="http://schemas.microsoft.com/office/powerpoint/2010/main" val="169148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2023 Weekly COVID-19 Cases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Inserted picture RelID:1"/>
          <p:cNvPicPr>
            <a:picLocks noChangeAspect="1"/>
          </p:cNvPicPr>
          <p:nvPr/>
        </p:nvPicPr>
        <p:blipFill>
          <a:blip r:embed="rId3"/>
          <a:stretch>
            <a:fillRect/>
          </a:stretch>
        </p:blipFill>
        <p:spPr>
          <a:xfrm>
            <a:off x="1811327" y="2524933"/>
            <a:ext cx="8569347" cy="3554854"/>
          </a:xfrm>
          <a:prstGeom prst="rect">
            <a:avLst/>
          </a:prstGeom>
        </p:spPr>
      </p:pic>
    </p:spTree>
    <p:extLst>
      <p:ext uri="{BB962C8B-B14F-4D97-AF65-F5344CB8AC3E}">
        <p14:creationId xmlns:p14="http://schemas.microsoft.com/office/powerpoint/2010/main" val="62652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44" name="Rectangle 104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Influenza</a:t>
            </a:r>
          </a:p>
        </p:txBody>
      </p:sp>
      <p:sp>
        <p:nvSpPr>
          <p:cNvPr id="1046" name="Rectangle: Rounded Corners 104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6CB0F3A1-3893-4F15-942A-F39AA1B8CD78}"/>
              </a:ext>
            </a:extLst>
          </p:cNvPr>
          <p:cNvGraphicFramePr>
            <a:graphicFrameLocks/>
          </p:cNvGraphicFramePr>
          <p:nvPr/>
        </p:nvGraphicFramePr>
        <p:xfrm>
          <a:off x="697150" y="2044916"/>
          <a:ext cx="10797701" cy="4248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04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71" name="Rectangle 107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2800" kern="1200" dirty="0">
                <a:solidFill>
                  <a:schemeClr val="tx1"/>
                </a:solidFill>
                <a:latin typeface="+mj-lt"/>
                <a:ea typeface="+mj-ea"/>
                <a:cs typeface="+mj-cs"/>
              </a:rPr>
              <a:t>Barren River Reportable Disease 2023 Year to Date</a:t>
            </a:r>
          </a:p>
        </p:txBody>
      </p:sp>
      <p:sp>
        <p:nvSpPr>
          <p:cNvPr id="1073" name="Rectangle: Rounded Corners 107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Inserted picture RelID:1"/>
          <p:cNvPicPr>
            <a:picLocks noChangeAspect="1"/>
          </p:cNvPicPr>
          <p:nvPr/>
        </p:nvPicPr>
        <p:blipFill>
          <a:blip r:embed="rId3"/>
          <a:stretch>
            <a:fillRect/>
          </a:stretch>
        </p:blipFill>
        <p:spPr>
          <a:xfrm>
            <a:off x="909821" y="2305612"/>
            <a:ext cx="10372358" cy="4143983"/>
          </a:xfrm>
          <a:prstGeom prst="rect">
            <a:avLst/>
          </a:prstGeom>
          <a:ln w="12700">
            <a:solidFill>
              <a:srgbClr val="000000"/>
            </a:solidFill>
            <a:prstDash val="solid"/>
          </a:ln>
        </p:spPr>
      </p:pic>
    </p:spTree>
    <p:extLst>
      <p:ext uri="{BB962C8B-B14F-4D97-AF65-F5344CB8AC3E}">
        <p14:creationId xmlns:p14="http://schemas.microsoft.com/office/powerpoint/2010/main" val="349312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D337-5648-494C-BE3A-8F159DCC3AA4}"/>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Contact</a:t>
            </a:r>
          </a:p>
        </p:txBody>
      </p:sp>
      <p:graphicFrame>
        <p:nvGraphicFramePr>
          <p:cNvPr id="5" name="Content Placeholder 2">
            <a:extLst>
              <a:ext uri="{FF2B5EF4-FFF2-40B4-BE49-F238E27FC236}">
                <a16:creationId xmlns:a16="http://schemas.microsoft.com/office/drawing/2014/main" id="{37C63E33-7020-4E4A-59E0-3BC9C41C0615}"/>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48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5525E-9D3C-48B1-9094-19A5FB1E9A3F}"/>
              </a:ext>
            </a:extLst>
          </p:cNvPr>
          <p:cNvSpPr>
            <a:spLocks noGrp="1"/>
          </p:cNvSpPr>
          <p:nvPr>
            <p:ph idx="1"/>
          </p:nvPr>
        </p:nvSpPr>
        <p:spPr>
          <a:xfrm>
            <a:off x="3829050" y="2095764"/>
            <a:ext cx="4734657" cy="3101983"/>
          </a:xfrm>
        </p:spPr>
        <p:txBody>
          <a:bodyPr>
            <a:normAutofit/>
          </a:bodyPr>
          <a:lstStyle/>
          <a:p>
            <a:r>
              <a:rPr lang="en-US" sz="3200" dirty="0"/>
              <a:t>Long Term Care </a:t>
            </a:r>
          </a:p>
          <a:p>
            <a:r>
              <a:rPr lang="en-US" sz="3200" dirty="0"/>
              <a:t>Communications </a:t>
            </a:r>
          </a:p>
          <a:p>
            <a:r>
              <a:rPr lang="en-US" sz="3200" dirty="0"/>
              <a:t>Training &amp; Exercise </a:t>
            </a:r>
          </a:p>
          <a:p>
            <a:r>
              <a:rPr lang="en-US" sz="3200" dirty="0"/>
              <a:t>Budget Update – FY22-23</a:t>
            </a:r>
          </a:p>
        </p:txBody>
      </p:sp>
      <p:sp>
        <p:nvSpPr>
          <p:cNvPr id="5" name="TextBox 4">
            <a:extLst>
              <a:ext uri="{FF2B5EF4-FFF2-40B4-BE49-F238E27FC236}">
                <a16:creationId xmlns:a16="http://schemas.microsoft.com/office/drawing/2014/main" id="{2AB09645-30BE-48D8-9957-11C3127B6C28}"/>
              </a:ext>
            </a:extLst>
          </p:cNvPr>
          <p:cNvSpPr txBox="1"/>
          <p:nvPr/>
        </p:nvSpPr>
        <p:spPr>
          <a:xfrm>
            <a:off x="3047268" y="940320"/>
            <a:ext cx="6097464" cy="769441"/>
          </a:xfrm>
          <a:prstGeom prst="rect">
            <a:avLst/>
          </a:prstGeom>
          <a:noFill/>
        </p:spPr>
        <p:txBody>
          <a:bodyPr wrap="square">
            <a:spAutoFit/>
          </a:bodyPr>
          <a:lstStyle/>
          <a:p>
            <a:pPr algn="ctr"/>
            <a:r>
              <a:rPr lang="en-US" sz="4400" dirty="0"/>
              <a:t>COMMITTEE UPDATES</a:t>
            </a:r>
          </a:p>
        </p:txBody>
      </p:sp>
      <p:pic>
        <p:nvPicPr>
          <p:cNvPr id="2" name="Picture 1" descr="Shape&#10;&#10;Description automatically generated with medium confidence">
            <a:extLst>
              <a:ext uri="{FF2B5EF4-FFF2-40B4-BE49-F238E27FC236}">
                <a16:creationId xmlns:a16="http://schemas.microsoft.com/office/drawing/2014/main" id="{33A2EF6C-3428-0145-3AB2-8E709512D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sp>
        <p:nvSpPr>
          <p:cNvPr id="6" name="TextBox 5">
            <a:extLst>
              <a:ext uri="{FF2B5EF4-FFF2-40B4-BE49-F238E27FC236}">
                <a16:creationId xmlns:a16="http://schemas.microsoft.com/office/drawing/2014/main" id="{EA4A3B80-3DC2-4B5C-954C-60B162E72C64}"/>
              </a:ext>
            </a:extLst>
          </p:cNvPr>
          <p:cNvSpPr txBox="1"/>
          <p:nvPr/>
        </p:nvSpPr>
        <p:spPr>
          <a:xfrm>
            <a:off x="973358" y="6140553"/>
            <a:ext cx="705402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pic>
        <p:nvPicPr>
          <p:cNvPr id="7" name="Picture 6">
            <a:extLst>
              <a:ext uri="{FF2B5EF4-FFF2-40B4-BE49-F238E27FC236}">
                <a16:creationId xmlns:a16="http://schemas.microsoft.com/office/drawing/2014/main" id="{CF59E9FC-D0EF-4721-B7B2-35268D12E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3" y="5870328"/>
            <a:ext cx="909782" cy="909782"/>
          </a:xfrm>
          <a:prstGeom prst="rect">
            <a:avLst/>
          </a:prstGeom>
        </p:spPr>
      </p:pic>
    </p:spTree>
    <p:extLst>
      <p:ext uri="{BB962C8B-B14F-4D97-AF65-F5344CB8AC3E}">
        <p14:creationId xmlns:p14="http://schemas.microsoft.com/office/powerpoint/2010/main" val="3168738403"/>
      </p:ext>
    </p:extLst>
  </p:cSld>
  <p:clrMapOvr>
    <a:masterClrMapping/>
  </p:clrMapOvr>
</p:sld>
</file>

<file path=ppt/theme/theme1.xml><?xml version="1.0" encoding="utf-8"?>
<a:theme xmlns:a="http://schemas.openxmlformats.org/drawingml/2006/main" name="Parcel">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0.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18855</TotalTime>
  <Words>1425</Words>
  <Application>Microsoft Office PowerPoint</Application>
  <PresentationFormat>Widescreen</PresentationFormat>
  <Paragraphs>195</Paragraphs>
  <Slides>22</Slides>
  <Notes>5</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22</vt:i4>
      </vt:variant>
    </vt:vector>
  </HeadingPairs>
  <TitlesOfParts>
    <vt:vector size="44" baseType="lpstr">
      <vt:lpstr>Arial</vt:lpstr>
      <vt:lpstr>Calibri</vt:lpstr>
      <vt:lpstr>Calibri Light</vt:lpstr>
      <vt:lpstr>Courier New</vt:lpstr>
      <vt:lpstr>Gill Sans MT</vt:lpstr>
      <vt:lpstr>Gotham Bold</vt:lpstr>
      <vt:lpstr>Gotham Medium</vt:lpstr>
      <vt:lpstr>Grandview</vt:lpstr>
      <vt:lpstr>Times New Roman</vt:lpstr>
      <vt:lpstr>Verdana</vt:lpstr>
      <vt:lpstr>Wingdings</vt:lpstr>
      <vt:lpstr>Parcel</vt:lpstr>
      <vt:lpstr>Office Theme</vt:lpstr>
      <vt:lpstr>Office Theme</vt:lpstr>
      <vt:lpstr>Office Theme</vt:lpstr>
      <vt:lpstr>Office Theme</vt:lpstr>
      <vt:lpstr>Office Theme</vt:lpstr>
      <vt:lpstr>Office Theme</vt:lpstr>
      <vt:lpstr>Office Theme</vt:lpstr>
      <vt:lpstr>Office Theme</vt:lpstr>
      <vt:lpstr>DPH Overview Slides</vt:lpstr>
      <vt:lpstr>1_Office Theme</vt:lpstr>
      <vt:lpstr>PowerPoint Presentation</vt:lpstr>
      <vt:lpstr>PowerPoint Presentation</vt:lpstr>
      <vt:lpstr>HEART Coalition EPI Report</vt:lpstr>
      <vt:lpstr>Region 4 COVID-19 Numbers</vt:lpstr>
      <vt:lpstr>2023 Weekly COVID-19 Cases</vt:lpstr>
      <vt:lpstr>Influenza</vt:lpstr>
      <vt:lpstr>Barren River Reportable Disease 2023 Year to Date</vt:lpstr>
      <vt:lpstr>Contact</vt:lpstr>
      <vt:lpstr>PowerPoint Presentation</vt:lpstr>
      <vt:lpstr>Budget FY22-23</vt:lpstr>
      <vt:lpstr>Infectious Disease Communication/Testing Gap</vt:lpstr>
      <vt:lpstr>Measles public call center</vt:lpstr>
      <vt:lpstr>Meeting Changes!</vt:lpstr>
      <vt:lpstr>By-Laws Workgroup</vt:lpstr>
      <vt:lpstr>Reminder!</vt:lpstr>
      <vt:lpstr>MACH 5 - 5 Minutes to Preparedness</vt:lpstr>
      <vt:lpstr>PowerPoint Presentation</vt:lpstr>
      <vt:lpstr>Miscellaneous/Questions</vt:lpstr>
      <vt:lpstr>PowerPoint Presentation</vt:lpstr>
      <vt:lpstr>PowerPoint Presentation</vt:lpstr>
      <vt:lpstr>In-Person Training at BRADD </vt:lpstr>
      <vt:lpstr>Next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Yvette G (CHFS DPH DPHPS)</dc:creator>
  <cp:lastModifiedBy>Coleman, Yvette G (CHFS DPH DPHPS)</cp:lastModifiedBy>
  <cp:revision>253</cp:revision>
  <dcterms:created xsi:type="dcterms:W3CDTF">2021-10-11T22:05:15Z</dcterms:created>
  <dcterms:modified xsi:type="dcterms:W3CDTF">2023-03-08T22:18:22Z</dcterms:modified>
</cp:coreProperties>
</file>